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92" r:id="rId2"/>
    <p:sldId id="256" r:id="rId3"/>
    <p:sldId id="257" r:id="rId4"/>
    <p:sldId id="258" r:id="rId5"/>
    <p:sldId id="284" r:id="rId6"/>
    <p:sldId id="282" r:id="rId7"/>
    <p:sldId id="276" r:id="rId8"/>
    <p:sldId id="259" r:id="rId9"/>
    <p:sldId id="260" r:id="rId10"/>
    <p:sldId id="261" r:id="rId11"/>
    <p:sldId id="262" r:id="rId12"/>
    <p:sldId id="263" r:id="rId13"/>
    <p:sldId id="264" r:id="rId14"/>
    <p:sldId id="265" r:id="rId15"/>
    <p:sldId id="274" r:id="rId16"/>
    <p:sldId id="275" r:id="rId17"/>
    <p:sldId id="277" r:id="rId18"/>
    <p:sldId id="278" r:id="rId19"/>
    <p:sldId id="291" r:id="rId20"/>
    <p:sldId id="286" r:id="rId21"/>
    <p:sldId id="285" r:id="rId22"/>
    <p:sldId id="280" r:id="rId23"/>
    <p:sldId id="281" r:id="rId24"/>
    <p:sldId id="268" r:id="rId25"/>
    <p:sldId id="269" r:id="rId26"/>
    <p:sldId id="266" r:id="rId27"/>
    <p:sldId id="267" r:id="rId28"/>
    <p:sldId id="287" r:id="rId29"/>
    <p:sldId id="288" r:id="rId30"/>
    <p:sldId id="289" r:id="rId31"/>
    <p:sldId id="290" r:id="rId32"/>
    <p:sldId id="270" r:id="rId33"/>
    <p:sldId id="271" r:id="rId34"/>
    <p:sldId id="272" r:id="rId35"/>
    <p:sldId id="273"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1" d="100"/>
          <a:sy n="81" d="100"/>
        </p:scale>
        <p:origin x="754" y="62"/>
      </p:cViewPr>
      <p:guideLst/>
    </p:cSldViewPr>
  </p:slideViewPr>
  <p:notesTextViewPr>
    <p:cViewPr>
      <p:scale>
        <a:sx n="3" d="2"/>
        <a:sy n="3" d="2"/>
      </p:scale>
      <p:origin x="0" y="-811"/>
    </p:cViewPr>
  </p:notesTextViewPr>
  <p:notesViewPr>
    <p:cSldViewPr snapToGrid="0">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CF6649-7772-4172-816B-E00DD393D7AA}" type="datetimeFigureOut">
              <a:rPr lang="en-GB" smtClean="0"/>
              <a:t>01/06/2020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A5EA2A-9870-49DA-B982-5C0E83C0E355}" type="slidenum">
              <a:rPr lang="en-GB" smtClean="0"/>
              <a:t>‹#›</a:t>
            </a:fld>
            <a:endParaRPr lang="en-GB" dirty="0"/>
          </a:p>
        </p:txBody>
      </p:sp>
    </p:spTree>
    <p:extLst>
      <p:ext uri="{BB962C8B-B14F-4D97-AF65-F5344CB8AC3E}">
        <p14:creationId xmlns:p14="http://schemas.microsoft.com/office/powerpoint/2010/main" val="23919323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lgn="r" rtl="1"/>
            <a:fld id="{F0A5EA2A-9870-49DA-B982-5C0E83C0E355}" type="slidenum">
              <a:rPr/>
              <a:t>2</a:t>
            </a:fld>
            <a:endParaRPr dirty="0"/>
          </a:p>
        </p:txBody>
      </p:sp>
    </p:spTree>
    <p:extLst>
      <p:ext uri="{BB962C8B-B14F-4D97-AF65-F5344CB8AC3E}">
        <p14:creationId xmlns:p14="http://schemas.microsoft.com/office/powerpoint/2010/main" val="3394254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lgn="r" rtl="1"/>
            <a:fld id="{F0A5EA2A-9870-49DA-B982-5C0E83C0E355}" type="slidenum">
              <a:rPr/>
              <a:t>3</a:t>
            </a:fld>
            <a:endParaRPr dirty="0"/>
          </a:p>
        </p:txBody>
      </p:sp>
    </p:spTree>
    <p:extLst>
      <p:ext uri="{BB962C8B-B14F-4D97-AF65-F5344CB8AC3E}">
        <p14:creationId xmlns:p14="http://schemas.microsoft.com/office/powerpoint/2010/main" val="10103509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يتناول هذا القسم في العرض التقديمي نطاق مشكلة السلامة على الطريق في أنحاء العالم.</a:t>
            </a:r>
          </a:p>
        </p:txBody>
      </p:sp>
      <p:sp>
        <p:nvSpPr>
          <p:cNvPr id="4" name="Slide Number Placeholder 3"/>
          <p:cNvSpPr>
            <a:spLocks noGrp="1"/>
          </p:cNvSpPr>
          <p:nvPr>
            <p:ph type="sldNum" sz="quarter" idx="5"/>
          </p:nvPr>
        </p:nvSpPr>
        <p:spPr/>
        <p:txBody>
          <a:bodyPr/>
          <a:lstStyle/>
          <a:p>
            <a:pPr algn="r" rtl="1"/>
            <a:fld id="{F0A5EA2A-9870-49DA-B982-5C0E83C0E355}" type="slidenum">
              <a:rPr/>
              <a:t>4</a:t>
            </a:fld>
            <a:endParaRPr dirty="0"/>
          </a:p>
        </p:txBody>
      </p:sp>
    </p:spTree>
    <p:extLst>
      <p:ext uri="{BB962C8B-B14F-4D97-AF65-F5344CB8AC3E}">
        <p14:creationId xmlns:p14="http://schemas.microsoft.com/office/powerpoint/2010/main" val="7813960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مقدمة بالفيديو تلقي الضوء على النطاق الحقيقي لمشكلة السلامة على الطريق في أنحاء العالم.</a:t>
            </a:r>
          </a:p>
          <a:p>
            <a:endParaRPr lang="en-GB" dirty="0"/>
          </a:p>
          <a:p>
            <a:pPr algn="r" rtl="1"/>
            <a:r>
              <a:rPr lang="ar-SA" dirty="0"/>
              <a:t>تلقي الضوء على بعض الحقائق والأرقام والأحاديث المتعلقة بأهداف التنمية المستدامة كإطار عمل للحكومات، يُستخدم في المساعدة على تحسين السلامة على الطريق.</a:t>
            </a:r>
          </a:p>
        </p:txBody>
      </p:sp>
      <p:sp>
        <p:nvSpPr>
          <p:cNvPr id="4" name="Slide Number Placeholder 3"/>
          <p:cNvSpPr>
            <a:spLocks noGrp="1"/>
          </p:cNvSpPr>
          <p:nvPr>
            <p:ph type="sldNum" sz="quarter" idx="5"/>
          </p:nvPr>
        </p:nvSpPr>
        <p:spPr/>
        <p:txBody>
          <a:bodyPr/>
          <a:lstStyle/>
          <a:p>
            <a:pPr algn="r" rtl="1"/>
            <a:fld id="{F0A5EA2A-9870-49DA-B982-5C0E83C0E355}" type="slidenum">
              <a:rPr/>
              <a:t>5</a:t>
            </a:fld>
            <a:endParaRPr dirty="0"/>
          </a:p>
        </p:txBody>
      </p:sp>
    </p:spTree>
    <p:extLst>
      <p:ext uri="{BB962C8B-B14F-4D97-AF65-F5344CB8AC3E}">
        <p14:creationId xmlns:p14="http://schemas.microsoft.com/office/powerpoint/2010/main" val="1881183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يلخص هذا الرسم المعلوماتي بعض المعلومات الواردة في الفيديو، ويلقي الضوء على نطاق المشكلة بالنسبة إلى البلدان ذات الدخل المنخفض والمتوسط، وكذلك المشكلة الخاصة بمستخدمي الطريق المعرضين للحوادث - المشاة وسائقي الدراجات البخارية والدراجات العادية.</a:t>
            </a:r>
          </a:p>
          <a:p>
            <a:endParaRPr lang="en-GB" dirty="0"/>
          </a:p>
          <a:p>
            <a:pPr algn="r" rtl="1"/>
            <a:r>
              <a:rPr lang="ar-SA" dirty="0"/>
              <a:t>ينبغي أن تتذكر دائمًا أن مسؤولياتنا كمديرين هي إدارة صحة موظفينا وسلامتهم، وكذلك صحة وسلامة من يشاركونهم الطريق، ولذلك ينبغي أن نتعامل مع أي اصطدام وقعت فيه إصابات (أو ينطوي على احتمال وقوع إصابات) لأي مستخدمين على الطريق بالقدر نفسه من الجدية الذي نتعامل به عندما يتعرض أحد موظفينا للإصابة (أو عندما قد يؤدي الاصطدام لإصابة).</a:t>
            </a:r>
          </a:p>
        </p:txBody>
      </p:sp>
      <p:sp>
        <p:nvSpPr>
          <p:cNvPr id="4" name="Slide Number Placeholder 3"/>
          <p:cNvSpPr>
            <a:spLocks noGrp="1"/>
          </p:cNvSpPr>
          <p:nvPr>
            <p:ph type="sldNum" sz="quarter" idx="5"/>
          </p:nvPr>
        </p:nvSpPr>
        <p:spPr/>
        <p:txBody>
          <a:bodyPr/>
          <a:lstStyle/>
          <a:p>
            <a:pPr algn="r" rtl="1"/>
            <a:fld id="{F0A5EA2A-9870-49DA-B982-5C0E83C0E355}" type="slidenum">
              <a:rPr/>
              <a:t>6</a:t>
            </a:fld>
            <a:endParaRPr dirty="0"/>
          </a:p>
        </p:txBody>
      </p:sp>
    </p:spTree>
    <p:extLst>
      <p:ext uri="{BB962C8B-B14F-4D97-AF65-F5344CB8AC3E}">
        <p14:creationId xmlns:p14="http://schemas.microsoft.com/office/powerpoint/2010/main" val="20830027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خريطة الخطر هذه لأماكن وقوع الوفيات على الطريق - كلما كان اللون داكنًا، ارتفع عدد الوفيات لكل 100,000 نسمة - تساعدك على معرفة مكان المشاكل حيث تعمل.</a:t>
            </a:r>
          </a:p>
        </p:txBody>
      </p:sp>
      <p:sp>
        <p:nvSpPr>
          <p:cNvPr id="4" name="Slide Number Placeholder 3"/>
          <p:cNvSpPr>
            <a:spLocks noGrp="1"/>
          </p:cNvSpPr>
          <p:nvPr>
            <p:ph type="sldNum" sz="quarter" idx="5"/>
          </p:nvPr>
        </p:nvSpPr>
        <p:spPr/>
        <p:txBody>
          <a:bodyPr/>
          <a:lstStyle/>
          <a:p>
            <a:pPr algn="r" rtl="1"/>
            <a:fld id="{F0A5EA2A-9870-49DA-B982-5C0E83C0E355}" type="slidenum">
              <a:rPr/>
              <a:t>7</a:t>
            </a:fld>
            <a:endParaRPr dirty="0"/>
          </a:p>
        </p:txBody>
      </p:sp>
    </p:spTree>
    <p:extLst>
      <p:ext uri="{BB962C8B-B14F-4D97-AF65-F5344CB8AC3E}">
        <p14:creationId xmlns:p14="http://schemas.microsoft.com/office/powerpoint/2010/main" val="13437469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ينظر هذا القسم في الأسباب التي تستدعي من الشركة أن تدير مخاطر الطريق المتعلقة بالعمل.</a:t>
            </a:r>
          </a:p>
          <a:p>
            <a:endParaRPr lang="en-GB" dirty="0"/>
          </a:p>
          <a:p>
            <a:pPr algn="r" rtl="1"/>
            <a:r>
              <a:rPr lang="ar-SA" dirty="0"/>
              <a:t>إذا كان يجري إدارة هذا على شكل جلسة تفاعلية، فاسأل عن أسباب ذلك هنا.</a:t>
            </a:r>
          </a:p>
        </p:txBody>
      </p:sp>
      <p:sp>
        <p:nvSpPr>
          <p:cNvPr id="4" name="Slide Number Placeholder 3"/>
          <p:cNvSpPr>
            <a:spLocks noGrp="1"/>
          </p:cNvSpPr>
          <p:nvPr>
            <p:ph type="sldNum" sz="quarter" idx="5"/>
          </p:nvPr>
        </p:nvSpPr>
        <p:spPr/>
        <p:txBody>
          <a:bodyPr/>
          <a:lstStyle/>
          <a:p>
            <a:pPr algn="r" rtl="1"/>
            <a:fld id="{F0A5EA2A-9870-49DA-B982-5C0E83C0E355}" type="slidenum">
              <a:rPr/>
              <a:t>8</a:t>
            </a:fld>
            <a:endParaRPr dirty="0"/>
          </a:p>
        </p:txBody>
      </p:sp>
    </p:spTree>
    <p:extLst>
      <p:ext uri="{BB962C8B-B14F-4D97-AF65-F5344CB8AC3E}">
        <p14:creationId xmlns:p14="http://schemas.microsoft.com/office/powerpoint/2010/main" val="15276476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هذه هي الأسباب الأساسية التي تستدعي من أي مؤسسة أن تدير مخاطر الطريق المتعلقة بالعمل.</a:t>
            </a:r>
          </a:p>
          <a:p>
            <a:endParaRPr lang="en-GB" dirty="0"/>
          </a:p>
          <a:p>
            <a:pPr algn="r" rtl="1"/>
            <a:r>
              <a:rPr lang="ar-SA" dirty="0"/>
              <a:t>تتناول شرائح العرض القليلة التالية كل مجال بعمق أكبر قليلاً؛ لتقدم لك رؤى يمكنك استخدامها في أعمالك.</a:t>
            </a:r>
          </a:p>
        </p:txBody>
      </p:sp>
      <p:sp>
        <p:nvSpPr>
          <p:cNvPr id="4" name="Slide Number Placeholder 3"/>
          <p:cNvSpPr>
            <a:spLocks noGrp="1"/>
          </p:cNvSpPr>
          <p:nvPr>
            <p:ph type="sldNum" sz="quarter" idx="5"/>
          </p:nvPr>
        </p:nvSpPr>
        <p:spPr/>
        <p:txBody>
          <a:bodyPr/>
          <a:lstStyle/>
          <a:p>
            <a:pPr algn="r" rtl="1"/>
            <a:fld id="{F0A5EA2A-9870-49DA-B982-5C0E83C0E355}" type="slidenum">
              <a:rPr/>
              <a:t>9</a:t>
            </a:fld>
            <a:endParaRPr dirty="0"/>
          </a:p>
        </p:txBody>
      </p:sp>
    </p:spTree>
    <p:extLst>
      <p:ext uri="{BB962C8B-B14F-4D97-AF65-F5344CB8AC3E}">
        <p14:creationId xmlns:p14="http://schemas.microsoft.com/office/powerpoint/2010/main" val="13437548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قم بتذكير الجميع بالحقائق والأرقام التي تم تناولها سابقًا.</a:t>
            </a:r>
          </a:p>
          <a:p>
            <a:endParaRPr lang="en-GB" dirty="0"/>
          </a:p>
          <a:p>
            <a:pPr algn="r" rtl="1"/>
            <a:r>
              <a:rPr lang="ar-SA" dirty="0"/>
              <a:t>استخدم الرابط لتطلع على معدلات الوفيات في البلدان التي تعمل فيها لتعرف نطاق المشكلة محليًّا.</a:t>
            </a:r>
          </a:p>
          <a:p>
            <a:endParaRPr lang="en-GB" dirty="0"/>
          </a:p>
          <a:p>
            <a:pPr algn="r" rtl="1"/>
            <a:r>
              <a:rPr lang="ar-SA" dirty="0"/>
              <a:t>يتعرض السائقون في العمل لحوادث أكثر من سائقي الدراجات البخارية الخاصة، حتى بعد وضع المسافات الأكبر التي يقطعونها في الاعتبار.  قد يعود هذا إلى الضغوط الأكبر التي يواجهونها بسبب النشاطات المرتبطة بالعمل، إلى جانب ما يتعرضون له في حياتهم الخاصة.</a:t>
            </a:r>
          </a:p>
          <a:p>
            <a:endParaRPr lang="en-GB" dirty="0"/>
          </a:p>
          <a:p>
            <a:pPr algn="r" rtl="1"/>
            <a:r>
              <a:rPr lang="ar-SA" dirty="0"/>
              <a:t>ينبغي أيضًا أن توضح أن وفيات الطرق ليست هي محل القلق الوحيد - بل إن هناك ملايين الإصابات أيضًا.</a:t>
            </a:r>
          </a:p>
        </p:txBody>
      </p:sp>
      <p:sp>
        <p:nvSpPr>
          <p:cNvPr id="4" name="Slide Number Placeholder 3"/>
          <p:cNvSpPr>
            <a:spLocks noGrp="1"/>
          </p:cNvSpPr>
          <p:nvPr>
            <p:ph type="sldNum" sz="quarter" idx="5"/>
          </p:nvPr>
        </p:nvSpPr>
        <p:spPr/>
        <p:txBody>
          <a:bodyPr/>
          <a:lstStyle/>
          <a:p>
            <a:pPr algn="r" rtl="1"/>
            <a:fld id="{F0A5EA2A-9870-49DA-B982-5C0E83C0E355}" type="slidenum">
              <a:rPr/>
              <a:t>10</a:t>
            </a:fld>
            <a:endParaRPr dirty="0"/>
          </a:p>
        </p:txBody>
      </p:sp>
    </p:spTree>
    <p:extLst>
      <p:ext uri="{BB962C8B-B14F-4D97-AF65-F5344CB8AC3E}">
        <p14:creationId xmlns:p14="http://schemas.microsoft.com/office/powerpoint/2010/main" val="282775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سيختلف الموقف القانوني حسب البلد، ولذلك لا يستحق الأمر التعمق هنا، وإنما الاكتفاء فقط بأن هناك خطرًا من المقاضاة إذا اعتبرت السلطات أن أي فشل من جانب الإدارة قد ساهم في حدوث الاصطدام.</a:t>
            </a:r>
          </a:p>
        </p:txBody>
      </p:sp>
      <p:sp>
        <p:nvSpPr>
          <p:cNvPr id="4" name="Slide Number Placeholder 3"/>
          <p:cNvSpPr>
            <a:spLocks noGrp="1"/>
          </p:cNvSpPr>
          <p:nvPr>
            <p:ph type="sldNum" sz="quarter" idx="5"/>
          </p:nvPr>
        </p:nvSpPr>
        <p:spPr/>
        <p:txBody>
          <a:bodyPr/>
          <a:lstStyle/>
          <a:p>
            <a:pPr algn="r" rtl="1"/>
            <a:fld id="{F0A5EA2A-9870-49DA-B982-5C0E83C0E355}" type="slidenum">
              <a:rPr/>
              <a:t>11</a:t>
            </a:fld>
            <a:endParaRPr dirty="0"/>
          </a:p>
        </p:txBody>
      </p:sp>
    </p:spTree>
    <p:extLst>
      <p:ext uri="{BB962C8B-B14F-4D97-AF65-F5344CB8AC3E}">
        <p14:creationId xmlns:p14="http://schemas.microsoft.com/office/powerpoint/2010/main" val="9506013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من النقاشات السابقة بشأن عدد الوفيات والإصابات الخطيرة والمخاطر التي تتضمنها، من الواضح أن أي مؤسسة تتعامل بجدية مع مسؤوليتها الاجتماعية ينبغي أن تدير السلامة على الطريق المرتبط بالعمل بفعالية.</a:t>
            </a:r>
          </a:p>
          <a:p>
            <a:endParaRPr lang="en-GB" dirty="0"/>
          </a:p>
          <a:p>
            <a:pPr algn="r" rtl="1"/>
            <a:r>
              <a:rPr lang="ar-SA" dirty="0"/>
              <a:t>تذكّر دائمًا أن إدارة السلامة على الطريق المرتبط بالعمل لا تتعلق فقط بالحفاظ على سلامة موظفيك، بل تتعلق أيضًا بحماية الناس الذين تستخدم الطريق معهم.  لقد سمعنا أن 54% من الوفيات تقع لمستخدمي الطريق الأكثر تعرضًا للحوادث - المشاة وسائقي الدراجات العادية والبخارية</a:t>
            </a:r>
          </a:p>
          <a:p>
            <a:endParaRPr lang="en-GB" dirty="0"/>
          </a:p>
          <a:p>
            <a:pPr algn="r" rtl="1"/>
            <a:r>
              <a:rPr lang="ar-SA" dirty="0"/>
              <a:t>هناك الكثير من الأشياء الجيدة لإدارة السلامة على الطريق والجيدة أيضًا للبيئة، ولذلك فإن الإدارة الفعالة لمخاطر الطريق المرتبطة بالعمل ستساعد في مبادراتك ’البيئية‘.</a:t>
            </a:r>
          </a:p>
        </p:txBody>
      </p:sp>
      <p:sp>
        <p:nvSpPr>
          <p:cNvPr id="4" name="Slide Number Placeholder 3"/>
          <p:cNvSpPr>
            <a:spLocks noGrp="1"/>
          </p:cNvSpPr>
          <p:nvPr>
            <p:ph type="sldNum" sz="quarter" idx="5"/>
          </p:nvPr>
        </p:nvSpPr>
        <p:spPr/>
        <p:txBody>
          <a:bodyPr/>
          <a:lstStyle/>
          <a:p>
            <a:pPr algn="r" rtl="1"/>
            <a:fld id="{F0A5EA2A-9870-49DA-B982-5C0E83C0E355}" type="slidenum">
              <a:rPr/>
              <a:t>12</a:t>
            </a:fld>
            <a:endParaRPr dirty="0"/>
          </a:p>
        </p:txBody>
      </p:sp>
    </p:spTree>
    <p:extLst>
      <p:ext uri="{BB962C8B-B14F-4D97-AF65-F5344CB8AC3E}">
        <p14:creationId xmlns:p14="http://schemas.microsoft.com/office/powerpoint/2010/main" val="100946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مع أن منع الحوادث لمنع الوفيات والإصابات الخطيرة ينبغي أن تكون أكبر محفز، فإن القيادة الآمنة مهمة أيضًا من منظور العمل.</a:t>
            </a:r>
          </a:p>
          <a:p>
            <a:endParaRPr lang="en-GB" dirty="0"/>
          </a:p>
          <a:p>
            <a:pPr algn="r" rtl="1"/>
            <a:r>
              <a:rPr lang="ar-SA" dirty="0"/>
              <a:t>ستعتمد التكاليف المباشرة على طبيعة بوليصة تأمينك، لكنها قد تتضمن الأشياء المدرجة.</a:t>
            </a:r>
          </a:p>
          <a:p>
            <a:endParaRPr lang="en-GB" dirty="0"/>
          </a:p>
          <a:p>
            <a:pPr algn="r" rtl="1"/>
            <a:r>
              <a:rPr lang="ar-SA" dirty="0"/>
              <a:t>إذا كنت تدير جلسة تفاعلية، فاسأل ما هي التكاليف الخفية/ الخسائر التي ليس عليها تأمين؟</a:t>
            </a:r>
          </a:p>
        </p:txBody>
      </p:sp>
      <p:sp>
        <p:nvSpPr>
          <p:cNvPr id="4" name="Slide Number Placeholder 3"/>
          <p:cNvSpPr>
            <a:spLocks noGrp="1"/>
          </p:cNvSpPr>
          <p:nvPr>
            <p:ph type="sldNum" sz="quarter" idx="5"/>
          </p:nvPr>
        </p:nvSpPr>
        <p:spPr/>
        <p:txBody>
          <a:bodyPr/>
          <a:lstStyle/>
          <a:p>
            <a:pPr algn="r" rtl="1"/>
            <a:fld id="{F0A5EA2A-9870-49DA-B982-5C0E83C0E355}" type="slidenum">
              <a:rPr/>
              <a:t>13</a:t>
            </a:fld>
            <a:endParaRPr dirty="0"/>
          </a:p>
        </p:txBody>
      </p:sp>
    </p:spTree>
    <p:extLst>
      <p:ext uri="{BB962C8B-B14F-4D97-AF65-F5344CB8AC3E}">
        <p14:creationId xmlns:p14="http://schemas.microsoft.com/office/powerpoint/2010/main" val="30871739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ينبغي أن يقدم هذا رؤية للتكاليف الحقيقية التي يتحملها العمل في كل مرة يحدث فيها اصطدام.</a:t>
            </a:r>
          </a:p>
        </p:txBody>
      </p:sp>
      <p:sp>
        <p:nvSpPr>
          <p:cNvPr id="4" name="Slide Number Placeholder 3"/>
          <p:cNvSpPr>
            <a:spLocks noGrp="1"/>
          </p:cNvSpPr>
          <p:nvPr>
            <p:ph type="sldNum" sz="quarter" idx="5"/>
          </p:nvPr>
        </p:nvSpPr>
        <p:spPr/>
        <p:txBody>
          <a:bodyPr/>
          <a:lstStyle/>
          <a:p>
            <a:pPr algn="r" rtl="1"/>
            <a:fld id="{F0A5EA2A-9870-49DA-B982-5C0E83C0E355}" type="slidenum">
              <a:rPr/>
              <a:t>14</a:t>
            </a:fld>
            <a:endParaRPr dirty="0"/>
          </a:p>
        </p:txBody>
      </p:sp>
    </p:spTree>
    <p:extLst>
      <p:ext uri="{BB962C8B-B14F-4D97-AF65-F5344CB8AC3E}">
        <p14:creationId xmlns:p14="http://schemas.microsoft.com/office/powerpoint/2010/main" val="20904820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يتحدث هذا القسم عن أكبر المخاطر؛ من حيث احتمالات تعرض موظف أو شخص يستخدم الطريق معه للقتل أو لإصابة خطيرة في حادث طريق.</a:t>
            </a:r>
          </a:p>
          <a:p>
            <a:endParaRPr lang="en-GB" dirty="0"/>
          </a:p>
          <a:p>
            <a:pPr algn="r" rtl="1"/>
            <a:r>
              <a:rPr lang="ar-SA" dirty="0"/>
              <a:t>إذا كان تدريب المدير المباشر هذا يتم في جلسة تفاعلية، فاطرح السؤال التالي عند هذه النقطة:</a:t>
            </a:r>
          </a:p>
          <a:p>
            <a:endParaRPr lang="en-GB" dirty="0"/>
          </a:p>
          <a:p>
            <a:pPr algn="r" rtl="1"/>
            <a:r>
              <a:rPr lang="ar-SA" dirty="0"/>
              <a:t>"ما الأسباب الرئيسية لوقوع اصطدام خطير؟"</a:t>
            </a:r>
          </a:p>
        </p:txBody>
      </p:sp>
      <p:sp>
        <p:nvSpPr>
          <p:cNvPr id="4" name="Slide Number Placeholder 3"/>
          <p:cNvSpPr>
            <a:spLocks noGrp="1"/>
          </p:cNvSpPr>
          <p:nvPr>
            <p:ph type="sldNum" sz="quarter" idx="5"/>
          </p:nvPr>
        </p:nvSpPr>
        <p:spPr/>
        <p:txBody>
          <a:bodyPr/>
          <a:lstStyle/>
          <a:p>
            <a:pPr algn="r" rtl="1"/>
            <a:fld id="{F0A5EA2A-9870-49DA-B982-5C0E83C0E355}" type="slidenum">
              <a:rPr/>
              <a:t>15</a:t>
            </a:fld>
            <a:endParaRPr dirty="0"/>
          </a:p>
        </p:txBody>
      </p:sp>
    </p:spTree>
    <p:extLst>
      <p:ext uri="{BB962C8B-B14F-4D97-AF65-F5344CB8AC3E}">
        <p14:creationId xmlns:p14="http://schemas.microsoft.com/office/powerpoint/2010/main" val="2111903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هذه هي الأسباب الرئيسية لوقوع حوادث اصطدام تؤدي إلى تعرض شخص للقتل أو لإصابة خطيرة.</a:t>
            </a:r>
          </a:p>
          <a:p>
            <a:endParaRPr lang="en-GB" dirty="0"/>
          </a:p>
          <a:p>
            <a:pPr algn="r" rtl="1"/>
            <a:r>
              <a:rPr lang="ar-SA" dirty="0"/>
              <a:t>هناك بالطبع أسباب أخرى؛ مثل التحرك على مسافة قريبة جدًّا من السيارة التي في الأمام، وتخطي السيارات بشكل غير آمن، وما إلى ذلك، لكنها في الغالب لها عوامل أساسية مساهمة؛ مثل الإجهاد والتشويش وما إلى ذلك.</a:t>
            </a:r>
          </a:p>
        </p:txBody>
      </p:sp>
      <p:sp>
        <p:nvSpPr>
          <p:cNvPr id="4" name="Slide Number Placeholder 3"/>
          <p:cNvSpPr>
            <a:spLocks noGrp="1"/>
          </p:cNvSpPr>
          <p:nvPr>
            <p:ph type="sldNum" sz="quarter" idx="5"/>
          </p:nvPr>
        </p:nvSpPr>
        <p:spPr/>
        <p:txBody>
          <a:bodyPr/>
          <a:lstStyle/>
          <a:p>
            <a:pPr algn="r" rtl="1"/>
            <a:fld id="{F0A5EA2A-9870-49DA-B982-5C0E83C0E355}" type="slidenum">
              <a:rPr/>
              <a:t>16</a:t>
            </a:fld>
            <a:endParaRPr dirty="0"/>
          </a:p>
        </p:txBody>
      </p:sp>
    </p:spTree>
    <p:extLst>
      <p:ext uri="{BB962C8B-B14F-4D97-AF65-F5344CB8AC3E}">
        <p14:creationId xmlns:p14="http://schemas.microsoft.com/office/powerpoint/2010/main" val="26007044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يتناول هذا الرسم المعلوماتي أهمية حدود السرعة المنخفضة.</a:t>
            </a:r>
          </a:p>
          <a:p>
            <a:endParaRPr lang="en-GB" dirty="0"/>
          </a:p>
          <a:p>
            <a:pPr algn="r" rtl="1"/>
            <a:r>
              <a:rPr lang="ar-SA" dirty="0"/>
              <a:t>تُعتبر القيادة بسرعات آمنة على حسب الظروف الحالية للطريق والطقس أمرًا حيويًّا في أي سياسة للسلامة على الطريق.  ينبغي أن نؤكد لسائقينا على أن حد السرعة ليس هدفًا، وأنه في الكثير من المواقف -كما في حالة الاختناق المروري على الطريق والطقس السيئ وفي الليل وما إلى ذلك- لن يكون من الآمن أن تقود وفق حد السرعة.</a:t>
            </a:r>
          </a:p>
        </p:txBody>
      </p:sp>
      <p:sp>
        <p:nvSpPr>
          <p:cNvPr id="4" name="Slide Number Placeholder 3"/>
          <p:cNvSpPr>
            <a:spLocks noGrp="1"/>
          </p:cNvSpPr>
          <p:nvPr>
            <p:ph type="sldNum" sz="quarter" idx="5"/>
          </p:nvPr>
        </p:nvSpPr>
        <p:spPr/>
        <p:txBody>
          <a:bodyPr/>
          <a:lstStyle/>
          <a:p>
            <a:pPr algn="r" rtl="1"/>
            <a:fld id="{F0A5EA2A-9870-49DA-B982-5C0E83C0E355}" type="slidenum">
              <a:rPr/>
              <a:t>17</a:t>
            </a:fld>
            <a:endParaRPr dirty="0"/>
          </a:p>
        </p:txBody>
      </p:sp>
    </p:spTree>
    <p:extLst>
      <p:ext uri="{BB962C8B-B14F-4D97-AF65-F5344CB8AC3E}">
        <p14:creationId xmlns:p14="http://schemas.microsoft.com/office/powerpoint/2010/main" val="27165950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يتناول هذا الرسم المعلومات مشكلة القيادة تحت تأثير الكحول عالميًّا.  سيؤدي أي كحول في الجسم -وإن كان أقل من الحد القانوني المحلي- إلى زيادة خطر وقوع اصطدام، ولذلك ينبغي أن نتبنى سياسة عدم تناول أي كحول.  ينبغي علينا أيضًا تذكير الموظفين بأنهم يمكن أن يظلوا قيد الإعاقة في الصباح التالي لتناولهم للكحول، وتنبيههم إلى مقدار الكحول الذي يتناولونه، والوقت الذي يستغرقه الجسم ليهضم ذلك الكحول ليتمكنوا من استنتاج متى سيكونون خالين من الكحول، ومن الآمن بذلك أن يتولوا القيادة.</a:t>
            </a:r>
          </a:p>
          <a:p>
            <a:endParaRPr lang="en-GB" dirty="0"/>
          </a:p>
          <a:p>
            <a:pPr algn="r" rtl="1"/>
            <a:r>
              <a:rPr lang="ar-SA" dirty="0"/>
              <a:t>كما ينبغي أن نتأكد من أن السائقين لا يحملون أي عقاقير في أجسادهم أثناء القيادة؛ لأن هذا سيؤدي أيضًا إلى زيادة خطر وقوع اصطدام.  كما أنه من المهم أن تتذكر أن بعض الأدوية -سواء تلك التي بوصفة طبية من طبيب، وتلك التي يمكن شراؤها من صيدلية- يمكن أن تؤدي إلى زيادة خطر التعرض لاصطدام، ولذلك تحتاج إلى التأكد من إدراك الموظفين لهذا، ومن أنك تمنع أي أحد من القيادة في هذه الظروف. </a:t>
            </a:r>
          </a:p>
        </p:txBody>
      </p:sp>
      <p:sp>
        <p:nvSpPr>
          <p:cNvPr id="4" name="Slide Number Placeholder 3"/>
          <p:cNvSpPr>
            <a:spLocks noGrp="1"/>
          </p:cNvSpPr>
          <p:nvPr>
            <p:ph type="sldNum" sz="quarter" idx="5"/>
          </p:nvPr>
        </p:nvSpPr>
        <p:spPr/>
        <p:txBody>
          <a:bodyPr/>
          <a:lstStyle/>
          <a:p>
            <a:pPr algn="r" rtl="1"/>
            <a:fld id="{F0A5EA2A-9870-49DA-B982-5C0E83C0E355}" type="slidenum">
              <a:rPr/>
              <a:t>18</a:t>
            </a:fld>
            <a:endParaRPr dirty="0"/>
          </a:p>
        </p:txBody>
      </p:sp>
    </p:spTree>
    <p:extLst>
      <p:ext uri="{BB962C8B-B14F-4D97-AF65-F5344CB8AC3E}">
        <p14:creationId xmlns:p14="http://schemas.microsoft.com/office/powerpoint/2010/main" val="26913712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يتناول هذا الرسم المعلوماتي المشكلة الأكبر المتمثلة في صحة السائق، ويقدم بعض النصائح بشأن ما يمكنك فعله كمدير لتعزيز الصحة.</a:t>
            </a:r>
          </a:p>
        </p:txBody>
      </p:sp>
      <p:sp>
        <p:nvSpPr>
          <p:cNvPr id="4" name="Slide Number Placeholder 3"/>
          <p:cNvSpPr>
            <a:spLocks noGrp="1"/>
          </p:cNvSpPr>
          <p:nvPr>
            <p:ph type="sldNum" sz="quarter" idx="5"/>
          </p:nvPr>
        </p:nvSpPr>
        <p:spPr/>
        <p:txBody>
          <a:bodyPr/>
          <a:lstStyle/>
          <a:p>
            <a:pPr algn="r" rtl="1"/>
            <a:fld id="{F0A5EA2A-9870-49DA-B982-5C0E83C0E355}" type="slidenum">
              <a:rPr/>
              <a:t>19</a:t>
            </a:fld>
            <a:endParaRPr dirty="0"/>
          </a:p>
        </p:txBody>
      </p:sp>
    </p:spTree>
    <p:extLst>
      <p:ext uri="{BB962C8B-B14F-4D97-AF65-F5344CB8AC3E}">
        <p14:creationId xmlns:p14="http://schemas.microsoft.com/office/powerpoint/2010/main" val="24604695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يركز هذا الرسم المعلوماتي على التشتيت الأكبر - استخدام الهواتف/ الهواتف الذكية.  لقد أوضحت أبحاث في جميع أنحاء العالم أن السائقين الذين يستخدمون هاتفًا -سواء كان محمولاً باليد أو من دون استخدام اليدين- معرضون لأربعة أضعاف خطر الوقوع في حادث.</a:t>
            </a:r>
          </a:p>
          <a:p>
            <a:endParaRPr lang="en-GB" dirty="0"/>
          </a:p>
          <a:p>
            <a:pPr algn="r" rtl="1"/>
            <a:r>
              <a:rPr lang="ar-SA" dirty="0"/>
              <a:t>ينبغي أن ترفع الوعي بالمخاطر القائمة، وأن تحرص على ألا تشجع على استخدام الهواتف أثناء القيادة أو تؤيده، وعلى ألا تتصل أبدًا بموظف عندما تعرف أنه يقود، وإذا اتصلت وكان من الواضح أنه يقود، فإنك تغلق المكالمة فورًا.</a:t>
            </a:r>
          </a:p>
          <a:p>
            <a:endParaRPr lang="en-GB" dirty="0"/>
          </a:p>
          <a:p>
            <a:pPr algn="r" rtl="1"/>
            <a:r>
              <a:rPr lang="ar-SA" dirty="0"/>
              <a:t>تذكّر أنه هناك الكثير من الأشياء الأخرى التي يفعلها السائقون وتسبب تشويشًا ـ مثل التحدث مع الركاب، والأكل والشرب، وتصفيف الشعر.  ينبغي أن تتأكد من أن الرسالة التي ترسلها إلى السائقين لديك واضحة جدًّا - عند القيادة، ينبغي أن يتجه تركيزهم الكامل إلى القيادة الآمنة، ولا شيء آخر.</a:t>
            </a:r>
          </a:p>
        </p:txBody>
      </p:sp>
      <p:sp>
        <p:nvSpPr>
          <p:cNvPr id="4" name="Slide Number Placeholder 3"/>
          <p:cNvSpPr>
            <a:spLocks noGrp="1"/>
          </p:cNvSpPr>
          <p:nvPr>
            <p:ph type="sldNum" sz="quarter" idx="5"/>
          </p:nvPr>
        </p:nvSpPr>
        <p:spPr/>
        <p:txBody>
          <a:bodyPr/>
          <a:lstStyle/>
          <a:p>
            <a:pPr algn="r" rtl="1"/>
            <a:fld id="{F0A5EA2A-9870-49DA-B982-5C0E83C0E355}" type="slidenum">
              <a:rPr/>
              <a:t>20</a:t>
            </a:fld>
            <a:endParaRPr dirty="0"/>
          </a:p>
        </p:txBody>
      </p:sp>
    </p:spTree>
    <p:extLst>
      <p:ext uri="{BB962C8B-B14F-4D97-AF65-F5344CB8AC3E}">
        <p14:creationId xmlns:p14="http://schemas.microsoft.com/office/powerpoint/2010/main" val="37931831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يتناول الرسم المعلوماتي هذا المخاطر المرتبطة بالإجهاد/ القيادة أثناء التعب.</a:t>
            </a:r>
          </a:p>
          <a:p>
            <a:endParaRPr lang="en-GB" dirty="0"/>
          </a:p>
          <a:p>
            <a:pPr algn="r" rtl="1"/>
            <a:r>
              <a:rPr lang="ar-SA" dirty="0"/>
              <a:t>تحتاج إلى التأكد من أنك تدير إجمالي عدد الساعات الذي يعمله فيه موظفوك - ينبغي أن يتضمن هذا زمن العمل، وزمن القيادة، وزمن الانتقال.</a:t>
            </a:r>
          </a:p>
          <a:p>
            <a:endParaRPr lang="en-GB" dirty="0"/>
          </a:p>
          <a:p>
            <a:pPr algn="r" rtl="1"/>
            <a:r>
              <a:rPr lang="ar-SA" dirty="0"/>
              <a:t>كما ينبغي أن تحرص على أن يأخذ الموظفون استراحات منتظمة عند القيادة - ينبغي أن تكون هذه الاستراحات كل ساعتين أو أقل إذا بدأ السائق في الشعور بالتعب، وينبغي أن تتراوح الاستراحة بين 15 و20 دقيقة.</a:t>
            </a:r>
          </a:p>
          <a:p>
            <a:endParaRPr lang="en-GB" dirty="0"/>
          </a:p>
          <a:p>
            <a:pPr algn="r" rtl="1"/>
            <a:r>
              <a:rPr lang="ar-SA" dirty="0"/>
              <a:t>يتأثر الإجهاد بمدة النوم وجودته، ولذلك فإن الظروف الشخصية للموظف ستلعب دورًا هنا.  إذا لاحظت أي موظف يحضر إلى العمل وهو متعب، ينبغي عدم السماح له بالقيادة.</a:t>
            </a:r>
          </a:p>
        </p:txBody>
      </p:sp>
      <p:sp>
        <p:nvSpPr>
          <p:cNvPr id="4" name="Slide Number Placeholder 3"/>
          <p:cNvSpPr>
            <a:spLocks noGrp="1"/>
          </p:cNvSpPr>
          <p:nvPr>
            <p:ph type="sldNum" sz="quarter" idx="5"/>
          </p:nvPr>
        </p:nvSpPr>
        <p:spPr/>
        <p:txBody>
          <a:bodyPr/>
          <a:lstStyle/>
          <a:p>
            <a:pPr algn="r" rtl="1"/>
            <a:fld id="{F0A5EA2A-9870-49DA-B982-5C0E83C0E355}" type="slidenum">
              <a:rPr/>
              <a:t>21</a:t>
            </a:fld>
            <a:endParaRPr dirty="0"/>
          </a:p>
        </p:txBody>
      </p:sp>
    </p:spTree>
    <p:extLst>
      <p:ext uri="{BB962C8B-B14F-4D97-AF65-F5344CB8AC3E}">
        <p14:creationId xmlns:p14="http://schemas.microsoft.com/office/powerpoint/2010/main" val="2078317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يعرض هذا الرسم المعلوماتي مزايا ارتداء حزام مقعد وحالة التشريع وتطبيقه في مختلف البلدان.</a:t>
            </a:r>
          </a:p>
          <a:p>
            <a:endParaRPr lang="en-GB" dirty="0"/>
          </a:p>
          <a:p>
            <a:pPr algn="r" rtl="1"/>
            <a:r>
              <a:rPr lang="ar-SA" dirty="0"/>
              <a:t>ينبغي أن تتأكد من أن السيارات التي يستخدمها موظفوك تحتوي على أحزمة مقاعد ذات ثلاث نقاط مثبتة في كل المقاعد.</a:t>
            </a:r>
          </a:p>
          <a:p>
            <a:endParaRPr lang="en-GB" dirty="0"/>
          </a:p>
          <a:p>
            <a:pPr algn="r" rtl="1"/>
            <a:r>
              <a:rPr lang="ar-SA" dirty="0"/>
              <a:t>ينبغي أن تتأكد من أن الموظفين يرتدون دائمًا أحزمة مقاعدهم، وأن السائق يتأكد من أن كل من في السيارة يرتدون أحزمة مقاعدهم، بغض النظر عن أي التزام قانوني بعمل ذلك.</a:t>
            </a:r>
          </a:p>
        </p:txBody>
      </p:sp>
      <p:sp>
        <p:nvSpPr>
          <p:cNvPr id="4" name="Slide Number Placeholder 3"/>
          <p:cNvSpPr>
            <a:spLocks noGrp="1"/>
          </p:cNvSpPr>
          <p:nvPr>
            <p:ph type="sldNum" sz="quarter" idx="5"/>
          </p:nvPr>
        </p:nvSpPr>
        <p:spPr/>
        <p:txBody>
          <a:bodyPr/>
          <a:lstStyle/>
          <a:p>
            <a:pPr algn="r" rtl="1"/>
            <a:fld id="{F0A5EA2A-9870-49DA-B982-5C0E83C0E355}" type="slidenum">
              <a:rPr/>
              <a:t>22</a:t>
            </a:fld>
            <a:endParaRPr dirty="0"/>
          </a:p>
        </p:txBody>
      </p:sp>
    </p:spTree>
    <p:extLst>
      <p:ext uri="{BB962C8B-B14F-4D97-AF65-F5344CB8AC3E}">
        <p14:creationId xmlns:p14="http://schemas.microsoft.com/office/powerpoint/2010/main" val="33074440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لا تضع شريحة العرض هذه إلا إذا كان لديك موظفون يستخدمون دراجات بخارية/ دراجات بخارية صغيرة/ دراجات قدم.</a:t>
            </a:r>
          </a:p>
          <a:p>
            <a:endParaRPr lang="en-GB" dirty="0"/>
          </a:p>
          <a:p>
            <a:pPr algn="r" rtl="1"/>
            <a:r>
              <a:rPr lang="ar-SA" dirty="0"/>
              <a:t>يبين هذا الرسم المعلوماتي ميزة ارتداء خوذة، والوضع القانوني في أنحاء العالم.</a:t>
            </a:r>
          </a:p>
          <a:p>
            <a:endParaRPr lang="en-GB" dirty="0"/>
          </a:p>
          <a:p>
            <a:pPr algn="r" rtl="1"/>
            <a:r>
              <a:rPr lang="ar-SA" dirty="0"/>
              <a:t>بغض النظر عن القوانين المحلية في البلد التي تعمل بها، ينبغي أن تتأكد من أن الموظفين يرتدون خوذة معتمدة دائمًا، وأنها ينبغي أن تكون مثبتة دائمًا بشكل صحيح.</a:t>
            </a:r>
          </a:p>
        </p:txBody>
      </p:sp>
      <p:sp>
        <p:nvSpPr>
          <p:cNvPr id="4" name="Slide Number Placeholder 3"/>
          <p:cNvSpPr>
            <a:spLocks noGrp="1"/>
          </p:cNvSpPr>
          <p:nvPr>
            <p:ph type="sldNum" sz="quarter" idx="5"/>
          </p:nvPr>
        </p:nvSpPr>
        <p:spPr/>
        <p:txBody>
          <a:bodyPr/>
          <a:lstStyle/>
          <a:p>
            <a:pPr algn="r" rtl="1"/>
            <a:fld id="{F0A5EA2A-9870-49DA-B982-5C0E83C0E355}" type="slidenum">
              <a:rPr/>
              <a:t>23</a:t>
            </a:fld>
            <a:endParaRPr dirty="0"/>
          </a:p>
        </p:txBody>
      </p:sp>
    </p:spTree>
    <p:extLst>
      <p:ext uri="{BB962C8B-B14F-4D97-AF65-F5344CB8AC3E}">
        <p14:creationId xmlns:p14="http://schemas.microsoft.com/office/powerpoint/2010/main" val="11598198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بالنظر إلى تركيز الشركة على القيادة الآمنة، من المهم أن تفهم كيف يبدو برنامج الإدارة الفعالة لمخاطر الطريق المرتبط بالعمل على مستوى مرتفع لكي تتمكن من فهم المجال الملائم للمبادرات المتعددة، وما تكون عليه الإستراتيجية العامة.</a:t>
            </a:r>
          </a:p>
        </p:txBody>
      </p:sp>
      <p:sp>
        <p:nvSpPr>
          <p:cNvPr id="4" name="Slide Number Placeholder 3"/>
          <p:cNvSpPr>
            <a:spLocks noGrp="1"/>
          </p:cNvSpPr>
          <p:nvPr>
            <p:ph type="sldNum" sz="quarter" idx="5"/>
          </p:nvPr>
        </p:nvSpPr>
        <p:spPr/>
        <p:txBody>
          <a:bodyPr/>
          <a:lstStyle/>
          <a:p>
            <a:pPr algn="r" rtl="1"/>
            <a:fld id="{F0A5EA2A-9870-49DA-B982-5C0E83C0E355}" type="slidenum">
              <a:rPr/>
              <a:t>24</a:t>
            </a:fld>
            <a:endParaRPr dirty="0"/>
          </a:p>
        </p:txBody>
      </p:sp>
    </p:spTree>
    <p:extLst>
      <p:ext uri="{BB962C8B-B14F-4D97-AF65-F5344CB8AC3E}">
        <p14:creationId xmlns:p14="http://schemas.microsoft.com/office/powerpoint/2010/main" val="6767807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هذا هو ما تبدو عليه عملية الإدارة الفعالة لمخاطر الطريق المرتبط بالعمل؛ فهي قائمة على العملية المعتمدة لإدارة الصحة والسلامة والمتمثلة في التخطيط والتنفيذ والفحص والتصرف.</a:t>
            </a:r>
          </a:p>
          <a:p>
            <a:endParaRPr lang="en-GB" dirty="0"/>
          </a:p>
          <a:p>
            <a:pPr algn="r" rtl="1"/>
            <a:r>
              <a:rPr lang="ar-SA" dirty="0"/>
              <a:t>ستلاحظ أنها عملية مستمرة.  ستتعامل في البداية مع أي نقاط محددة كبيرة الخطر، لكنك عندما تراجع العملية، يمكنك أن تتحقق لتعرف ما إذا كان برنامجك للإدارة فعالاً، وأن تغير مجال التركيز إذا كان ذلك ضروريًّا، وأن تضع في الاعتبار أيضًا أي مخاطر ناشئة (مثل التغيرات في تقنية السيارات أو في التشريعات)، والتغيرات في عمليات التشغيل لديك والتي ستؤدي إلى التغير في المخاطر التي يواجهها السائقون (مثل تغيير أماكن المستودعات أو المكاتب، الاستحواذ على أعمال جديدة، إلخ).</a:t>
            </a:r>
          </a:p>
          <a:p>
            <a:endParaRPr lang="en-GB" dirty="0"/>
          </a:p>
          <a:p>
            <a:pPr algn="r" rtl="1"/>
            <a:r>
              <a:rPr lang="ar-SA" dirty="0"/>
              <a:t>لا يتضمن هذا البرنامج التدريبي تناول هذه العملية بعمق، لكن العناصر الرئيسية ستشمل وضع سياسات وإجراءات إلى جانب تدريب المدير المباشر (هذه الدورة التدريبية!)، واستخدام تقييمات المخاطر للتوصل إلى فهم عميق للمخاطر التي تجري مواجهتها، والسماح بتنفيذ التدخلات الملائمة من الإدارة و/أو السائق، ومؤشرات الأداء الرئيسية المقرر قياسها لمعرفة مدى نجاح البرنامج، فهم الأسباب الجذرية الأساسية للحوادث، وتطوير ثقافة الأمان على الطريق.</a:t>
            </a:r>
          </a:p>
        </p:txBody>
      </p:sp>
      <p:sp>
        <p:nvSpPr>
          <p:cNvPr id="4" name="Slide Number Placeholder 3"/>
          <p:cNvSpPr>
            <a:spLocks noGrp="1"/>
          </p:cNvSpPr>
          <p:nvPr>
            <p:ph type="sldNum" sz="quarter" idx="5"/>
          </p:nvPr>
        </p:nvSpPr>
        <p:spPr/>
        <p:txBody>
          <a:bodyPr/>
          <a:lstStyle/>
          <a:p>
            <a:pPr algn="r" rtl="1"/>
            <a:fld id="{F0A5EA2A-9870-49DA-B982-5C0E83C0E355}" type="slidenum">
              <a:rPr/>
              <a:t>25</a:t>
            </a:fld>
            <a:endParaRPr dirty="0"/>
          </a:p>
        </p:txBody>
      </p:sp>
    </p:spTree>
    <p:extLst>
      <p:ext uri="{BB962C8B-B14F-4D97-AF65-F5344CB8AC3E}">
        <p14:creationId xmlns:p14="http://schemas.microsoft.com/office/powerpoint/2010/main" val="25228976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يتناول هذا القسم أدوارك ومسؤولياتك في برنامج السلامة على الطريق في الشركة.</a:t>
            </a:r>
          </a:p>
        </p:txBody>
      </p:sp>
      <p:sp>
        <p:nvSpPr>
          <p:cNvPr id="4" name="Slide Number Placeholder 3"/>
          <p:cNvSpPr>
            <a:spLocks noGrp="1"/>
          </p:cNvSpPr>
          <p:nvPr>
            <p:ph type="sldNum" sz="quarter" idx="5"/>
          </p:nvPr>
        </p:nvSpPr>
        <p:spPr/>
        <p:txBody>
          <a:bodyPr/>
          <a:lstStyle/>
          <a:p>
            <a:pPr algn="r" rtl="1"/>
            <a:fld id="{F0A5EA2A-9870-49DA-B982-5C0E83C0E355}" type="slidenum">
              <a:rPr/>
              <a:t>26</a:t>
            </a:fld>
            <a:endParaRPr dirty="0"/>
          </a:p>
        </p:txBody>
      </p:sp>
    </p:spTree>
    <p:extLst>
      <p:ext uri="{BB962C8B-B14F-4D97-AF65-F5344CB8AC3E}">
        <p14:creationId xmlns:p14="http://schemas.microsoft.com/office/powerpoint/2010/main" val="19409570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في شرائح العرض القليلة التالية، سنتناول كلاً من هذه الموضوعات بالترتيب؛ لكي تتمكن من فهم أدوارك ومسؤولياتك من أجل قيادة آمنة، ولتفهم كذلك كيف يمكنك التأثير في موظفيك ليقودوا بأمان، ويتبعوا سياسات القيادة الآمنة وإجراءاتها في الشركة.</a:t>
            </a:r>
          </a:p>
        </p:txBody>
      </p:sp>
      <p:sp>
        <p:nvSpPr>
          <p:cNvPr id="4" name="Slide Number Placeholder 3"/>
          <p:cNvSpPr>
            <a:spLocks noGrp="1"/>
          </p:cNvSpPr>
          <p:nvPr>
            <p:ph type="sldNum" sz="quarter" idx="5"/>
          </p:nvPr>
        </p:nvSpPr>
        <p:spPr/>
        <p:txBody>
          <a:bodyPr/>
          <a:lstStyle/>
          <a:p>
            <a:pPr algn="r" rtl="1"/>
            <a:fld id="{F0A5EA2A-9870-49DA-B982-5C0E83C0E355}" type="slidenum">
              <a:rPr/>
              <a:t>27</a:t>
            </a:fld>
            <a:endParaRPr dirty="0"/>
          </a:p>
        </p:txBody>
      </p:sp>
    </p:spTree>
    <p:extLst>
      <p:ext uri="{BB962C8B-B14F-4D97-AF65-F5344CB8AC3E}">
        <p14:creationId xmlns:p14="http://schemas.microsoft.com/office/powerpoint/2010/main" val="40430484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كما هو الحال مع معظم جوانب الأعمال، الدور القيادي أمر حرج لنجاح أي مبادرة.</a:t>
            </a:r>
          </a:p>
          <a:p>
            <a:endParaRPr lang="en-GB" dirty="0"/>
          </a:p>
          <a:p>
            <a:pPr algn="r" rtl="1"/>
            <a:r>
              <a:rPr lang="ar-SA" dirty="0"/>
              <a:t>عندما نتحدث عن القادة، غالبًا ما نفكر في الفريق القيادي الرئيسي، وهم بالطبع مهمون لتوفير الوقت والدافع وأي ميزانية ضرورية لبرنامجك للسلامة على الطريق.</a:t>
            </a:r>
          </a:p>
          <a:p>
            <a:endParaRPr lang="en-GB" dirty="0"/>
          </a:p>
          <a:p>
            <a:pPr algn="r" rtl="1"/>
            <a:r>
              <a:rPr lang="ar-SA" dirty="0"/>
              <a:t>لكن كل المديرين قادة أيضًا، ومن المهم رؤية كل الجميع من الفريق القيادي الرئيسي إلى كل واحد منكم، وهم يقودون بأمان ويتبعون سياسات القيادة الآمنة وإجراءاتها.   إذا كانت لديك مجموعة من القواعد لموظفيك ومجموعة من القواعد للقادة والمديرين، فهناك احتمال قليل أن يفكر السائقون في أنك تتعامل مع القيادة الآمنة بجدية...</a:t>
            </a:r>
          </a:p>
          <a:p>
            <a:endParaRPr lang="en-GB" dirty="0"/>
          </a:p>
          <a:p>
            <a:pPr algn="r" rtl="1"/>
            <a:r>
              <a:rPr lang="ar-SA" dirty="0"/>
              <a:t>كما أنك تحتاج إلى أن تكون متسقًا - يجب أن يخضع كل الموظفين للقواعد والإجراءات نفسها، بغض النظر عن مدى أهميتهم بالنسبة إلى العمل.  ليس من المفيد أن تقول إنك ستتجاوز عن القيادة السيئة لأحد الموظفين لأنه جيد جدًّا في عمله - سيرسل هذا رسالة سلبية إلى زملائه...</a:t>
            </a:r>
          </a:p>
        </p:txBody>
      </p:sp>
      <p:sp>
        <p:nvSpPr>
          <p:cNvPr id="4" name="Slide Number Placeholder 3"/>
          <p:cNvSpPr>
            <a:spLocks noGrp="1"/>
          </p:cNvSpPr>
          <p:nvPr>
            <p:ph type="sldNum" sz="quarter" idx="5"/>
          </p:nvPr>
        </p:nvSpPr>
        <p:spPr/>
        <p:txBody>
          <a:bodyPr/>
          <a:lstStyle/>
          <a:p>
            <a:pPr algn="r" rtl="1"/>
            <a:fld id="{F0A5EA2A-9870-49DA-B982-5C0E83C0E355}" type="slidenum">
              <a:rPr/>
              <a:t>28</a:t>
            </a:fld>
            <a:endParaRPr dirty="0"/>
          </a:p>
        </p:txBody>
      </p:sp>
    </p:spTree>
    <p:extLst>
      <p:ext uri="{BB962C8B-B14F-4D97-AF65-F5344CB8AC3E}">
        <p14:creationId xmlns:p14="http://schemas.microsoft.com/office/powerpoint/2010/main" val="36786673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ما الذي نعنيه بعبارة ’العقل المتحكم‘؟ </a:t>
            </a:r>
          </a:p>
          <a:p>
            <a:endParaRPr lang="en-GB" dirty="0"/>
          </a:p>
          <a:p>
            <a:pPr algn="r" rtl="1"/>
            <a:r>
              <a:rPr lang="ar-SA" dirty="0"/>
              <a:t>يتمتع مدير الموظف بتأثير كبير على طريقة تصرفه؛ وتلخص مقولة "المهم بالنسبة لمديري، مهم بالنسبة لي" هذا الأمر بشكل رائع.  ولهذا، إذا كانت الرسالة التي نرسلها لموظفينا هي أنهم ينبغي أن يتبعوا سياسات القيادة الآمنة وإرشاداتها، ولكن الأهم هو الوصول إلى الأهداف التشغيلية، فكيف إذن سيقود الموظفون إذا كان لديهم اختيار بين الاثنين؟  سيخوضون المخاطر على الأرجح ليحققوا الهدف التشغيلي.</a:t>
            </a:r>
          </a:p>
          <a:p>
            <a:endParaRPr lang="en-GB" dirty="0"/>
          </a:p>
          <a:p>
            <a:pPr algn="r" rtl="1"/>
            <a:r>
              <a:rPr lang="ar-SA" dirty="0"/>
              <a:t>بالنظر إلى أن المديرين والمشرفين يتمتعون بتأثير كبير جدًّا على مرؤوسيهم المباشرين، سواء كانوا يدركون هذا أم لا، من المهم بشكل حرج أن تقود بأمان، ترسل رسائل متسقة لكي يدرك الموظفون فعلاً أهمية القيادة الآمنة، وكيف يتلاءم هذا مع أهدافهم الأخرى.</a:t>
            </a:r>
          </a:p>
        </p:txBody>
      </p:sp>
      <p:sp>
        <p:nvSpPr>
          <p:cNvPr id="4" name="Slide Number Placeholder 3"/>
          <p:cNvSpPr>
            <a:spLocks noGrp="1"/>
          </p:cNvSpPr>
          <p:nvPr>
            <p:ph type="sldNum" sz="quarter" idx="5"/>
          </p:nvPr>
        </p:nvSpPr>
        <p:spPr/>
        <p:txBody>
          <a:bodyPr/>
          <a:lstStyle/>
          <a:p>
            <a:pPr algn="r" rtl="1"/>
            <a:fld id="{F0A5EA2A-9870-49DA-B982-5C0E83C0E355}" type="slidenum">
              <a:rPr/>
              <a:t>29</a:t>
            </a:fld>
            <a:endParaRPr dirty="0"/>
          </a:p>
        </p:txBody>
      </p:sp>
    </p:spTree>
    <p:extLst>
      <p:ext uri="{BB962C8B-B14F-4D97-AF65-F5344CB8AC3E}">
        <p14:creationId xmlns:p14="http://schemas.microsoft.com/office/powerpoint/2010/main" val="39110344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كما يتحمل المديرون المباشرون والمشرفون المسؤولية عن التطبيق الفعلي لسياسات القيادة الآمنة وإرشاداتها.  ربما تكون هذه السياسات والإجراءات مكتوبة على يد شخص آخر، لكنك بحاجة إلى أن تتحمل المسؤولية عنها، ومن المهم أن تتأكد من أن موظفيك يفهمونها ويتبعونها.</a:t>
            </a:r>
          </a:p>
        </p:txBody>
      </p:sp>
      <p:sp>
        <p:nvSpPr>
          <p:cNvPr id="4" name="Slide Number Placeholder 3"/>
          <p:cNvSpPr>
            <a:spLocks noGrp="1"/>
          </p:cNvSpPr>
          <p:nvPr>
            <p:ph type="sldNum" sz="quarter" idx="5"/>
          </p:nvPr>
        </p:nvSpPr>
        <p:spPr/>
        <p:txBody>
          <a:bodyPr/>
          <a:lstStyle/>
          <a:p>
            <a:pPr algn="r" rtl="1"/>
            <a:fld id="{F0A5EA2A-9870-49DA-B982-5C0E83C0E355}" type="slidenum">
              <a:rPr/>
              <a:t>30</a:t>
            </a:fld>
            <a:endParaRPr dirty="0"/>
          </a:p>
        </p:txBody>
      </p:sp>
    </p:spTree>
    <p:extLst>
      <p:ext uri="{BB962C8B-B14F-4D97-AF65-F5344CB8AC3E}">
        <p14:creationId xmlns:p14="http://schemas.microsoft.com/office/powerpoint/2010/main" val="27734117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ربما تكون هذه أكبر مشكلة، وهي مرتبطة بالعقل المتحكم.  تحتاج إلى أن تفهم المخاطر التي سيتسامح معها العمل، وفي تلك البيئة، تستطيع تحديد التوازن بين السلامة والتشغيل؛ بمعنى ما المخاطر التي تسمح للموظفين بخوضها لتحقيق هدف في العمل، وأيها غير مقبول ويخضع لضوابط إدارية صارمة. </a:t>
            </a:r>
          </a:p>
          <a:p>
            <a:endParaRPr lang="en-GB" dirty="0"/>
          </a:p>
          <a:p>
            <a:pPr algn="r" rtl="1"/>
            <a:r>
              <a:rPr lang="ar-SA" dirty="0"/>
              <a:t>لا توجد إجابة صحيحة أو خاطئة هنا - يعتمد الأمر على أولوية القيادة الآمنة بالنسبة إلى مؤسستك، والتغيرات التشغيلية التي تقبل بإجرائها لتتيح للموظفين إمكانية القيادة بأمان (مثل أن تجعل الموظفين يعملون لساعات أقل لتساعد على إدارة الإجهاد عند القيادة).</a:t>
            </a:r>
          </a:p>
        </p:txBody>
      </p:sp>
      <p:sp>
        <p:nvSpPr>
          <p:cNvPr id="4" name="Slide Number Placeholder 3"/>
          <p:cNvSpPr>
            <a:spLocks noGrp="1"/>
          </p:cNvSpPr>
          <p:nvPr>
            <p:ph type="sldNum" sz="quarter" idx="5"/>
          </p:nvPr>
        </p:nvSpPr>
        <p:spPr/>
        <p:txBody>
          <a:bodyPr/>
          <a:lstStyle/>
          <a:p>
            <a:pPr algn="r" rtl="1"/>
            <a:fld id="{F0A5EA2A-9870-49DA-B982-5C0E83C0E355}" type="slidenum">
              <a:rPr/>
              <a:t>31</a:t>
            </a:fld>
            <a:endParaRPr dirty="0"/>
          </a:p>
        </p:txBody>
      </p:sp>
    </p:spTree>
    <p:extLst>
      <p:ext uri="{BB962C8B-B14F-4D97-AF65-F5344CB8AC3E}">
        <p14:creationId xmlns:p14="http://schemas.microsoft.com/office/powerpoint/2010/main" val="8998088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بالنظر إلى أن المديرين المباشرين والمشرفين يقومون بهذا الدور المهم في نجاح برنامج الشركة للسلامة على الطريق، من المهم أن تتمكن من التفاعل بفعالية مع السائقين لديك في إطار تواصلك المنتظم مع موظفيك.</a:t>
            </a:r>
          </a:p>
        </p:txBody>
      </p:sp>
      <p:sp>
        <p:nvSpPr>
          <p:cNvPr id="4" name="Slide Number Placeholder 3"/>
          <p:cNvSpPr>
            <a:spLocks noGrp="1"/>
          </p:cNvSpPr>
          <p:nvPr>
            <p:ph type="sldNum" sz="quarter" idx="5"/>
          </p:nvPr>
        </p:nvSpPr>
        <p:spPr/>
        <p:txBody>
          <a:bodyPr/>
          <a:lstStyle/>
          <a:p>
            <a:pPr algn="r" rtl="1"/>
            <a:fld id="{F0A5EA2A-9870-49DA-B982-5C0E83C0E355}" type="slidenum">
              <a:rPr/>
              <a:t>32</a:t>
            </a:fld>
            <a:endParaRPr dirty="0"/>
          </a:p>
        </p:txBody>
      </p:sp>
    </p:spTree>
    <p:extLst>
      <p:ext uri="{BB962C8B-B14F-4D97-AF65-F5344CB8AC3E}">
        <p14:creationId xmlns:p14="http://schemas.microsoft.com/office/powerpoint/2010/main" val="16084228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أول شيء تقوله هو أن القيادة أمر انفعالي جدًّا - يميل معظم الناس إلى المبالغة في تقدير معيار القيادة، من الصعب أن تنتقدهم بسبب ذلك!</a:t>
            </a:r>
          </a:p>
          <a:p>
            <a:endParaRPr lang="en-GB" dirty="0"/>
          </a:p>
          <a:p>
            <a:pPr algn="r" rtl="1"/>
            <a:r>
              <a:rPr lang="ar-SA" dirty="0"/>
              <a:t>هنا تأتي أهمية اللغة التي تستخدمها.  لا تتحدث عن المخطئ المتسبب في الاصطدام، ولكن ناقش ما كان بإمكان السائق أن يفعله ليمنع وقوع الاصطدام، بغض النظر عن مستخدم الطريق الذي ارتكب خطأ.</a:t>
            </a:r>
          </a:p>
          <a:p>
            <a:endParaRPr lang="en-GB" dirty="0"/>
          </a:p>
          <a:p>
            <a:pPr algn="r" rtl="1"/>
            <a:r>
              <a:rPr lang="ar-SA" dirty="0"/>
              <a:t>استخدم البيانات كأساس لحديثك قدر الإمكان.  يمكن أن تتمثل هذه البيانات في بلاغات الاصطدامات والقياسات عن بُعد لسلوك السائق، أو أي مصدر بيانات آخر محل ثقة - من الصعب على السائق أن يجادل في الحقائق التي ليست محل جدال.</a:t>
            </a:r>
          </a:p>
          <a:p>
            <a:endParaRPr lang="en-GB" dirty="0"/>
          </a:p>
          <a:p>
            <a:pPr algn="r" rtl="1"/>
            <a:r>
              <a:rPr lang="ar-SA" dirty="0"/>
              <a:t>جرّب أن تقضي وقتًا مع السائقين عندما يقودون لتجرب طريقة قيادتهم بنفسك.</a:t>
            </a:r>
          </a:p>
          <a:p>
            <a:endParaRPr lang="en-GB" dirty="0"/>
          </a:p>
          <a:p>
            <a:pPr algn="r" rtl="1"/>
            <a:r>
              <a:rPr lang="ar-SA" dirty="0"/>
              <a:t>وكما ذكرنا سابقًا، احرص على أن يُنظر إليك دائمًا باعتبارك تقود بأمان، ولا تسمح للسائقين بالتعرض لمخاطر، مثل أن تتصل بهم وأنت تعرف أنهم يقودون.</a:t>
            </a:r>
          </a:p>
          <a:p>
            <a:endParaRPr lang="en-GB" dirty="0"/>
          </a:p>
          <a:p>
            <a:pPr algn="r" rtl="1"/>
            <a:r>
              <a:rPr lang="ar-SA" dirty="0"/>
              <a:t>هذه مسألة مهمة، ففكر في بعض التدريب العميق الإضافي على هذا.</a:t>
            </a:r>
          </a:p>
        </p:txBody>
      </p:sp>
      <p:sp>
        <p:nvSpPr>
          <p:cNvPr id="4" name="Slide Number Placeholder 3"/>
          <p:cNvSpPr>
            <a:spLocks noGrp="1"/>
          </p:cNvSpPr>
          <p:nvPr>
            <p:ph type="sldNum" sz="quarter" idx="5"/>
          </p:nvPr>
        </p:nvSpPr>
        <p:spPr/>
        <p:txBody>
          <a:bodyPr/>
          <a:lstStyle/>
          <a:p>
            <a:pPr algn="r" rtl="1"/>
            <a:fld id="{F0A5EA2A-9870-49DA-B982-5C0E83C0E355}" type="slidenum">
              <a:rPr/>
              <a:t>33</a:t>
            </a:fld>
            <a:endParaRPr dirty="0"/>
          </a:p>
        </p:txBody>
      </p:sp>
    </p:spTree>
    <p:extLst>
      <p:ext uri="{BB962C8B-B14F-4D97-AF65-F5344CB8AC3E}">
        <p14:creationId xmlns:p14="http://schemas.microsoft.com/office/powerpoint/2010/main" val="17009544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سنتناول ما يمكنك فعله عندما يقع اصطدام أو حادث.</a:t>
            </a:r>
          </a:p>
          <a:p>
            <a:endParaRPr lang="en-GB" dirty="0"/>
          </a:p>
          <a:p>
            <a:pPr algn="r" rtl="1"/>
            <a:r>
              <a:rPr lang="ar-SA" dirty="0"/>
              <a:t>هذه إحدى أهم المهام التي يقوم بها مدير مباشر/ مشرف ليفهم الأسباب الجذرية الأساسية للاصطدام.</a:t>
            </a:r>
          </a:p>
        </p:txBody>
      </p:sp>
      <p:sp>
        <p:nvSpPr>
          <p:cNvPr id="4" name="Slide Number Placeholder 3"/>
          <p:cNvSpPr>
            <a:spLocks noGrp="1"/>
          </p:cNvSpPr>
          <p:nvPr>
            <p:ph type="sldNum" sz="quarter" idx="5"/>
          </p:nvPr>
        </p:nvSpPr>
        <p:spPr/>
        <p:txBody>
          <a:bodyPr/>
          <a:lstStyle/>
          <a:p>
            <a:pPr algn="r" rtl="1"/>
            <a:fld id="{F0A5EA2A-9870-49DA-B982-5C0E83C0E355}" type="slidenum">
              <a:rPr/>
              <a:t>34</a:t>
            </a:fld>
            <a:endParaRPr dirty="0"/>
          </a:p>
        </p:txBody>
      </p:sp>
    </p:spTree>
    <p:extLst>
      <p:ext uri="{BB962C8B-B14F-4D97-AF65-F5344CB8AC3E}">
        <p14:creationId xmlns:p14="http://schemas.microsoft.com/office/powerpoint/2010/main" val="21508545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ينبغي أن تتحدث إلى السائق باستخدام لغة محايدة، وبأي حقائق بشأن الحادث؛ لكي تفهم ما حدث، وتحاول أن تحدد الأسباب الجذرية الأساسية.  من المهم دائمًا أن تسأل نفسك:</a:t>
            </a:r>
          </a:p>
          <a:p>
            <a:endParaRPr lang="en-GB" dirty="0"/>
          </a:p>
          <a:p>
            <a:pPr algn="r" rtl="1"/>
            <a:r>
              <a:rPr lang="ar-SA" dirty="0"/>
              <a:t>ما الذي فعلناه كمؤسسة و/أو كفريق إداري؛ وربما يكون قد ساهم في وقوع حادث الاصطدام؟</a:t>
            </a:r>
          </a:p>
          <a:p>
            <a:endParaRPr lang="en-GB" dirty="0"/>
          </a:p>
          <a:p>
            <a:pPr algn="r" rtl="1"/>
            <a:r>
              <a:rPr lang="ar-SA" dirty="0"/>
              <a:t>هذا سؤال يصعب التفكير فيه لكنه قوي، فالاصطدام ربما يكون ناتجًا عن قيادة سيئة، لكن من المرجح بالقدر نفسه أن تعود سلوكيات السائق قبل الحادث إلى بعض متطلبات التشغيل أو أهداف العمل.  استخدم أداة المراجعة التالية للحادث لتساعدك في هذه الاستجوابات.</a:t>
            </a:r>
          </a:p>
          <a:p>
            <a:endParaRPr lang="en-GB" dirty="0"/>
          </a:p>
          <a:p>
            <a:pPr algn="r" rtl="1"/>
            <a:r>
              <a:rPr lang="ar-SA" dirty="0"/>
              <a:t>اختر التدخل المناسب بناء على السبب الجذري الأساسي الذي حددته لتساعد في منع التكرار. تذكّر أنه من المرجح أن يكون التدخل إداريًّا بقدر ما يكون تدخلاً يركز على السائق نفسه...</a:t>
            </a:r>
          </a:p>
          <a:p>
            <a:endParaRPr lang="en-GB" dirty="0"/>
          </a:p>
          <a:p>
            <a:pPr algn="r" rtl="1"/>
            <a:r>
              <a:rPr lang="ar-SA" dirty="0"/>
              <a:t>هذا مجال آخر حيث سيساعد التدريب الإضافي في ضمان أنك تستطيع إجراء الاستجوابات اللاحقة للحوادث بفعالية.</a:t>
            </a:r>
          </a:p>
          <a:p>
            <a:endParaRPr lang="en-GB" dirty="0"/>
          </a:p>
        </p:txBody>
      </p:sp>
      <p:sp>
        <p:nvSpPr>
          <p:cNvPr id="4" name="Slide Number Placeholder 3"/>
          <p:cNvSpPr>
            <a:spLocks noGrp="1"/>
          </p:cNvSpPr>
          <p:nvPr>
            <p:ph type="sldNum" sz="quarter" idx="5"/>
          </p:nvPr>
        </p:nvSpPr>
        <p:spPr/>
        <p:txBody>
          <a:bodyPr/>
          <a:lstStyle/>
          <a:p>
            <a:pPr algn="r" rtl="1"/>
            <a:fld id="{F0A5EA2A-9870-49DA-B982-5C0E83C0E355}" type="slidenum">
              <a:rPr/>
              <a:t>35</a:t>
            </a:fld>
            <a:endParaRPr dirty="0"/>
          </a:p>
        </p:txBody>
      </p:sp>
    </p:spTree>
    <p:extLst>
      <p:ext uri="{BB962C8B-B14F-4D97-AF65-F5344CB8AC3E}">
        <p14:creationId xmlns:p14="http://schemas.microsoft.com/office/powerpoint/2010/main" val="1610365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89BDC-602A-4A29-BD31-7F33492DFE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8F24828-78D9-4981-9A50-6F1179DABC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DB33CBF-CFF0-4020-B3E7-F98D518D9665}"/>
              </a:ext>
            </a:extLst>
          </p:cNvPr>
          <p:cNvSpPr>
            <a:spLocks noGrp="1"/>
          </p:cNvSpPr>
          <p:nvPr>
            <p:ph type="dt" sz="half" idx="10"/>
          </p:nvPr>
        </p:nvSpPr>
        <p:spPr/>
        <p:txBody>
          <a:bodyPr/>
          <a:lstStyle/>
          <a:p>
            <a:fld id="{DDA570AB-693D-4DF1-8A77-2C80BC3727F9}" type="datetimeFigureOut">
              <a:rPr lang="en-GB" smtClean="0"/>
              <a:t>01/06/2020</a:t>
            </a:fld>
            <a:endParaRPr lang="en-GB" dirty="0"/>
          </a:p>
        </p:txBody>
      </p:sp>
      <p:sp>
        <p:nvSpPr>
          <p:cNvPr id="5" name="Footer Placeholder 4">
            <a:extLst>
              <a:ext uri="{FF2B5EF4-FFF2-40B4-BE49-F238E27FC236}">
                <a16:creationId xmlns:a16="http://schemas.microsoft.com/office/drawing/2014/main" id="{E76A791A-CE72-4FFE-990A-D94324CA68E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683DDA4-DA38-4E4B-8C3F-B166E12390B5}"/>
              </a:ext>
            </a:extLst>
          </p:cNvPr>
          <p:cNvSpPr>
            <a:spLocks noGrp="1"/>
          </p:cNvSpPr>
          <p:nvPr>
            <p:ph type="sldNum" sz="quarter" idx="12"/>
          </p:nvPr>
        </p:nvSpPr>
        <p:spPr/>
        <p:txBody>
          <a:bodyPr/>
          <a:lstStyle/>
          <a:p>
            <a:fld id="{376B4004-4DC9-41D9-BED8-24A67FC6E220}" type="slidenum">
              <a:rPr lang="en-GB" smtClean="0"/>
              <a:t>‹#›</a:t>
            </a:fld>
            <a:endParaRPr lang="en-GB" dirty="0"/>
          </a:p>
        </p:txBody>
      </p:sp>
    </p:spTree>
    <p:extLst>
      <p:ext uri="{BB962C8B-B14F-4D97-AF65-F5344CB8AC3E}">
        <p14:creationId xmlns:p14="http://schemas.microsoft.com/office/powerpoint/2010/main" val="149769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A802A-5593-4549-A426-FCCC8D4EB6C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A76B921-7374-4CCE-87E6-CFCCA40173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621158-8F1C-4FB2-91C9-74C7A5BC11AE}"/>
              </a:ext>
            </a:extLst>
          </p:cNvPr>
          <p:cNvSpPr>
            <a:spLocks noGrp="1"/>
          </p:cNvSpPr>
          <p:nvPr>
            <p:ph type="dt" sz="half" idx="10"/>
          </p:nvPr>
        </p:nvSpPr>
        <p:spPr/>
        <p:txBody>
          <a:bodyPr/>
          <a:lstStyle/>
          <a:p>
            <a:fld id="{DDA570AB-693D-4DF1-8A77-2C80BC3727F9}" type="datetimeFigureOut">
              <a:rPr lang="en-GB" smtClean="0"/>
              <a:t>01/06/2020</a:t>
            </a:fld>
            <a:endParaRPr lang="en-GB" dirty="0"/>
          </a:p>
        </p:txBody>
      </p:sp>
      <p:sp>
        <p:nvSpPr>
          <p:cNvPr id="5" name="Footer Placeholder 4">
            <a:extLst>
              <a:ext uri="{FF2B5EF4-FFF2-40B4-BE49-F238E27FC236}">
                <a16:creationId xmlns:a16="http://schemas.microsoft.com/office/drawing/2014/main" id="{4F05E98C-C476-443F-B056-8FD124049C8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4AF1E4F-A666-4D59-8BC2-66605D48A26C}"/>
              </a:ext>
            </a:extLst>
          </p:cNvPr>
          <p:cNvSpPr>
            <a:spLocks noGrp="1"/>
          </p:cNvSpPr>
          <p:nvPr>
            <p:ph type="sldNum" sz="quarter" idx="12"/>
          </p:nvPr>
        </p:nvSpPr>
        <p:spPr/>
        <p:txBody>
          <a:bodyPr/>
          <a:lstStyle/>
          <a:p>
            <a:fld id="{376B4004-4DC9-41D9-BED8-24A67FC6E220}" type="slidenum">
              <a:rPr lang="en-GB" smtClean="0"/>
              <a:t>‹#›</a:t>
            </a:fld>
            <a:endParaRPr lang="en-GB" dirty="0"/>
          </a:p>
        </p:txBody>
      </p:sp>
    </p:spTree>
    <p:extLst>
      <p:ext uri="{BB962C8B-B14F-4D97-AF65-F5344CB8AC3E}">
        <p14:creationId xmlns:p14="http://schemas.microsoft.com/office/powerpoint/2010/main" val="1387004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C717B-D6EB-4679-9511-173FFBC52B8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F54E7DF-EFB1-4360-BC3B-BEFF2FDB32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07A3246-E658-43A5-A1D5-010CE4C64BD0}"/>
              </a:ext>
            </a:extLst>
          </p:cNvPr>
          <p:cNvSpPr>
            <a:spLocks noGrp="1"/>
          </p:cNvSpPr>
          <p:nvPr>
            <p:ph type="dt" sz="half" idx="10"/>
          </p:nvPr>
        </p:nvSpPr>
        <p:spPr/>
        <p:txBody>
          <a:bodyPr/>
          <a:lstStyle/>
          <a:p>
            <a:fld id="{DDA570AB-693D-4DF1-8A77-2C80BC3727F9}" type="datetimeFigureOut">
              <a:rPr lang="en-GB" smtClean="0"/>
              <a:t>01/06/2020</a:t>
            </a:fld>
            <a:endParaRPr lang="en-GB" dirty="0"/>
          </a:p>
        </p:txBody>
      </p:sp>
      <p:sp>
        <p:nvSpPr>
          <p:cNvPr id="5" name="Footer Placeholder 4">
            <a:extLst>
              <a:ext uri="{FF2B5EF4-FFF2-40B4-BE49-F238E27FC236}">
                <a16:creationId xmlns:a16="http://schemas.microsoft.com/office/drawing/2014/main" id="{8100D5B7-7A64-46E2-BC35-7D547470FD0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F0396F5A-24C8-4570-919D-585BF4E56C8F}"/>
              </a:ext>
            </a:extLst>
          </p:cNvPr>
          <p:cNvSpPr>
            <a:spLocks noGrp="1"/>
          </p:cNvSpPr>
          <p:nvPr>
            <p:ph type="sldNum" sz="quarter" idx="12"/>
          </p:nvPr>
        </p:nvSpPr>
        <p:spPr/>
        <p:txBody>
          <a:bodyPr/>
          <a:lstStyle/>
          <a:p>
            <a:fld id="{376B4004-4DC9-41D9-BED8-24A67FC6E220}" type="slidenum">
              <a:rPr lang="en-GB" smtClean="0"/>
              <a:t>‹#›</a:t>
            </a:fld>
            <a:endParaRPr lang="en-GB" dirty="0"/>
          </a:p>
        </p:txBody>
      </p:sp>
    </p:spTree>
    <p:extLst>
      <p:ext uri="{BB962C8B-B14F-4D97-AF65-F5344CB8AC3E}">
        <p14:creationId xmlns:p14="http://schemas.microsoft.com/office/powerpoint/2010/main" val="3514433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6076E-AD9B-45E3-9789-320FCC99FC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C8A6CBA-CABE-4823-9F81-CCDD961F84C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6045507-F4A0-4077-879E-794B86A64D8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839B191-53E3-4672-916F-196C83288A72}"/>
              </a:ext>
            </a:extLst>
          </p:cNvPr>
          <p:cNvSpPr>
            <a:spLocks noGrp="1"/>
          </p:cNvSpPr>
          <p:nvPr>
            <p:ph type="dt" sz="half" idx="10"/>
          </p:nvPr>
        </p:nvSpPr>
        <p:spPr/>
        <p:txBody>
          <a:bodyPr/>
          <a:lstStyle/>
          <a:p>
            <a:fld id="{DDA570AB-693D-4DF1-8A77-2C80BC3727F9}" type="datetimeFigureOut">
              <a:rPr lang="en-GB" smtClean="0"/>
              <a:t>01/06/2020</a:t>
            </a:fld>
            <a:endParaRPr lang="en-GB" dirty="0"/>
          </a:p>
        </p:txBody>
      </p:sp>
      <p:sp>
        <p:nvSpPr>
          <p:cNvPr id="6" name="Footer Placeholder 5">
            <a:extLst>
              <a:ext uri="{FF2B5EF4-FFF2-40B4-BE49-F238E27FC236}">
                <a16:creationId xmlns:a16="http://schemas.microsoft.com/office/drawing/2014/main" id="{8AF4A2DC-AF2A-4363-AC72-0097F1E2C63A}"/>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18CE8FBC-2224-476E-9D60-E61B03F02E7A}"/>
              </a:ext>
            </a:extLst>
          </p:cNvPr>
          <p:cNvSpPr>
            <a:spLocks noGrp="1"/>
          </p:cNvSpPr>
          <p:nvPr>
            <p:ph type="sldNum" sz="quarter" idx="12"/>
          </p:nvPr>
        </p:nvSpPr>
        <p:spPr/>
        <p:txBody>
          <a:bodyPr/>
          <a:lstStyle/>
          <a:p>
            <a:fld id="{376B4004-4DC9-41D9-BED8-24A67FC6E220}" type="slidenum">
              <a:rPr lang="en-GB" smtClean="0"/>
              <a:t>‹#›</a:t>
            </a:fld>
            <a:endParaRPr lang="en-GB" dirty="0"/>
          </a:p>
        </p:txBody>
      </p:sp>
    </p:spTree>
    <p:extLst>
      <p:ext uri="{BB962C8B-B14F-4D97-AF65-F5344CB8AC3E}">
        <p14:creationId xmlns:p14="http://schemas.microsoft.com/office/powerpoint/2010/main" val="2670420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135C4-9DAD-448C-9CBB-01719BAAA98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3E0349-1FC6-4806-A728-D70C573CEB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872B55-F7CA-497D-B726-184649BF918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3A93A9D-24F9-41C9-BFE6-5CF8D24BC6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C44B5A1-25EE-45ED-9158-8783E25FB7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7A48335-2780-47F1-91B5-C09725643433}"/>
              </a:ext>
            </a:extLst>
          </p:cNvPr>
          <p:cNvSpPr>
            <a:spLocks noGrp="1"/>
          </p:cNvSpPr>
          <p:nvPr>
            <p:ph type="dt" sz="half" idx="10"/>
          </p:nvPr>
        </p:nvSpPr>
        <p:spPr/>
        <p:txBody>
          <a:bodyPr/>
          <a:lstStyle/>
          <a:p>
            <a:fld id="{DDA570AB-693D-4DF1-8A77-2C80BC3727F9}" type="datetimeFigureOut">
              <a:rPr lang="en-GB" smtClean="0"/>
              <a:t>01/06/2020</a:t>
            </a:fld>
            <a:endParaRPr lang="en-GB" dirty="0"/>
          </a:p>
        </p:txBody>
      </p:sp>
      <p:sp>
        <p:nvSpPr>
          <p:cNvPr id="8" name="Footer Placeholder 7">
            <a:extLst>
              <a:ext uri="{FF2B5EF4-FFF2-40B4-BE49-F238E27FC236}">
                <a16:creationId xmlns:a16="http://schemas.microsoft.com/office/drawing/2014/main" id="{231510AA-4E33-4489-A0D2-6327EE0D4229}"/>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A7EA41A2-A0FA-4DA6-A9E8-99EDF08F1407}"/>
              </a:ext>
            </a:extLst>
          </p:cNvPr>
          <p:cNvSpPr>
            <a:spLocks noGrp="1"/>
          </p:cNvSpPr>
          <p:nvPr>
            <p:ph type="sldNum" sz="quarter" idx="12"/>
          </p:nvPr>
        </p:nvSpPr>
        <p:spPr/>
        <p:txBody>
          <a:bodyPr/>
          <a:lstStyle/>
          <a:p>
            <a:fld id="{376B4004-4DC9-41D9-BED8-24A67FC6E220}" type="slidenum">
              <a:rPr lang="en-GB" smtClean="0"/>
              <a:t>‹#›</a:t>
            </a:fld>
            <a:endParaRPr lang="en-GB" dirty="0"/>
          </a:p>
        </p:txBody>
      </p:sp>
    </p:spTree>
    <p:extLst>
      <p:ext uri="{BB962C8B-B14F-4D97-AF65-F5344CB8AC3E}">
        <p14:creationId xmlns:p14="http://schemas.microsoft.com/office/powerpoint/2010/main" val="1132254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9F876-BBA1-4E7E-B68C-E54F237C135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693749E-504B-4CBE-8DC7-E57F9D1A3375}"/>
              </a:ext>
            </a:extLst>
          </p:cNvPr>
          <p:cNvSpPr>
            <a:spLocks noGrp="1"/>
          </p:cNvSpPr>
          <p:nvPr>
            <p:ph type="dt" sz="half" idx="10"/>
          </p:nvPr>
        </p:nvSpPr>
        <p:spPr/>
        <p:txBody>
          <a:bodyPr/>
          <a:lstStyle/>
          <a:p>
            <a:fld id="{DDA570AB-693D-4DF1-8A77-2C80BC3727F9}" type="datetimeFigureOut">
              <a:rPr lang="en-GB" smtClean="0"/>
              <a:t>01/06/2020</a:t>
            </a:fld>
            <a:endParaRPr lang="en-GB" dirty="0"/>
          </a:p>
        </p:txBody>
      </p:sp>
      <p:sp>
        <p:nvSpPr>
          <p:cNvPr id="4" name="Footer Placeholder 3">
            <a:extLst>
              <a:ext uri="{FF2B5EF4-FFF2-40B4-BE49-F238E27FC236}">
                <a16:creationId xmlns:a16="http://schemas.microsoft.com/office/drawing/2014/main" id="{1536FD2B-0949-418B-A138-E407CF2CA065}"/>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7029C1AA-DD0A-4C38-ADA5-3BBF4D581BA2}"/>
              </a:ext>
            </a:extLst>
          </p:cNvPr>
          <p:cNvSpPr>
            <a:spLocks noGrp="1"/>
          </p:cNvSpPr>
          <p:nvPr>
            <p:ph type="sldNum" sz="quarter" idx="12"/>
          </p:nvPr>
        </p:nvSpPr>
        <p:spPr/>
        <p:txBody>
          <a:bodyPr/>
          <a:lstStyle/>
          <a:p>
            <a:fld id="{376B4004-4DC9-41D9-BED8-24A67FC6E220}" type="slidenum">
              <a:rPr lang="en-GB" smtClean="0"/>
              <a:t>‹#›</a:t>
            </a:fld>
            <a:endParaRPr lang="en-GB" dirty="0"/>
          </a:p>
        </p:txBody>
      </p:sp>
    </p:spTree>
    <p:extLst>
      <p:ext uri="{BB962C8B-B14F-4D97-AF65-F5344CB8AC3E}">
        <p14:creationId xmlns:p14="http://schemas.microsoft.com/office/powerpoint/2010/main" val="560812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BD02AA-F55F-46AE-90D6-6FA9E6F1154B}"/>
              </a:ext>
            </a:extLst>
          </p:cNvPr>
          <p:cNvSpPr>
            <a:spLocks noGrp="1"/>
          </p:cNvSpPr>
          <p:nvPr>
            <p:ph type="dt" sz="half" idx="10"/>
          </p:nvPr>
        </p:nvSpPr>
        <p:spPr/>
        <p:txBody>
          <a:bodyPr/>
          <a:lstStyle/>
          <a:p>
            <a:fld id="{DDA570AB-693D-4DF1-8A77-2C80BC3727F9}" type="datetimeFigureOut">
              <a:rPr lang="en-GB" smtClean="0"/>
              <a:t>01/06/2020</a:t>
            </a:fld>
            <a:endParaRPr lang="en-GB" dirty="0"/>
          </a:p>
        </p:txBody>
      </p:sp>
      <p:sp>
        <p:nvSpPr>
          <p:cNvPr id="3" name="Footer Placeholder 2">
            <a:extLst>
              <a:ext uri="{FF2B5EF4-FFF2-40B4-BE49-F238E27FC236}">
                <a16:creationId xmlns:a16="http://schemas.microsoft.com/office/drawing/2014/main" id="{A6906580-1098-404A-953F-F6D50DFE3703}"/>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75E65FBB-2856-4BB8-A7D8-744A660983AF}"/>
              </a:ext>
            </a:extLst>
          </p:cNvPr>
          <p:cNvSpPr>
            <a:spLocks noGrp="1"/>
          </p:cNvSpPr>
          <p:nvPr>
            <p:ph type="sldNum" sz="quarter" idx="12"/>
          </p:nvPr>
        </p:nvSpPr>
        <p:spPr/>
        <p:txBody>
          <a:bodyPr/>
          <a:lstStyle/>
          <a:p>
            <a:fld id="{376B4004-4DC9-41D9-BED8-24A67FC6E220}" type="slidenum">
              <a:rPr lang="en-GB" smtClean="0"/>
              <a:t>‹#›</a:t>
            </a:fld>
            <a:endParaRPr lang="en-GB" dirty="0"/>
          </a:p>
        </p:txBody>
      </p:sp>
    </p:spTree>
    <p:extLst>
      <p:ext uri="{BB962C8B-B14F-4D97-AF65-F5344CB8AC3E}">
        <p14:creationId xmlns:p14="http://schemas.microsoft.com/office/powerpoint/2010/main" val="27542053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8FA6A-9F7D-4D14-9089-4288017450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7566CD3-532F-4025-8D54-2B38E34A80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69E993E-08AC-48B3-A0AF-76989622EB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DE891C-9FA7-411B-9227-540ABBF95C44}"/>
              </a:ext>
            </a:extLst>
          </p:cNvPr>
          <p:cNvSpPr>
            <a:spLocks noGrp="1"/>
          </p:cNvSpPr>
          <p:nvPr>
            <p:ph type="dt" sz="half" idx="10"/>
          </p:nvPr>
        </p:nvSpPr>
        <p:spPr/>
        <p:txBody>
          <a:bodyPr/>
          <a:lstStyle/>
          <a:p>
            <a:fld id="{DDA570AB-693D-4DF1-8A77-2C80BC3727F9}" type="datetimeFigureOut">
              <a:rPr lang="en-GB" smtClean="0"/>
              <a:t>01/06/2020</a:t>
            </a:fld>
            <a:endParaRPr lang="en-GB" dirty="0"/>
          </a:p>
        </p:txBody>
      </p:sp>
      <p:sp>
        <p:nvSpPr>
          <p:cNvPr id="6" name="Footer Placeholder 5">
            <a:extLst>
              <a:ext uri="{FF2B5EF4-FFF2-40B4-BE49-F238E27FC236}">
                <a16:creationId xmlns:a16="http://schemas.microsoft.com/office/drawing/2014/main" id="{86BFB284-71AC-4CFE-ACD5-9FBA5D0FEA16}"/>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66B1413D-96E8-45DD-BB2E-1666B9A394ED}"/>
              </a:ext>
            </a:extLst>
          </p:cNvPr>
          <p:cNvSpPr>
            <a:spLocks noGrp="1"/>
          </p:cNvSpPr>
          <p:nvPr>
            <p:ph type="sldNum" sz="quarter" idx="12"/>
          </p:nvPr>
        </p:nvSpPr>
        <p:spPr/>
        <p:txBody>
          <a:bodyPr/>
          <a:lstStyle/>
          <a:p>
            <a:fld id="{376B4004-4DC9-41D9-BED8-24A67FC6E220}" type="slidenum">
              <a:rPr lang="en-GB" smtClean="0"/>
              <a:t>‹#›</a:t>
            </a:fld>
            <a:endParaRPr lang="en-GB" dirty="0"/>
          </a:p>
        </p:txBody>
      </p:sp>
    </p:spTree>
    <p:extLst>
      <p:ext uri="{BB962C8B-B14F-4D97-AF65-F5344CB8AC3E}">
        <p14:creationId xmlns:p14="http://schemas.microsoft.com/office/powerpoint/2010/main" val="3293785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FB859-1AA6-4D4A-A936-E6FF2B6694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FFFD1C7-DC11-4A95-88F0-E90FDF4BFB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96E42599-30EE-449E-9AEA-8236DE9E75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5C688-A16A-41B6-A34F-74793FE2CE05}"/>
              </a:ext>
            </a:extLst>
          </p:cNvPr>
          <p:cNvSpPr>
            <a:spLocks noGrp="1"/>
          </p:cNvSpPr>
          <p:nvPr>
            <p:ph type="dt" sz="half" idx="10"/>
          </p:nvPr>
        </p:nvSpPr>
        <p:spPr/>
        <p:txBody>
          <a:bodyPr/>
          <a:lstStyle/>
          <a:p>
            <a:fld id="{DDA570AB-693D-4DF1-8A77-2C80BC3727F9}" type="datetimeFigureOut">
              <a:rPr lang="en-GB" smtClean="0"/>
              <a:t>01/06/2020</a:t>
            </a:fld>
            <a:endParaRPr lang="en-GB" dirty="0"/>
          </a:p>
        </p:txBody>
      </p:sp>
      <p:sp>
        <p:nvSpPr>
          <p:cNvPr id="6" name="Footer Placeholder 5">
            <a:extLst>
              <a:ext uri="{FF2B5EF4-FFF2-40B4-BE49-F238E27FC236}">
                <a16:creationId xmlns:a16="http://schemas.microsoft.com/office/drawing/2014/main" id="{434A3B25-307C-4578-B66B-809E652DD8D8}"/>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4E94F459-243F-4489-9564-9ED4CD3769AD}"/>
              </a:ext>
            </a:extLst>
          </p:cNvPr>
          <p:cNvSpPr>
            <a:spLocks noGrp="1"/>
          </p:cNvSpPr>
          <p:nvPr>
            <p:ph type="sldNum" sz="quarter" idx="12"/>
          </p:nvPr>
        </p:nvSpPr>
        <p:spPr/>
        <p:txBody>
          <a:bodyPr/>
          <a:lstStyle/>
          <a:p>
            <a:fld id="{376B4004-4DC9-41D9-BED8-24A67FC6E220}" type="slidenum">
              <a:rPr lang="en-GB" smtClean="0"/>
              <a:t>‹#›</a:t>
            </a:fld>
            <a:endParaRPr lang="en-GB" dirty="0"/>
          </a:p>
        </p:txBody>
      </p:sp>
    </p:spTree>
    <p:extLst>
      <p:ext uri="{BB962C8B-B14F-4D97-AF65-F5344CB8AC3E}">
        <p14:creationId xmlns:p14="http://schemas.microsoft.com/office/powerpoint/2010/main" val="1848450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EBD94-30E4-4FB0-94DA-E7B3852697F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53A37C-5EA9-4E38-9B26-E9E09F7139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20B344-1537-456A-8365-441DE4BDD24B}"/>
              </a:ext>
            </a:extLst>
          </p:cNvPr>
          <p:cNvSpPr>
            <a:spLocks noGrp="1"/>
          </p:cNvSpPr>
          <p:nvPr>
            <p:ph type="dt" sz="half" idx="10"/>
          </p:nvPr>
        </p:nvSpPr>
        <p:spPr/>
        <p:txBody>
          <a:bodyPr/>
          <a:lstStyle/>
          <a:p>
            <a:fld id="{DDA570AB-693D-4DF1-8A77-2C80BC3727F9}" type="datetimeFigureOut">
              <a:rPr lang="en-GB" smtClean="0"/>
              <a:t>01/06/2020</a:t>
            </a:fld>
            <a:endParaRPr lang="en-GB" dirty="0"/>
          </a:p>
        </p:txBody>
      </p:sp>
      <p:sp>
        <p:nvSpPr>
          <p:cNvPr id="5" name="Footer Placeholder 4">
            <a:extLst>
              <a:ext uri="{FF2B5EF4-FFF2-40B4-BE49-F238E27FC236}">
                <a16:creationId xmlns:a16="http://schemas.microsoft.com/office/drawing/2014/main" id="{01F2EB21-8E44-4969-9A58-9B4E9C2DA6F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3095098-2913-474C-9B3E-D90B8EA5F7C9}"/>
              </a:ext>
            </a:extLst>
          </p:cNvPr>
          <p:cNvSpPr>
            <a:spLocks noGrp="1"/>
          </p:cNvSpPr>
          <p:nvPr>
            <p:ph type="sldNum" sz="quarter" idx="12"/>
          </p:nvPr>
        </p:nvSpPr>
        <p:spPr/>
        <p:txBody>
          <a:bodyPr/>
          <a:lstStyle/>
          <a:p>
            <a:fld id="{376B4004-4DC9-41D9-BED8-24A67FC6E220}" type="slidenum">
              <a:rPr lang="en-GB" smtClean="0"/>
              <a:t>‹#›</a:t>
            </a:fld>
            <a:endParaRPr lang="en-GB" dirty="0"/>
          </a:p>
        </p:txBody>
      </p:sp>
    </p:spTree>
    <p:extLst>
      <p:ext uri="{BB962C8B-B14F-4D97-AF65-F5344CB8AC3E}">
        <p14:creationId xmlns:p14="http://schemas.microsoft.com/office/powerpoint/2010/main" val="2386923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8920AA7-AB4A-4C5A-97F1-A6FAFAD48EC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1519CB6-BF49-4FB9-B2B6-EF12FCE593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96751D-BFF0-496E-A38A-D5B0456AA80E}"/>
              </a:ext>
            </a:extLst>
          </p:cNvPr>
          <p:cNvSpPr>
            <a:spLocks noGrp="1"/>
          </p:cNvSpPr>
          <p:nvPr>
            <p:ph type="dt" sz="half" idx="10"/>
          </p:nvPr>
        </p:nvSpPr>
        <p:spPr/>
        <p:txBody>
          <a:bodyPr/>
          <a:lstStyle/>
          <a:p>
            <a:fld id="{DDA570AB-693D-4DF1-8A77-2C80BC3727F9}" type="datetimeFigureOut">
              <a:rPr lang="en-GB" smtClean="0"/>
              <a:t>01/06/2020</a:t>
            </a:fld>
            <a:endParaRPr lang="en-GB" dirty="0"/>
          </a:p>
        </p:txBody>
      </p:sp>
      <p:sp>
        <p:nvSpPr>
          <p:cNvPr id="5" name="Footer Placeholder 4">
            <a:extLst>
              <a:ext uri="{FF2B5EF4-FFF2-40B4-BE49-F238E27FC236}">
                <a16:creationId xmlns:a16="http://schemas.microsoft.com/office/drawing/2014/main" id="{2A2F82C0-3842-4794-81A4-0D00C8E2263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37155A3-6D1D-4946-8FA1-4D0CE05BA49A}"/>
              </a:ext>
            </a:extLst>
          </p:cNvPr>
          <p:cNvSpPr>
            <a:spLocks noGrp="1"/>
          </p:cNvSpPr>
          <p:nvPr>
            <p:ph type="sldNum" sz="quarter" idx="12"/>
          </p:nvPr>
        </p:nvSpPr>
        <p:spPr/>
        <p:txBody>
          <a:bodyPr/>
          <a:lstStyle/>
          <a:p>
            <a:fld id="{376B4004-4DC9-41D9-BED8-24A67FC6E220}" type="slidenum">
              <a:rPr lang="en-GB" smtClean="0"/>
              <a:t>‹#›</a:t>
            </a:fld>
            <a:endParaRPr lang="en-GB" dirty="0"/>
          </a:p>
        </p:txBody>
      </p:sp>
    </p:spTree>
    <p:extLst>
      <p:ext uri="{BB962C8B-B14F-4D97-AF65-F5344CB8AC3E}">
        <p14:creationId xmlns:p14="http://schemas.microsoft.com/office/powerpoint/2010/main" val="2442554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9A8A390-9685-46C8-BB67-B91C64A173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9560DF-D224-4F0E-BC87-0D65367B90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68E978-190D-4AE7-9A15-B5C5BFF1A4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A570AB-693D-4DF1-8A77-2C80BC3727F9}" type="datetimeFigureOut">
              <a:rPr lang="en-GB" smtClean="0"/>
              <a:t>01/06/2020</a:t>
            </a:fld>
            <a:endParaRPr lang="en-GB" dirty="0"/>
          </a:p>
        </p:txBody>
      </p:sp>
      <p:sp>
        <p:nvSpPr>
          <p:cNvPr id="5" name="Footer Placeholder 4">
            <a:extLst>
              <a:ext uri="{FF2B5EF4-FFF2-40B4-BE49-F238E27FC236}">
                <a16:creationId xmlns:a16="http://schemas.microsoft.com/office/drawing/2014/main" id="{D2069276-FA63-4F4F-90F7-098A46CB5C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F8F90055-036B-49A8-A2A9-5332EACEC3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6B4004-4DC9-41D9-BED8-24A67FC6E220}" type="slidenum">
              <a:rPr lang="en-GB" smtClean="0"/>
              <a:t>‹#›</a:t>
            </a:fld>
            <a:endParaRPr lang="en-GB" dirty="0"/>
          </a:p>
        </p:txBody>
      </p:sp>
    </p:spTree>
    <p:extLst>
      <p:ext uri="{BB962C8B-B14F-4D97-AF65-F5344CB8AC3E}">
        <p14:creationId xmlns:p14="http://schemas.microsoft.com/office/powerpoint/2010/main" val="687717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il@roadrisktoolkit.com" TargetMode="External"/><Relationship Id="rId2" Type="http://schemas.openxmlformats.org/officeDocument/2006/relationships/hyperlink" Target="https://roadrisktoolkit.com/" TargetMode="External"/><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ideo" Target="https://www.youtube.com/embed/-kK2sa-RPrg?feature=oembed" TargetMode="Externa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rsproadsafety.org/resources/global-crash-data/"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4.jpg"/></Relationships>
</file>

<file path=ppt/slides/_rels/slide2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A610A9-E392-4BC7-BBA8-AE2541391CEF}"/>
              </a:ext>
            </a:extLst>
          </p:cNvPr>
          <p:cNvSpPr>
            <a:spLocks noGrp="1"/>
          </p:cNvSpPr>
          <p:nvPr>
            <p:ph type="title"/>
          </p:nvPr>
        </p:nvSpPr>
        <p:spPr/>
        <p:txBody>
          <a:bodyPr/>
          <a:lstStyle/>
          <a:p>
            <a:pPr algn="r" rtl="1"/>
            <a:r>
              <a:rPr lang="ar-SA" dirty="0"/>
              <a:t>قالب العرض التقديمي</a:t>
            </a:r>
            <a:br>
              <a:rPr lang="en-GB" dirty="0"/>
            </a:br>
            <a:r>
              <a:rPr lang="ar-SA" dirty="0"/>
              <a:t>تدريب المدير المباشر</a:t>
            </a:r>
          </a:p>
        </p:txBody>
      </p:sp>
      <p:sp>
        <p:nvSpPr>
          <p:cNvPr id="5" name="Content Placeholder 4">
            <a:extLst>
              <a:ext uri="{FF2B5EF4-FFF2-40B4-BE49-F238E27FC236}">
                <a16:creationId xmlns:a16="http://schemas.microsoft.com/office/drawing/2014/main" id="{405A37B9-3820-44DD-B056-3D90B7E1FA9A}"/>
              </a:ext>
            </a:extLst>
          </p:cNvPr>
          <p:cNvSpPr>
            <a:spLocks noGrp="1"/>
          </p:cNvSpPr>
          <p:nvPr>
            <p:ph idx="1"/>
          </p:nvPr>
        </p:nvSpPr>
        <p:spPr/>
        <p:txBody>
          <a:bodyPr>
            <a:normAutofit fontScale="92500"/>
          </a:bodyPr>
          <a:lstStyle/>
          <a:p>
            <a:pPr algn="r" rtl="1"/>
            <a:r>
              <a:rPr lang="ar-SA" dirty="0"/>
              <a:t>هذا العرض التقديمي عبارة عن قالب لتدريب المديرين المباشرين على السلامة على الطريق</a:t>
            </a:r>
          </a:p>
          <a:p>
            <a:pPr algn="r" rtl="1"/>
            <a:r>
              <a:rPr lang="ar-SA" dirty="0"/>
              <a:t>قد ترغب في استخدامه من دون إضافة أي شيء إليه</a:t>
            </a:r>
          </a:p>
          <a:p>
            <a:pPr algn="r" rtl="1"/>
            <a:r>
              <a:rPr lang="ar-SA" dirty="0"/>
              <a:t>إلا أنه سيكون من الأفضل أن تضيف إليه؛ لتجعله أكثر ملاءمة لوضعك</a:t>
            </a:r>
          </a:p>
          <a:p>
            <a:pPr algn="r" rtl="1"/>
            <a:r>
              <a:rPr lang="ar-SA" dirty="0"/>
              <a:t>لقد تم تصميمه لكي تكون قادرًا على إضافة صور تبين المرور المحلي، أو صور من عمليات التشغيل لديك</a:t>
            </a:r>
          </a:p>
          <a:p>
            <a:pPr algn="r" rtl="1"/>
            <a:r>
              <a:rPr lang="ar-SA" dirty="0"/>
              <a:t>قد ترغب أيضًا في إضافة شرائح عرض توضح القواعد الداخلية التي تطبقها في شركتك</a:t>
            </a:r>
          </a:p>
          <a:p>
            <a:pPr algn="r" rtl="1"/>
            <a:r>
              <a:rPr lang="ar-SA" dirty="0"/>
              <a:t>للحصول على وحدات التعلم الإلكتروني المجانية، قم بزيارة </a:t>
            </a:r>
            <a:r>
              <a:rPr lang="ar-SA" dirty="0">
                <a:hlinkClick r:id="rId2"/>
              </a:rPr>
              <a:t>https://roadrisktoolkit.com/</a:t>
            </a:r>
          </a:p>
          <a:p>
            <a:pPr algn="r" rtl="1"/>
            <a:r>
              <a:rPr lang="ar-SA" dirty="0"/>
              <a:t>للاطلاع على نصائح بشأن المزيد من التدريب؛ تواصل مع:</a:t>
            </a:r>
            <a:br>
              <a:rPr lang="en-GB" dirty="0"/>
            </a:br>
            <a:r>
              <a:rPr lang="ar-SA" dirty="0">
                <a:hlinkClick r:id="rId3"/>
              </a:rPr>
              <a:t>mail@roadrisktoolkit.com</a:t>
            </a:r>
          </a:p>
        </p:txBody>
      </p:sp>
      <p:pic>
        <p:nvPicPr>
          <p:cNvPr id="7" name="Picture 6" descr="A picture containing drawing&#10;&#10;Description automatically generated">
            <a:extLst>
              <a:ext uri="{FF2B5EF4-FFF2-40B4-BE49-F238E27FC236}">
                <a16:creationId xmlns:a16="http://schemas.microsoft.com/office/drawing/2014/main" id="{88199C9F-DFE0-4789-B867-DE6C7C2D24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48801" y="5889073"/>
            <a:ext cx="3043199" cy="845653"/>
          </a:xfrm>
          <a:prstGeom prst="rect">
            <a:avLst/>
          </a:prstGeom>
        </p:spPr>
      </p:pic>
    </p:spTree>
    <p:extLst>
      <p:ext uri="{BB962C8B-B14F-4D97-AF65-F5344CB8AC3E}">
        <p14:creationId xmlns:p14="http://schemas.microsoft.com/office/powerpoint/2010/main" val="11590474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Two people looking at the camera&#10;&#10;Description automatically generated">
            <a:extLst>
              <a:ext uri="{FF2B5EF4-FFF2-40B4-BE49-F238E27FC236}">
                <a16:creationId xmlns:a16="http://schemas.microsoft.com/office/drawing/2014/main" id="{F89B7382-8A2C-4208-AD1F-DE274809421F}"/>
              </a:ext>
            </a:extLst>
          </p:cNvPr>
          <p:cNvPicPr>
            <a:picLocks noChangeAspect="1"/>
          </p:cNvPicPr>
          <p:nvPr/>
        </p:nvPicPr>
        <p:blipFill rotWithShape="1">
          <a:blip r:embed="rId3">
            <a:alphaModFix amt="50000"/>
            <a:extLst>
              <a:ext uri="{28A0092B-C50C-407E-A947-70E740481C1C}">
                <a14:useLocalDpi xmlns:a14="http://schemas.microsoft.com/office/drawing/2010/main" val="0"/>
              </a:ext>
            </a:extLst>
          </a:blip>
          <a:srcRect l="15138" r="7086" b="1"/>
          <a:stretch/>
        </p:blipFill>
        <p:spPr>
          <a:xfrm>
            <a:off x="20" y="1"/>
            <a:ext cx="12191980" cy="6857999"/>
          </a:xfrm>
          <a:prstGeom prst="rect">
            <a:avLst/>
          </a:prstGeom>
        </p:spPr>
      </p:pic>
      <p:sp>
        <p:nvSpPr>
          <p:cNvPr id="2" name="Title 1">
            <a:extLst>
              <a:ext uri="{FF2B5EF4-FFF2-40B4-BE49-F238E27FC236}">
                <a16:creationId xmlns:a16="http://schemas.microsoft.com/office/drawing/2014/main" id="{3A5BADEF-63C2-4FC4-856E-7EC5E9063CF3}"/>
              </a:ext>
            </a:extLst>
          </p:cNvPr>
          <p:cNvSpPr>
            <a:spLocks noGrp="1"/>
          </p:cNvSpPr>
          <p:nvPr>
            <p:ph type="ctrTitle"/>
          </p:nvPr>
        </p:nvSpPr>
        <p:spPr>
          <a:xfrm>
            <a:off x="1524000" y="1122362"/>
            <a:ext cx="9144000" cy="2900518"/>
          </a:xfrm>
        </p:spPr>
        <p:txBody>
          <a:bodyPr>
            <a:normAutofit/>
          </a:bodyPr>
          <a:lstStyle/>
          <a:p>
            <a:pPr algn="r" rtl="1"/>
            <a:r>
              <a:rPr lang="ar-SA" sz="6000" dirty="0">
                <a:solidFill>
                  <a:srgbClr val="FFFFFF"/>
                </a:solidFill>
              </a:rPr>
              <a:t>تدريب المدير المباشر</a:t>
            </a:r>
          </a:p>
        </p:txBody>
      </p:sp>
      <p:pic>
        <p:nvPicPr>
          <p:cNvPr id="6" name="Picture 5" descr="A picture containing drawing&#10;&#10;Description automatically generated">
            <a:extLst>
              <a:ext uri="{FF2B5EF4-FFF2-40B4-BE49-F238E27FC236}">
                <a16:creationId xmlns:a16="http://schemas.microsoft.com/office/drawing/2014/main" id="{43A2539A-4C64-4827-9415-9BD8965B15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55311" y="5887797"/>
            <a:ext cx="2825378" cy="829779"/>
          </a:xfrm>
          <a:prstGeom prst="rect">
            <a:avLst/>
          </a:prstGeom>
        </p:spPr>
      </p:pic>
    </p:spTree>
    <p:extLst>
      <p:ext uri="{BB962C8B-B14F-4D97-AF65-F5344CB8AC3E}">
        <p14:creationId xmlns:p14="http://schemas.microsoft.com/office/powerpoint/2010/main" val="3021629342"/>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7815A-2DC8-45F0-805E-0C14FC481140}"/>
              </a:ext>
            </a:extLst>
          </p:cNvPr>
          <p:cNvSpPr>
            <a:spLocks noGrp="1"/>
          </p:cNvSpPr>
          <p:nvPr>
            <p:ph type="title"/>
          </p:nvPr>
        </p:nvSpPr>
        <p:spPr>
          <a:xfrm>
            <a:off x="655320" y="365125"/>
            <a:ext cx="5120114" cy="1692794"/>
          </a:xfrm>
        </p:spPr>
        <p:txBody>
          <a:bodyPr>
            <a:normAutofit/>
          </a:bodyPr>
          <a:lstStyle/>
          <a:p>
            <a:pPr algn="r" rtl="1"/>
            <a:r>
              <a:rPr lang="ar-SA" sz="4400" dirty="0"/>
              <a:t>جدول الأعمال</a:t>
            </a:r>
          </a:p>
        </p:txBody>
      </p:sp>
      <p:cxnSp>
        <p:nvCxnSpPr>
          <p:cNvPr id="12" name="Straight Arrow Connector 11">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8104FFD-3EA0-4DEC-BC18-15BA669F970C}"/>
              </a:ext>
            </a:extLst>
          </p:cNvPr>
          <p:cNvSpPr>
            <a:spLocks noGrp="1"/>
          </p:cNvSpPr>
          <p:nvPr>
            <p:ph idx="1"/>
          </p:nvPr>
        </p:nvSpPr>
        <p:spPr>
          <a:xfrm>
            <a:off x="655321" y="2575034"/>
            <a:ext cx="5120113" cy="3462228"/>
          </a:xfrm>
        </p:spPr>
        <p:txBody>
          <a:bodyPr>
            <a:normAutofit/>
          </a:bodyPr>
          <a:lstStyle/>
          <a:p>
            <a:pPr algn="r" rtl="1"/>
            <a:r>
              <a:rPr lang="ar-SA" sz="1800" dirty="0"/>
              <a:t>نطاق المشكلة</a:t>
            </a:r>
          </a:p>
          <a:p>
            <a:pPr algn="r" rtl="1"/>
            <a:r>
              <a:rPr lang="ar-SA" sz="1800" dirty="0"/>
              <a:t>لماذا تدير مخاطر الطريق المتعلقة بالعمل؟</a:t>
            </a:r>
          </a:p>
          <a:p>
            <a:pPr algn="r" rtl="1"/>
            <a:r>
              <a:rPr lang="ar-SA" sz="1800" dirty="0"/>
              <a:t>المخاطر الأكبر</a:t>
            </a:r>
          </a:p>
          <a:p>
            <a:pPr algn="r" rtl="1"/>
            <a:r>
              <a:rPr lang="ar-SA" sz="1800" dirty="0"/>
              <a:t>الإدارة الفعالة لخطر الطريق المرتبط بالعمل</a:t>
            </a:r>
          </a:p>
          <a:p>
            <a:pPr algn="r" rtl="1"/>
            <a:r>
              <a:rPr lang="ar-SA" sz="1800" dirty="0"/>
              <a:t>أدوار المديرين المباشرين ومسؤولياتهم</a:t>
            </a:r>
          </a:p>
          <a:p>
            <a:pPr algn="r" rtl="1"/>
            <a:r>
              <a:rPr lang="ar-SA" sz="1800" dirty="0"/>
              <a:t>التفاعل مع السائقين</a:t>
            </a:r>
          </a:p>
          <a:p>
            <a:pPr algn="r" rtl="1"/>
            <a:r>
              <a:rPr lang="ar-SA" sz="1800" dirty="0"/>
              <a:t>الاستجوابات بعد الحوادث</a:t>
            </a:r>
          </a:p>
        </p:txBody>
      </p:sp>
      <p:pic>
        <p:nvPicPr>
          <p:cNvPr id="7" name="Picture 6" descr="A car driving down a busy city street&#10;&#10;Description automatically generated">
            <a:extLst>
              <a:ext uri="{FF2B5EF4-FFF2-40B4-BE49-F238E27FC236}">
                <a16:creationId xmlns:a16="http://schemas.microsoft.com/office/drawing/2014/main" id="{E71D9BA1-9995-447B-99F9-DF5BD067A05E}"/>
              </a:ext>
            </a:extLst>
          </p:cNvPr>
          <p:cNvPicPr>
            <a:picLocks noChangeAspect="1"/>
          </p:cNvPicPr>
          <p:nvPr/>
        </p:nvPicPr>
        <p:blipFill rotWithShape="1">
          <a:blip r:embed="rId3">
            <a:extLst>
              <a:ext uri="{28A0092B-C50C-407E-A947-70E740481C1C}">
                <a14:useLocalDpi xmlns:a14="http://schemas.microsoft.com/office/drawing/2010/main" val="0"/>
              </a:ext>
            </a:extLst>
          </a:blip>
          <a:srcRect l="29551" r="12224" b="1"/>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659077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CA3EB-8AB5-4F16-A179-C01AFE4B7DA4}"/>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r" rtl="1"/>
            <a:r>
              <a:rPr lang="ar-SA" sz="6000" kern="1200" dirty="0">
                <a:solidFill>
                  <a:schemeClr val="tx1"/>
                </a:solidFill>
                <a:latin typeface="+mj-lt"/>
                <a:ea typeface="+mj-ea"/>
                <a:cs typeface="+mj-cs"/>
              </a:rPr>
              <a:t>نطاق المشكلة</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descr="A circuit board&#10;&#10;Description automatically generated">
            <a:extLst>
              <a:ext uri="{FF2B5EF4-FFF2-40B4-BE49-F238E27FC236}">
                <a16:creationId xmlns:a16="http://schemas.microsoft.com/office/drawing/2014/main" id="{E29488AA-FB92-4405-B1A3-2ED1D488D65E}"/>
              </a:ext>
            </a:extLst>
          </p:cNvPr>
          <p:cNvPicPr>
            <a:picLocks noChangeAspect="1"/>
          </p:cNvPicPr>
          <p:nvPr/>
        </p:nvPicPr>
        <p:blipFill rotWithShape="1">
          <a:blip r:embed="rId3">
            <a:extLst>
              <a:ext uri="{28A0092B-C50C-407E-A947-70E740481C1C}">
                <a14:useLocalDpi xmlns:a14="http://schemas.microsoft.com/office/drawing/2010/main" val="0"/>
              </a:ext>
            </a:extLst>
          </a:blip>
          <a:srcRect l="20350" r="13769"/>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027081481"/>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Road safety: 1 person killed every 24 seconds">
            <a:hlinkClick r:id="" action="ppaction://media"/>
            <a:extLst>
              <a:ext uri="{FF2B5EF4-FFF2-40B4-BE49-F238E27FC236}">
                <a16:creationId xmlns:a16="http://schemas.microsoft.com/office/drawing/2014/main" id="{81BB88D5-D2B8-4749-8650-1CA6199F413C}"/>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52333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text on a white background&#10;&#10;Description automatically generated">
            <a:extLst>
              <a:ext uri="{FF2B5EF4-FFF2-40B4-BE49-F238E27FC236}">
                <a16:creationId xmlns:a16="http://schemas.microsoft.com/office/drawing/2014/main" id="{4F605931-D273-4AFF-BD7D-C0F0B84912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1849" y="0"/>
            <a:ext cx="4848301" cy="6858000"/>
          </a:xfrm>
          <a:prstGeom prst="rect">
            <a:avLst/>
          </a:prstGeom>
        </p:spPr>
      </p:pic>
    </p:spTree>
    <p:extLst>
      <p:ext uri="{BB962C8B-B14F-4D97-AF65-F5344CB8AC3E}">
        <p14:creationId xmlns:p14="http://schemas.microsoft.com/office/powerpoint/2010/main" val="538326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nature&#10;&#10;Description automatically generated">
            <a:extLst>
              <a:ext uri="{FF2B5EF4-FFF2-40B4-BE49-F238E27FC236}">
                <a16:creationId xmlns:a16="http://schemas.microsoft.com/office/drawing/2014/main" id="{F6742682-38D5-4316-B567-25655A77D3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2961" y="1971103"/>
            <a:ext cx="8907028" cy="4401693"/>
          </a:xfrm>
          <a:prstGeom prst="rect">
            <a:avLst/>
          </a:prstGeom>
        </p:spPr>
      </p:pic>
      <p:sp>
        <p:nvSpPr>
          <p:cNvPr id="2" name="Title 1">
            <a:extLst>
              <a:ext uri="{FF2B5EF4-FFF2-40B4-BE49-F238E27FC236}">
                <a16:creationId xmlns:a16="http://schemas.microsoft.com/office/drawing/2014/main" id="{8252CB32-9EF7-43A7-9F22-40D644E35BEB}"/>
              </a:ext>
            </a:extLst>
          </p:cNvPr>
          <p:cNvSpPr>
            <a:spLocks noGrp="1"/>
          </p:cNvSpPr>
          <p:nvPr>
            <p:ph type="title"/>
          </p:nvPr>
        </p:nvSpPr>
        <p:spPr/>
        <p:txBody>
          <a:bodyPr/>
          <a:lstStyle/>
          <a:p>
            <a:pPr algn="r" rtl="1"/>
            <a:r>
              <a:rPr lang="ar-SA" dirty="0"/>
              <a:t>خريطة خطر الوفيات على الطريق</a:t>
            </a:r>
          </a:p>
        </p:txBody>
      </p:sp>
    </p:spTree>
    <p:extLst>
      <p:ext uri="{BB962C8B-B14F-4D97-AF65-F5344CB8AC3E}">
        <p14:creationId xmlns:p14="http://schemas.microsoft.com/office/powerpoint/2010/main" val="2533110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A7BEB-D030-4BA7-83B3-AD26FB79F9B5}"/>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r" rtl="1"/>
            <a:r>
              <a:rPr lang="ar-SA" sz="6000" kern="1200" dirty="0">
                <a:solidFill>
                  <a:schemeClr val="tx1"/>
                </a:solidFill>
                <a:latin typeface="+mj-lt"/>
                <a:ea typeface="+mj-ea"/>
                <a:cs typeface="+mj-cs"/>
              </a:rPr>
              <a:t>لماذا تدير مخاطر الطريق المتعلقة بالعمل؟</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descr="A person riding a motorcycle on a city street&#10;&#10;Description automatically generated">
            <a:extLst>
              <a:ext uri="{FF2B5EF4-FFF2-40B4-BE49-F238E27FC236}">
                <a16:creationId xmlns:a16="http://schemas.microsoft.com/office/drawing/2014/main" id="{5DD166FB-1398-4345-AB53-1F1975F13B4C}"/>
              </a:ext>
            </a:extLst>
          </p:cNvPr>
          <p:cNvPicPr>
            <a:picLocks noChangeAspect="1"/>
          </p:cNvPicPr>
          <p:nvPr/>
        </p:nvPicPr>
        <p:blipFill rotWithShape="1">
          <a:blip r:embed="rId3">
            <a:extLst>
              <a:ext uri="{28A0092B-C50C-407E-A947-70E740481C1C}">
                <a14:useLocalDpi xmlns:a14="http://schemas.microsoft.com/office/drawing/2010/main" val="0"/>
              </a:ext>
            </a:extLst>
          </a:blip>
          <a:srcRect l="17393" r="26608"/>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150451935"/>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A1A97-78D0-419E-8907-F39C6572AC1E}"/>
              </a:ext>
            </a:extLst>
          </p:cNvPr>
          <p:cNvSpPr>
            <a:spLocks noGrp="1"/>
          </p:cNvSpPr>
          <p:nvPr>
            <p:ph type="title"/>
          </p:nvPr>
        </p:nvSpPr>
        <p:spPr/>
        <p:txBody>
          <a:bodyPr/>
          <a:lstStyle/>
          <a:p>
            <a:pPr algn="r" rtl="1"/>
            <a:r>
              <a:rPr lang="ar-SA" dirty="0"/>
              <a:t>لماذا تدير مخاطر الطريق المتعلقة بالعمل؟</a:t>
            </a:r>
          </a:p>
        </p:txBody>
      </p:sp>
      <p:sp>
        <p:nvSpPr>
          <p:cNvPr id="3" name="Content Placeholder 2">
            <a:extLst>
              <a:ext uri="{FF2B5EF4-FFF2-40B4-BE49-F238E27FC236}">
                <a16:creationId xmlns:a16="http://schemas.microsoft.com/office/drawing/2014/main" id="{EF5AA3C4-CAFF-4A1B-AC99-0F8CB58A698E}"/>
              </a:ext>
            </a:extLst>
          </p:cNvPr>
          <p:cNvSpPr>
            <a:spLocks noGrp="1"/>
          </p:cNvSpPr>
          <p:nvPr>
            <p:ph idx="1"/>
          </p:nvPr>
        </p:nvSpPr>
        <p:spPr/>
        <p:txBody>
          <a:bodyPr/>
          <a:lstStyle/>
          <a:p>
            <a:pPr algn="r" rtl="1"/>
            <a:r>
              <a:rPr lang="ar-SA" dirty="0"/>
              <a:t>خطر الضرر</a:t>
            </a:r>
          </a:p>
          <a:p>
            <a:pPr algn="r" rtl="1"/>
            <a:r>
              <a:rPr lang="ar-SA" dirty="0"/>
              <a:t>خطر المقاضاة</a:t>
            </a:r>
          </a:p>
          <a:p>
            <a:pPr algn="r" rtl="1"/>
            <a:r>
              <a:rPr lang="ar-SA" dirty="0"/>
              <a:t>المسؤوليات الاجتماعية للشركة</a:t>
            </a:r>
          </a:p>
          <a:p>
            <a:pPr algn="r" rtl="1"/>
            <a:r>
              <a:rPr lang="ar-SA" dirty="0"/>
              <a:t>الخسائر المالية</a:t>
            </a:r>
          </a:p>
          <a:p>
            <a:endParaRPr lang="en-GB" dirty="0"/>
          </a:p>
        </p:txBody>
      </p:sp>
    </p:spTree>
    <p:extLst>
      <p:ext uri="{BB962C8B-B14F-4D97-AF65-F5344CB8AC3E}">
        <p14:creationId xmlns:p14="http://schemas.microsoft.com/office/powerpoint/2010/main" val="25508187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5F3E47-5FFD-4855-91C9-9E4319374551}"/>
              </a:ext>
            </a:extLst>
          </p:cNvPr>
          <p:cNvSpPr>
            <a:spLocks noGrp="1"/>
          </p:cNvSpPr>
          <p:nvPr>
            <p:ph type="title"/>
          </p:nvPr>
        </p:nvSpPr>
        <p:spPr/>
        <p:txBody>
          <a:bodyPr/>
          <a:lstStyle/>
          <a:p>
            <a:pPr algn="r" rtl="1"/>
            <a:r>
              <a:rPr lang="ar-SA" dirty="0"/>
              <a:t>خطر الضرر</a:t>
            </a:r>
          </a:p>
        </p:txBody>
      </p:sp>
      <p:sp>
        <p:nvSpPr>
          <p:cNvPr id="3" name="Content Placeholder 2">
            <a:extLst>
              <a:ext uri="{FF2B5EF4-FFF2-40B4-BE49-F238E27FC236}">
                <a16:creationId xmlns:a16="http://schemas.microsoft.com/office/drawing/2014/main" id="{BF6AD326-C0C8-4C4F-A83E-640407ADB700}"/>
              </a:ext>
            </a:extLst>
          </p:cNvPr>
          <p:cNvSpPr>
            <a:spLocks noGrp="1"/>
          </p:cNvSpPr>
          <p:nvPr>
            <p:ph idx="1"/>
          </p:nvPr>
        </p:nvSpPr>
        <p:spPr/>
        <p:txBody>
          <a:bodyPr>
            <a:normAutofit/>
          </a:bodyPr>
          <a:lstStyle/>
          <a:p>
            <a:pPr algn="r" rtl="1"/>
            <a:r>
              <a:rPr lang="ar-SA" dirty="0"/>
              <a:t>1.35 مليون شخص يتعرضون للقتل في حوادث الطرق كل عام</a:t>
            </a:r>
          </a:p>
          <a:p>
            <a:pPr lvl="1" algn="r" rtl="1"/>
            <a:r>
              <a:rPr lang="ar-SA" dirty="0"/>
              <a:t>93% منهم في الدول منخفضة ومتوسطة الدخل</a:t>
            </a:r>
          </a:p>
          <a:p>
            <a:pPr lvl="1" algn="r" rtl="1"/>
            <a:r>
              <a:rPr lang="ar-SA" dirty="0"/>
              <a:t>52% من الوفيات تقع لمستخدمي الطريق الأكثر تعرضًا للحوادث - المشاة وسائقي الدراجات العادية والبخارية</a:t>
            </a:r>
          </a:p>
          <a:p>
            <a:pPr algn="r" rtl="1"/>
            <a:r>
              <a:rPr lang="ar-SA" dirty="0"/>
              <a:t>اتبع هذا الرابط لترى الوفيات لكل 100,000 نسمة في البلدان التي تعمل فيها:</a:t>
            </a:r>
            <a:br>
              <a:rPr lang="en-GB" dirty="0"/>
            </a:br>
            <a:r>
              <a:rPr lang="ar-SA" dirty="0"/>
              <a:t> </a:t>
            </a:r>
            <a:r>
              <a:rPr lang="ar-SA" dirty="0">
                <a:hlinkClick r:id="rId3"/>
              </a:rPr>
              <a:t>https://www.grsproadsafety.org/resources/global-crash-data/</a:t>
            </a:r>
          </a:p>
          <a:p>
            <a:pPr algn="r" rtl="1"/>
            <a:r>
              <a:rPr lang="ar-SA" dirty="0"/>
              <a:t>تبين الأبحاث على السائقين ’في العمل‘ أنهم معرضون لخطر أكبر من الوقوع في حادث، حتى مع وضع المسافة الأكبر التي يقطعونها في الاعتبار.</a:t>
            </a:r>
          </a:p>
        </p:txBody>
      </p:sp>
    </p:spTree>
    <p:extLst>
      <p:ext uri="{BB962C8B-B14F-4D97-AF65-F5344CB8AC3E}">
        <p14:creationId xmlns:p14="http://schemas.microsoft.com/office/powerpoint/2010/main" val="13686475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B3B3A-9679-4A07-A0A2-0F63DF9EFAC2}"/>
              </a:ext>
            </a:extLst>
          </p:cNvPr>
          <p:cNvSpPr>
            <a:spLocks noGrp="1"/>
          </p:cNvSpPr>
          <p:nvPr>
            <p:ph type="title"/>
          </p:nvPr>
        </p:nvSpPr>
        <p:spPr/>
        <p:txBody>
          <a:bodyPr/>
          <a:lstStyle/>
          <a:p>
            <a:pPr algn="r" rtl="1"/>
            <a:r>
              <a:rPr lang="ar-SA" dirty="0"/>
              <a:t>خطر المقاضاة</a:t>
            </a:r>
          </a:p>
        </p:txBody>
      </p:sp>
      <p:sp>
        <p:nvSpPr>
          <p:cNvPr id="3" name="Content Placeholder 2">
            <a:extLst>
              <a:ext uri="{FF2B5EF4-FFF2-40B4-BE49-F238E27FC236}">
                <a16:creationId xmlns:a16="http://schemas.microsoft.com/office/drawing/2014/main" id="{9C773CFF-C6CA-41E3-8234-A712801771EC}"/>
              </a:ext>
            </a:extLst>
          </p:cNvPr>
          <p:cNvSpPr>
            <a:spLocks noGrp="1"/>
          </p:cNvSpPr>
          <p:nvPr>
            <p:ph idx="1"/>
          </p:nvPr>
        </p:nvSpPr>
        <p:spPr/>
        <p:txBody>
          <a:bodyPr/>
          <a:lstStyle/>
          <a:p>
            <a:pPr algn="r" rtl="1"/>
            <a:r>
              <a:rPr lang="ar-SA" dirty="0"/>
              <a:t>ليس السائق فقط الذي قد يكون مسؤولاً عندما يحدث اصطدام.  على حسب البلد الذي تعمل فيه، يمكن أن يكون فريق الإدارة مسؤولاً إذا تبين أنه قد ساهم في الحادث عن طريق الإهمال مثلاً، أو وضع مطالبات غير منطقية على السائق.</a:t>
            </a:r>
          </a:p>
        </p:txBody>
      </p:sp>
    </p:spTree>
    <p:extLst>
      <p:ext uri="{BB962C8B-B14F-4D97-AF65-F5344CB8AC3E}">
        <p14:creationId xmlns:p14="http://schemas.microsoft.com/office/powerpoint/2010/main" val="2984642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F56E8-71E7-48E6-BE38-984F7BAEC956}"/>
              </a:ext>
            </a:extLst>
          </p:cNvPr>
          <p:cNvSpPr>
            <a:spLocks noGrp="1"/>
          </p:cNvSpPr>
          <p:nvPr>
            <p:ph type="title"/>
          </p:nvPr>
        </p:nvSpPr>
        <p:spPr/>
        <p:txBody>
          <a:bodyPr/>
          <a:lstStyle/>
          <a:p>
            <a:pPr algn="r" rtl="1"/>
            <a:r>
              <a:rPr lang="ar-SA" dirty="0"/>
              <a:t>المسؤوليات الاجتماعية للشركة (CSR)</a:t>
            </a:r>
          </a:p>
        </p:txBody>
      </p:sp>
      <p:sp>
        <p:nvSpPr>
          <p:cNvPr id="3" name="Content Placeholder 2">
            <a:extLst>
              <a:ext uri="{FF2B5EF4-FFF2-40B4-BE49-F238E27FC236}">
                <a16:creationId xmlns:a16="http://schemas.microsoft.com/office/drawing/2014/main" id="{138B49BD-5B98-4709-ACA0-7CBF5B5CD72A}"/>
              </a:ext>
            </a:extLst>
          </p:cNvPr>
          <p:cNvSpPr>
            <a:spLocks noGrp="1"/>
          </p:cNvSpPr>
          <p:nvPr>
            <p:ph idx="1"/>
          </p:nvPr>
        </p:nvSpPr>
        <p:spPr/>
        <p:txBody>
          <a:bodyPr/>
          <a:lstStyle/>
          <a:p>
            <a:pPr algn="r" rtl="1"/>
            <a:r>
              <a:rPr lang="ar-SA" dirty="0"/>
              <a:t>عدم إيذاء الموظفين أو الجمهور المشترك معهم في استخدام الطريق</a:t>
            </a:r>
          </a:p>
          <a:p>
            <a:pPr lvl="1" algn="r" rtl="1"/>
            <a:r>
              <a:rPr lang="ar-SA" dirty="0"/>
              <a:t>التذكير بأنه عندما يتعرض طرف آخر للإصابة؛ قد تكون هناك عواقب على الشركة، وأثر نفسي أيضًا على السائق.</a:t>
            </a:r>
          </a:p>
          <a:p>
            <a:pPr algn="r" rtl="1"/>
            <a:r>
              <a:rPr lang="ar-SA" dirty="0"/>
              <a:t>التصرف كجيران جيدين في المواقع والمكاتب</a:t>
            </a:r>
          </a:p>
          <a:p>
            <a:pPr algn="r" rtl="1"/>
            <a:r>
              <a:rPr lang="ar-SA" dirty="0"/>
              <a:t>جهود التعاون من أجل بيئة للسلامة</a:t>
            </a:r>
          </a:p>
        </p:txBody>
      </p:sp>
    </p:spTree>
    <p:extLst>
      <p:ext uri="{BB962C8B-B14F-4D97-AF65-F5344CB8AC3E}">
        <p14:creationId xmlns:p14="http://schemas.microsoft.com/office/powerpoint/2010/main" val="29136533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D3412-62A6-4D8D-89A9-26764C55EC73}"/>
              </a:ext>
            </a:extLst>
          </p:cNvPr>
          <p:cNvSpPr>
            <a:spLocks noGrp="1"/>
          </p:cNvSpPr>
          <p:nvPr>
            <p:ph type="title"/>
          </p:nvPr>
        </p:nvSpPr>
        <p:spPr/>
        <p:txBody>
          <a:bodyPr/>
          <a:lstStyle/>
          <a:p>
            <a:pPr algn="r" rtl="1"/>
            <a:r>
              <a:rPr lang="ar-SA" dirty="0"/>
              <a:t>المشاكل المالية</a:t>
            </a:r>
          </a:p>
        </p:txBody>
      </p:sp>
      <p:sp>
        <p:nvSpPr>
          <p:cNvPr id="3" name="Content Placeholder 2">
            <a:extLst>
              <a:ext uri="{FF2B5EF4-FFF2-40B4-BE49-F238E27FC236}">
                <a16:creationId xmlns:a16="http://schemas.microsoft.com/office/drawing/2014/main" id="{D3732549-14A1-4CF1-B990-B89FFF828BEB}"/>
              </a:ext>
            </a:extLst>
          </p:cNvPr>
          <p:cNvSpPr>
            <a:spLocks noGrp="1"/>
          </p:cNvSpPr>
          <p:nvPr>
            <p:ph idx="1"/>
          </p:nvPr>
        </p:nvSpPr>
        <p:spPr/>
        <p:txBody>
          <a:bodyPr/>
          <a:lstStyle/>
          <a:p>
            <a:pPr algn="r" rtl="1"/>
            <a:r>
              <a:rPr lang="ar-SA" dirty="0"/>
              <a:t>في كل حادث، سيكون هناك:</a:t>
            </a:r>
          </a:p>
          <a:p>
            <a:pPr lvl="1" algn="r" rtl="1"/>
            <a:r>
              <a:rPr lang="ar-SA" dirty="0"/>
              <a:t>خسائر مباشرة، مثل:</a:t>
            </a:r>
          </a:p>
          <a:p>
            <a:pPr lvl="2" algn="r" rtl="1"/>
            <a:r>
              <a:rPr lang="ar-SA" dirty="0"/>
              <a:t>خصومات/ فوائض مرتبطة بسياسة التأمين</a:t>
            </a:r>
          </a:p>
          <a:p>
            <a:pPr lvl="2" algn="r" rtl="1"/>
            <a:r>
              <a:rPr lang="ar-SA" dirty="0"/>
              <a:t>تكاليف إصلاح إذا كان التأمين لا يغطيها</a:t>
            </a:r>
          </a:p>
          <a:p>
            <a:pPr lvl="2" algn="r" rtl="1"/>
            <a:r>
              <a:rPr lang="ar-SA" dirty="0"/>
              <a:t>تكاليف تأجير سيارات بديلة</a:t>
            </a:r>
          </a:p>
          <a:p>
            <a:pPr lvl="2" algn="r" rtl="1"/>
            <a:r>
              <a:rPr lang="ar-SA" dirty="0"/>
              <a:t>غير ذلك</a:t>
            </a:r>
          </a:p>
          <a:p>
            <a:pPr lvl="1" algn="r" rtl="1"/>
            <a:r>
              <a:rPr lang="ar-SA" dirty="0"/>
              <a:t>ما التكاليف غير المباشرة أو الخفية/ الخسائر التي ليس عليها تأمين؟</a:t>
            </a:r>
          </a:p>
          <a:p>
            <a:pPr lvl="1"/>
            <a:endParaRPr lang="en-GB" dirty="0"/>
          </a:p>
        </p:txBody>
      </p:sp>
    </p:spTree>
    <p:extLst>
      <p:ext uri="{BB962C8B-B14F-4D97-AF65-F5344CB8AC3E}">
        <p14:creationId xmlns:p14="http://schemas.microsoft.com/office/powerpoint/2010/main" val="34750673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74973-A375-4A7D-A7F5-4AB43B730F1A}"/>
              </a:ext>
            </a:extLst>
          </p:cNvPr>
          <p:cNvSpPr>
            <a:spLocks noGrp="1"/>
          </p:cNvSpPr>
          <p:nvPr>
            <p:ph type="title"/>
          </p:nvPr>
        </p:nvSpPr>
        <p:spPr/>
        <p:txBody>
          <a:bodyPr/>
          <a:lstStyle/>
          <a:p>
            <a:pPr algn="r" rtl="1"/>
            <a:r>
              <a:rPr lang="ar-SA" dirty="0"/>
              <a:t>الخسائر التي ليس عليها تأمين</a:t>
            </a:r>
          </a:p>
        </p:txBody>
      </p:sp>
      <p:sp>
        <p:nvSpPr>
          <p:cNvPr id="3" name="Content Placeholder 2">
            <a:extLst>
              <a:ext uri="{FF2B5EF4-FFF2-40B4-BE49-F238E27FC236}">
                <a16:creationId xmlns:a16="http://schemas.microsoft.com/office/drawing/2014/main" id="{C683BB47-8A1A-4F0C-940A-3702801D23BF}"/>
              </a:ext>
            </a:extLst>
          </p:cNvPr>
          <p:cNvSpPr>
            <a:spLocks noGrp="1"/>
          </p:cNvSpPr>
          <p:nvPr>
            <p:ph idx="1"/>
          </p:nvPr>
        </p:nvSpPr>
        <p:spPr/>
        <p:txBody>
          <a:bodyPr>
            <a:normAutofit fontScale="85000" lnSpcReduction="20000"/>
          </a:bodyPr>
          <a:lstStyle/>
          <a:p>
            <a:pPr algn="r" rtl="1"/>
            <a:r>
              <a:rPr lang="ar-SA" dirty="0"/>
              <a:t>يقول المعهد الدولي للتحكم في الخسائر إنه في مقابل كل دولار/ يورو/ جنيه إسترليني تدفعه جهة تأمين، هناك 8-53 دولار/ يورو/ إسترليني من الخسائر التي ليس عليها تأمين، وذلك على حسب شدة الحادث.  استغرق لحظة للتفكير فيما يبدو عليه هذا بناء على خبرتك في المطالبات التأمينية!</a:t>
            </a:r>
          </a:p>
          <a:p>
            <a:endParaRPr lang="en-GB" dirty="0"/>
          </a:p>
          <a:p>
            <a:pPr algn="r" rtl="1"/>
            <a:r>
              <a:rPr lang="ar-SA" dirty="0"/>
              <a:t>لكن ما هي هذه التكاليف الخفية؟  سيعتمد الأمر على طبيعة مؤسستك، لكنه سيتضمن دائمًا التغيب، فالموظف لن يقوم بما تدفع له أجرًا ليفعله، وسيكون هناك أثر مالي على أعمالك بسبب هذا.  حتى لو لم يتعرض موظفك للإصابة في الحادث، ينبغي ألا تقلل من قيمة الأثر النفسي لرؤية شخص آخر مقتولاً أو مصابًا بشدة في حادث، ولهذا قد لا يكون موظفًا منتجًا لبعض الوقت.</a:t>
            </a:r>
          </a:p>
          <a:p>
            <a:endParaRPr lang="en-GB" dirty="0"/>
          </a:p>
          <a:p>
            <a:pPr algn="r" rtl="1"/>
            <a:r>
              <a:rPr lang="ar-SA" dirty="0"/>
              <a:t>هناك بالطبع الكثير من التكاليف الخفية الأخرى - فقدان الإنتاجية، التسليمات المتأخرة، مخالفة اتفاقيات مستوى الخدمة، زيادة معدل تغيير الموظفين، والقائمة تطول.  ما ينبغي ألا تنساه أبدًا هو التكاليف الخفية المرتبطة بالإضرار بالسمعة إذا ربطت وسائل الإعلام بين مؤسستك والحادث، فما مقدار الضرر الذي يمكن أن يسببه ذلك لعملك؟</a:t>
            </a:r>
          </a:p>
          <a:p>
            <a:endParaRPr lang="en-GB" dirty="0"/>
          </a:p>
        </p:txBody>
      </p:sp>
    </p:spTree>
    <p:extLst>
      <p:ext uri="{BB962C8B-B14F-4D97-AF65-F5344CB8AC3E}">
        <p14:creationId xmlns:p14="http://schemas.microsoft.com/office/powerpoint/2010/main" val="30118840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1C8533-CE53-4CD9-B030-97536B165011}"/>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r" rtl="1"/>
            <a:r>
              <a:rPr lang="ar-SA" sz="6000" kern="1200" dirty="0">
                <a:solidFill>
                  <a:schemeClr val="tx1"/>
                </a:solidFill>
                <a:latin typeface="+mj-lt"/>
                <a:ea typeface="+mj-ea"/>
                <a:cs typeface="+mj-cs"/>
              </a:rPr>
              <a:t>أكبر المخاطر</a:t>
            </a:r>
          </a:p>
        </p:txBody>
      </p:sp>
      <p:sp>
        <p:nvSpPr>
          <p:cNvPr id="12" name="Freeform: Shape 11">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7" name="Picture 6" descr="A close up of a sign&#10;&#10;Description automatically generated">
            <a:extLst>
              <a:ext uri="{FF2B5EF4-FFF2-40B4-BE49-F238E27FC236}">
                <a16:creationId xmlns:a16="http://schemas.microsoft.com/office/drawing/2014/main" id="{3523EFC0-5A8E-44B1-B051-43709048573D}"/>
              </a:ext>
            </a:extLst>
          </p:cNvPr>
          <p:cNvPicPr>
            <a:picLocks noChangeAspect="1"/>
          </p:cNvPicPr>
          <p:nvPr/>
        </p:nvPicPr>
        <p:blipFill rotWithShape="1">
          <a:blip r:embed="rId3">
            <a:extLst>
              <a:ext uri="{28A0092B-C50C-407E-A947-70E740481C1C}">
                <a14:useLocalDpi xmlns:a14="http://schemas.microsoft.com/office/drawing/2010/main" val="0"/>
              </a:ext>
            </a:extLst>
          </a:blip>
          <a:srcRect l="19827" r="14292"/>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862969866"/>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8AD4EBC-38FA-4575-B235-F764BC722CEC}"/>
              </a:ext>
            </a:extLst>
          </p:cNvPr>
          <p:cNvSpPr>
            <a:spLocks noGrp="1"/>
          </p:cNvSpPr>
          <p:nvPr>
            <p:ph type="title"/>
          </p:nvPr>
        </p:nvSpPr>
        <p:spPr/>
        <p:txBody>
          <a:bodyPr/>
          <a:lstStyle/>
          <a:p>
            <a:pPr algn="r" rtl="1"/>
            <a:r>
              <a:rPr lang="ar-SA" dirty="0"/>
              <a:t>المخاطر الأكبر</a:t>
            </a:r>
          </a:p>
        </p:txBody>
      </p:sp>
      <p:sp>
        <p:nvSpPr>
          <p:cNvPr id="5" name="Content Placeholder 4">
            <a:extLst>
              <a:ext uri="{FF2B5EF4-FFF2-40B4-BE49-F238E27FC236}">
                <a16:creationId xmlns:a16="http://schemas.microsoft.com/office/drawing/2014/main" id="{F5538D83-C124-43B0-8358-C3D67186619E}"/>
              </a:ext>
            </a:extLst>
          </p:cNvPr>
          <p:cNvSpPr>
            <a:spLocks noGrp="1"/>
          </p:cNvSpPr>
          <p:nvPr>
            <p:ph idx="1"/>
          </p:nvPr>
        </p:nvSpPr>
        <p:spPr/>
        <p:txBody>
          <a:bodyPr/>
          <a:lstStyle/>
          <a:p>
            <a:pPr algn="r" rtl="1"/>
            <a:r>
              <a:rPr lang="ar-SA" dirty="0"/>
              <a:t>السرعة</a:t>
            </a:r>
          </a:p>
          <a:p>
            <a:pPr algn="r" rtl="1"/>
            <a:r>
              <a:rPr lang="ar-SA" dirty="0"/>
              <a:t>الإعاقة</a:t>
            </a:r>
          </a:p>
          <a:p>
            <a:pPr algn="r" rtl="1"/>
            <a:r>
              <a:rPr lang="ar-SA" dirty="0"/>
              <a:t>عوامل التشتيت</a:t>
            </a:r>
          </a:p>
          <a:p>
            <a:pPr algn="r" rtl="1"/>
            <a:r>
              <a:rPr lang="ar-SA" dirty="0"/>
              <a:t>الإجهاد</a:t>
            </a:r>
          </a:p>
          <a:p>
            <a:pPr algn="r" rtl="1"/>
            <a:r>
              <a:rPr lang="ar-SA" dirty="0"/>
              <a:t>حزام الأمان والخوذات</a:t>
            </a:r>
          </a:p>
        </p:txBody>
      </p:sp>
    </p:spTree>
    <p:extLst>
      <p:ext uri="{BB962C8B-B14F-4D97-AF65-F5344CB8AC3E}">
        <p14:creationId xmlns:p14="http://schemas.microsoft.com/office/powerpoint/2010/main" val="2456455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 screen with text&#10;&#10;Description automatically generated">
            <a:extLst>
              <a:ext uri="{FF2B5EF4-FFF2-40B4-BE49-F238E27FC236}">
                <a16:creationId xmlns:a16="http://schemas.microsoft.com/office/drawing/2014/main" id="{1DFEF1CE-3417-47C7-8274-58274CD026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674315" cy="6858000"/>
          </a:xfrm>
          <a:prstGeom prst="rect">
            <a:avLst/>
          </a:prstGeom>
        </p:spPr>
      </p:pic>
      <p:sp>
        <p:nvSpPr>
          <p:cNvPr id="4" name="Title 3">
            <a:extLst>
              <a:ext uri="{FF2B5EF4-FFF2-40B4-BE49-F238E27FC236}">
                <a16:creationId xmlns:a16="http://schemas.microsoft.com/office/drawing/2014/main" id="{1FFA1AE6-AE51-473D-8A2B-140F25683FF7}"/>
              </a:ext>
            </a:extLst>
          </p:cNvPr>
          <p:cNvSpPr>
            <a:spLocks noGrp="1"/>
          </p:cNvSpPr>
          <p:nvPr>
            <p:ph type="title"/>
          </p:nvPr>
        </p:nvSpPr>
        <p:spPr/>
        <p:txBody>
          <a:bodyPr/>
          <a:lstStyle/>
          <a:p>
            <a:pPr algn="r" rtl="1"/>
            <a:r>
              <a:rPr lang="ar-SA" dirty="0"/>
              <a:t>السرعة</a:t>
            </a:r>
          </a:p>
        </p:txBody>
      </p:sp>
    </p:spTree>
    <p:extLst>
      <p:ext uri="{BB962C8B-B14F-4D97-AF65-F5344CB8AC3E}">
        <p14:creationId xmlns:p14="http://schemas.microsoft.com/office/powerpoint/2010/main" val="34455080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1D462F69-58E4-42BD-B84C-06E5FCE7E3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566299" cy="6858000"/>
          </a:xfrm>
          <a:prstGeom prst="rect">
            <a:avLst/>
          </a:prstGeom>
        </p:spPr>
      </p:pic>
      <p:sp>
        <p:nvSpPr>
          <p:cNvPr id="4" name="Title 3">
            <a:extLst>
              <a:ext uri="{FF2B5EF4-FFF2-40B4-BE49-F238E27FC236}">
                <a16:creationId xmlns:a16="http://schemas.microsoft.com/office/drawing/2014/main" id="{557C5D83-A29F-49FF-8B36-5F0709C02C52}"/>
              </a:ext>
            </a:extLst>
          </p:cNvPr>
          <p:cNvSpPr>
            <a:spLocks noGrp="1"/>
          </p:cNvSpPr>
          <p:nvPr>
            <p:ph type="title"/>
          </p:nvPr>
        </p:nvSpPr>
        <p:spPr/>
        <p:txBody>
          <a:bodyPr/>
          <a:lstStyle/>
          <a:p>
            <a:pPr algn="r" rtl="1"/>
            <a:r>
              <a:rPr lang="ar-SA" dirty="0"/>
              <a:t>الإعاقة</a:t>
            </a:r>
          </a:p>
        </p:txBody>
      </p:sp>
    </p:spTree>
    <p:extLst>
      <p:ext uri="{BB962C8B-B14F-4D97-AF65-F5344CB8AC3E}">
        <p14:creationId xmlns:p14="http://schemas.microsoft.com/office/powerpoint/2010/main" val="35612789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screenshot of a cell phone&#10;&#10;Description automatically generated">
            <a:extLst>
              <a:ext uri="{FF2B5EF4-FFF2-40B4-BE49-F238E27FC236}">
                <a16:creationId xmlns:a16="http://schemas.microsoft.com/office/drawing/2014/main" id="{69B5DDC1-BDF3-462C-AEAC-8F2FAA1728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839162" cy="6858000"/>
          </a:xfrm>
          <a:prstGeom prst="rect">
            <a:avLst/>
          </a:prstGeom>
        </p:spPr>
      </p:pic>
      <p:pic>
        <p:nvPicPr>
          <p:cNvPr id="8" name="Picture 7" descr="A screenshot of a cell phone&#10;&#10;Description automatically generated">
            <a:extLst>
              <a:ext uri="{FF2B5EF4-FFF2-40B4-BE49-F238E27FC236}">
                <a16:creationId xmlns:a16="http://schemas.microsoft.com/office/drawing/2014/main" id="{1DC8728F-BEF7-4E08-838B-5F76B89B5A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52840" y="0"/>
            <a:ext cx="4848938" cy="6858000"/>
          </a:xfrm>
          <a:prstGeom prst="rect">
            <a:avLst/>
          </a:prstGeom>
        </p:spPr>
      </p:pic>
    </p:spTree>
    <p:extLst>
      <p:ext uri="{BB962C8B-B14F-4D97-AF65-F5344CB8AC3E}">
        <p14:creationId xmlns:p14="http://schemas.microsoft.com/office/powerpoint/2010/main" val="23538866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F40F3-BA16-4D4D-A2B1-36DBF0AE43F4}"/>
              </a:ext>
            </a:extLst>
          </p:cNvPr>
          <p:cNvSpPr>
            <a:spLocks noGrp="1"/>
          </p:cNvSpPr>
          <p:nvPr>
            <p:ph type="title"/>
          </p:nvPr>
        </p:nvSpPr>
        <p:spPr/>
        <p:txBody>
          <a:bodyPr/>
          <a:lstStyle/>
          <a:p>
            <a:pPr algn="r" rtl="1"/>
            <a:r>
              <a:rPr lang="ar-SA" dirty="0"/>
              <a:t>عوامل التشتيت</a:t>
            </a:r>
          </a:p>
        </p:txBody>
      </p:sp>
      <p:pic>
        <p:nvPicPr>
          <p:cNvPr id="4" name="Picture 3" descr="A screenshot of a cell phone&#10;&#10;Description automatically generated">
            <a:extLst>
              <a:ext uri="{FF2B5EF4-FFF2-40B4-BE49-F238E27FC236}">
                <a16:creationId xmlns:a16="http://schemas.microsoft.com/office/drawing/2014/main" id="{2EB5F153-371A-4C65-9085-DC14AAAA84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861972" cy="6858000"/>
          </a:xfrm>
          <a:prstGeom prst="rect">
            <a:avLst/>
          </a:prstGeom>
        </p:spPr>
      </p:pic>
    </p:spTree>
    <p:extLst>
      <p:ext uri="{BB962C8B-B14F-4D97-AF65-F5344CB8AC3E}">
        <p14:creationId xmlns:p14="http://schemas.microsoft.com/office/powerpoint/2010/main" val="4475554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A78E3-4A7A-48B6-9B7A-6A909D47CD05}"/>
              </a:ext>
            </a:extLst>
          </p:cNvPr>
          <p:cNvSpPr>
            <a:spLocks noGrp="1"/>
          </p:cNvSpPr>
          <p:nvPr>
            <p:ph type="title"/>
          </p:nvPr>
        </p:nvSpPr>
        <p:spPr/>
        <p:txBody>
          <a:bodyPr/>
          <a:lstStyle/>
          <a:p>
            <a:pPr algn="r" rtl="1"/>
            <a:r>
              <a:rPr lang="ar-SA" dirty="0"/>
              <a:t>الإجهاد</a:t>
            </a:r>
          </a:p>
        </p:txBody>
      </p:sp>
      <p:pic>
        <p:nvPicPr>
          <p:cNvPr id="4" name="Picture 3" descr="A screenshot of a cell phone&#10;&#10;Description automatically generated">
            <a:extLst>
              <a:ext uri="{FF2B5EF4-FFF2-40B4-BE49-F238E27FC236}">
                <a16:creationId xmlns:a16="http://schemas.microsoft.com/office/drawing/2014/main" id="{4EC522A2-9A6E-4513-A205-9877387E34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971434" cy="6858000"/>
          </a:xfrm>
          <a:prstGeom prst="rect">
            <a:avLst/>
          </a:prstGeom>
        </p:spPr>
      </p:pic>
    </p:spTree>
    <p:extLst>
      <p:ext uri="{BB962C8B-B14F-4D97-AF65-F5344CB8AC3E}">
        <p14:creationId xmlns:p14="http://schemas.microsoft.com/office/powerpoint/2010/main" val="786673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automatically generated">
            <a:extLst>
              <a:ext uri="{FF2B5EF4-FFF2-40B4-BE49-F238E27FC236}">
                <a16:creationId xmlns:a16="http://schemas.microsoft.com/office/drawing/2014/main" id="{EDAF8482-5A92-45C8-BA35-6CBE5828FB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572000" cy="6858000"/>
          </a:xfrm>
          <a:prstGeom prst="rect">
            <a:avLst/>
          </a:prstGeom>
        </p:spPr>
      </p:pic>
      <p:sp>
        <p:nvSpPr>
          <p:cNvPr id="4" name="Title 3">
            <a:extLst>
              <a:ext uri="{FF2B5EF4-FFF2-40B4-BE49-F238E27FC236}">
                <a16:creationId xmlns:a16="http://schemas.microsoft.com/office/drawing/2014/main" id="{E9FB3227-2462-4208-8B45-1AAB400E9CE4}"/>
              </a:ext>
            </a:extLst>
          </p:cNvPr>
          <p:cNvSpPr>
            <a:spLocks noGrp="1"/>
          </p:cNvSpPr>
          <p:nvPr>
            <p:ph type="title"/>
          </p:nvPr>
        </p:nvSpPr>
        <p:spPr/>
        <p:txBody>
          <a:bodyPr/>
          <a:lstStyle/>
          <a:p>
            <a:pPr algn="r" rtl="1"/>
            <a:r>
              <a:rPr lang="ar-SA" dirty="0"/>
              <a:t>أحزمة الأمان</a:t>
            </a:r>
          </a:p>
        </p:txBody>
      </p:sp>
    </p:spTree>
    <p:extLst>
      <p:ext uri="{BB962C8B-B14F-4D97-AF65-F5344CB8AC3E}">
        <p14:creationId xmlns:p14="http://schemas.microsoft.com/office/powerpoint/2010/main" val="31215947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76DDFD59-042E-4995-9EF3-21F0A6E807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5284480" cy="6858000"/>
          </a:xfrm>
          <a:prstGeom prst="rect">
            <a:avLst/>
          </a:prstGeom>
        </p:spPr>
      </p:pic>
      <p:sp>
        <p:nvSpPr>
          <p:cNvPr id="4" name="Title 3">
            <a:extLst>
              <a:ext uri="{FF2B5EF4-FFF2-40B4-BE49-F238E27FC236}">
                <a16:creationId xmlns:a16="http://schemas.microsoft.com/office/drawing/2014/main" id="{DAB266E9-977E-4F63-B6A6-690CB8869FD5}"/>
              </a:ext>
            </a:extLst>
          </p:cNvPr>
          <p:cNvSpPr>
            <a:spLocks noGrp="1"/>
          </p:cNvSpPr>
          <p:nvPr>
            <p:ph type="title"/>
          </p:nvPr>
        </p:nvSpPr>
        <p:spPr/>
        <p:txBody>
          <a:bodyPr/>
          <a:lstStyle/>
          <a:p>
            <a:pPr algn="r" rtl="1"/>
            <a:r>
              <a:rPr lang="ar-SA" dirty="0"/>
              <a:t>الخوذات</a:t>
            </a:r>
          </a:p>
        </p:txBody>
      </p:sp>
    </p:spTree>
    <p:extLst>
      <p:ext uri="{BB962C8B-B14F-4D97-AF65-F5344CB8AC3E}">
        <p14:creationId xmlns:p14="http://schemas.microsoft.com/office/powerpoint/2010/main" val="1795686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6B699-3FF3-4473-9D55-F26CFCDA01DD}"/>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r" rtl="1"/>
            <a:r>
              <a:rPr lang="ar-SA" sz="5100" kern="1200" dirty="0">
                <a:solidFill>
                  <a:schemeClr val="tx1"/>
                </a:solidFill>
                <a:latin typeface="+mj-lt"/>
                <a:ea typeface="+mj-ea"/>
                <a:cs typeface="+mj-cs"/>
              </a:rPr>
              <a:t>الإدارة الفعالة لخطر الطريق المرتبط بالعمل</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descr="A picture containing star, red, animal&#10;&#10;Description automatically generated">
            <a:extLst>
              <a:ext uri="{FF2B5EF4-FFF2-40B4-BE49-F238E27FC236}">
                <a16:creationId xmlns:a16="http://schemas.microsoft.com/office/drawing/2014/main" id="{6FDD5631-B02C-4214-AAD1-DCC0F45D78B9}"/>
              </a:ext>
            </a:extLst>
          </p:cNvPr>
          <p:cNvPicPr>
            <a:picLocks noChangeAspect="1"/>
          </p:cNvPicPr>
          <p:nvPr/>
        </p:nvPicPr>
        <p:blipFill rotWithShape="1">
          <a:blip r:embed="rId3">
            <a:extLst>
              <a:ext uri="{28A0092B-C50C-407E-A947-70E740481C1C}">
                <a14:useLocalDpi xmlns:a14="http://schemas.microsoft.com/office/drawing/2010/main" val="0"/>
              </a:ext>
            </a:extLst>
          </a:blip>
          <a:srcRect t="9662" r="-1" b="14348"/>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931306317"/>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 up of a logo&#10;&#10;Description generated with high confidence">
            <a:extLst>
              <a:ext uri="{FF2B5EF4-FFF2-40B4-BE49-F238E27FC236}">
                <a16:creationId xmlns:a16="http://schemas.microsoft.com/office/drawing/2014/main" id="{8D358A1F-7D72-4D3C-84BC-D946D64F56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97647" y="389460"/>
            <a:ext cx="5861530" cy="5914390"/>
          </a:xfrm>
          <a:prstGeom prst="rect">
            <a:avLst/>
          </a:prstGeom>
        </p:spPr>
      </p:pic>
    </p:spTree>
    <p:extLst>
      <p:ext uri="{BB962C8B-B14F-4D97-AF65-F5344CB8AC3E}">
        <p14:creationId xmlns:p14="http://schemas.microsoft.com/office/powerpoint/2010/main" val="34162133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4AFD9-1AE3-4039-87FE-7A090064115C}"/>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r" rtl="1"/>
            <a:r>
              <a:rPr lang="ar-SA" sz="5600" kern="1200" dirty="0">
                <a:solidFill>
                  <a:schemeClr val="tx1"/>
                </a:solidFill>
                <a:latin typeface="+mj-lt"/>
                <a:ea typeface="+mj-ea"/>
                <a:cs typeface="+mj-cs"/>
              </a:rPr>
              <a:t>أدوار المديرين المباشرين ومسؤولياتهم</a:t>
            </a:r>
          </a:p>
        </p:txBody>
      </p:sp>
      <p:sp>
        <p:nvSpPr>
          <p:cNvPr id="17" name="Freeform: Shape 16">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9BFE01FF-D852-4625-BFE4-BCD82E915DA8}"/>
              </a:ext>
            </a:extLst>
          </p:cNvPr>
          <p:cNvPicPr>
            <a:picLocks noChangeAspect="1"/>
          </p:cNvPicPr>
          <p:nvPr/>
        </p:nvPicPr>
        <p:blipFill rotWithShape="1">
          <a:blip r:embed="rId3">
            <a:extLst>
              <a:ext uri="{28A0092B-C50C-407E-A947-70E740481C1C}">
                <a14:useLocalDpi xmlns:a14="http://schemas.microsoft.com/office/drawing/2010/main" val="0"/>
              </a:ext>
            </a:extLst>
          </a:blip>
          <a:srcRect l="30874" r="10931"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108503898"/>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81E77-A3B7-4512-8E65-60E34402A770}"/>
              </a:ext>
            </a:extLst>
          </p:cNvPr>
          <p:cNvSpPr>
            <a:spLocks noGrp="1"/>
          </p:cNvSpPr>
          <p:nvPr>
            <p:ph type="title"/>
          </p:nvPr>
        </p:nvSpPr>
        <p:spPr/>
        <p:txBody>
          <a:bodyPr/>
          <a:lstStyle/>
          <a:p>
            <a:pPr algn="r" rtl="1"/>
            <a:r>
              <a:rPr lang="ar-SA" dirty="0"/>
              <a:t>أدوار المديرين المباشرين ومسؤولياتهم</a:t>
            </a:r>
          </a:p>
        </p:txBody>
      </p:sp>
      <p:sp>
        <p:nvSpPr>
          <p:cNvPr id="3" name="Content Placeholder 2">
            <a:extLst>
              <a:ext uri="{FF2B5EF4-FFF2-40B4-BE49-F238E27FC236}">
                <a16:creationId xmlns:a16="http://schemas.microsoft.com/office/drawing/2014/main" id="{E709597B-7CF7-4220-A9B1-3690303310C3}"/>
              </a:ext>
            </a:extLst>
          </p:cNvPr>
          <p:cNvSpPr>
            <a:spLocks noGrp="1"/>
          </p:cNvSpPr>
          <p:nvPr>
            <p:ph idx="1"/>
          </p:nvPr>
        </p:nvSpPr>
        <p:spPr/>
        <p:txBody>
          <a:bodyPr/>
          <a:lstStyle/>
          <a:p>
            <a:pPr algn="r" rtl="1"/>
            <a:r>
              <a:rPr lang="ar-SA" dirty="0"/>
              <a:t>القيادة</a:t>
            </a:r>
          </a:p>
          <a:p>
            <a:pPr algn="r" rtl="1"/>
            <a:r>
              <a:rPr lang="ar-SA" dirty="0"/>
              <a:t>العقل المتحكم</a:t>
            </a:r>
          </a:p>
          <a:p>
            <a:pPr lvl="1" algn="r" rtl="1"/>
            <a:r>
              <a:rPr lang="ar-SA" dirty="0"/>
              <a:t>الضغوط الفعلية والمتوقعة</a:t>
            </a:r>
          </a:p>
          <a:p>
            <a:pPr lvl="1" algn="r" rtl="1"/>
            <a:r>
              <a:rPr lang="ar-SA" dirty="0"/>
              <a:t>القضاء على حاجة الموظفين إلى تحمل مخاطر أثناء القيادة</a:t>
            </a:r>
          </a:p>
          <a:p>
            <a:pPr algn="r" rtl="1"/>
            <a:r>
              <a:rPr lang="ar-SA" dirty="0"/>
              <a:t>تطبيق سياسات القيادة الآمنة وإجراءاتها</a:t>
            </a:r>
          </a:p>
          <a:p>
            <a:pPr algn="r" rtl="1"/>
            <a:r>
              <a:rPr lang="ar-SA" dirty="0"/>
              <a:t>تحقيق التوازن المناسب بين الأمان والتشغيل</a:t>
            </a:r>
          </a:p>
          <a:p>
            <a:endParaRPr lang="en-GB" dirty="0"/>
          </a:p>
        </p:txBody>
      </p:sp>
    </p:spTree>
    <p:extLst>
      <p:ext uri="{BB962C8B-B14F-4D97-AF65-F5344CB8AC3E}">
        <p14:creationId xmlns:p14="http://schemas.microsoft.com/office/powerpoint/2010/main" val="27403093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53897-D11C-4F26-8DE2-2458D1DE216C}"/>
              </a:ext>
            </a:extLst>
          </p:cNvPr>
          <p:cNvSpPr>
            <a:spLocks noGrp="1"/>
          </p:cNvSpPr>
          <p:nvPr>
            <p:ph type="title"/>
          </p:nvPr>
        </p:nvSpPr>
        <p:spPr/>
        <p:txBody>
          <a:bodyPr/>
          <a:lstStyle/>
          <a:p>
            <a:pPr algn="r" rtl="1"/>
            <a:r>
              <a:rPr lang="ar-SA" dirty="0"/>
              <a:t>القيادة</a:t>
            </a:r>
          </a:p>
        </p:txBody>
      </p:sp>
      <p:sp>
        <p:nvSpPr>
          <p:cNvPr id="3" name="Content Placeholder 2">
            <a:extLst>
              <a:ext uri="{FF2B5EF4-FFF2-40B4-BE49-F238E27FC236}">
                <a16:creationId xmlns:a16="http://schemas.microsoft.com/office/drawing/2014/main" id="{C54A4B7A-9519-44D7-9FFF-46CFE55A86B5}"/>
              </a:ext>
            </a:extLst>
          </p:cNvPr>
          <p:cNvSpPr>
            <a:spLocks noGrp="1"/>
          </p:cNvSpPr>
          <p:nvPr>
            <p:ph idx="1"/>
          </p:nvPr>
        </p:nvSpPr>
        <p:spPr/>
        <p:txBody>
          <a:bodyPr>
            <a:normAutofit/>
          </a:bodyPr>
          <a:lstStyle/>
          <a:p>
            <a:pPr algn="r" rtl="1"/>
            <a:r>
              <a:rPr lang="ar-SA" dirty="0"/>
              <a:t>الدور القيادي القوي والفعال أمر حرج لنجاح مبادرتك للسلامة على الطريق.</a:t>
            </a:r>
          </a:p>
          <a:p>
            <a:endParaRPr lang="en-GB" dirty="0"/>
          </a:p>
          <a:p>
            <a:pPr algn="r" rtl="1"/>
            <a:r>
              <a:rPr lang="ar-SA" dirty="0"/>
              <a:t>يجب أن يقدم الفريق القيادي الرئيسي الوقت والدافع وأي ميزانية ضرورية لبرنامج السلامة على الطريق لديك.</a:t>
            </a:r>
          </a:p>
          <a:p>
            <a:endParaRPr lang="en-GB" dirty="0"/>
          </a:p>
          <a:p>
            <a:pPr algn="r" rtl="1"/>
            <a:r>
              <a:rPr lang="ar-SA" dirty="0"/>
              <a:t>تذكّر أن كل المديرين قادة أيضًا - يجب رؤيتك وأنت تقود بأمان، وتتبع سياسات القيادة الآمنة وإجراءاتها. </a:t>
            </a:r>
          </a:p>
          <a:p>
            <a:endParaRPr lang="en-GB" dirty="0"/>
          </a:p>
          <a:p>
            <a:pPr algn="r" rtl="1"/>
            <a:r>
              <a:rPr lang="ar-SA" dirty="0"/>
              <a:t>كن متسقًا مع كل الموظفين دائمًا…</a:t>
            </a:r>
          </a:p>
        </p:txBody>
      </p:sp>
    </p:spTree>
    <p:extLst>
      <p:ext uri="{BB962C8B-B14F-4D97-AF65-F5344CB8AC3E}">
        <p14:creationId xmlns:p14="http://schemas.microsoft.com/office/powerpoint/2010/main" val="14101526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A78B0-4189-4E00-B77D-7931CCFC1D8B}"/>
              </a:ext>
            </a:extLst>
          </p:cNvPr>
          <p:cNvSpPr>
            <a:spLocks noGrp="1"/>
          </p:cNvSpPr>
          <p:nvPr>
            <p:ph type="title"/>
          </p:nvPr>
        </p:nvSpPr>
        <p:spPr/>
        <p:txBody>
          <a:bodyPr/>
          <a:lstStyle/>
          <a:p>
            <a:pPr algn="r" rtl="1"/>
            <a:r>
              <a:rPr lang="ar-SA" dirty="0"/>
              <a:t>العقل المتحكم</a:t>
            </a:r>
          </a:p>
        </p:txBody>
      </p:sp>
      <p:sp>
        <p:nvSpPr>
          <p:cNvPr id="3" name="Content Placeholder 2">
            <a:extLst>
              <a:ext uri="{FF2B5EF4-FFF2-40B4-BE49-F238E27FC236}">
                <a16:creationId xmlns:a16="http://schemas.microsoft.com/office/drawing/2014/main" id="{47C39C53-EA77-48A8-8724-C28CE64D453B}"/>
              </a:ext>
            </a:extLst>
          </p:cNvPr>
          <p:cNvSpPr>
            <a:spLocks noGrp="1"/>
          </p:cNvSpPr>
          <p:nvPr>
            <p:ph idx="1"/>
          </p:nvPr>
        </p:nvSpPr>
        <p:spPr/>
        <p:txBody>
          <a:bodyPr>
            <a:normAutofit/>
          </a:bodyPr>
          <a:lstStyle/>
          <a:p>
            <a:pPr algn="r" rtl="1"/>
            <a:r>
              <a:rPr lang="ar-SA" dirty="0"/>
              <a:t>إنك تتمتع بتأثير كبير على طريقة تصرف الموظفين عند القيادة</a:t>
            </a:r>
          </a:p>
          <a:p>
            <a:endParaRPr lang="en-GB" dirty="0"/>
          </a:p>
          <a:p>
            <a:pPr algn="r" rtl="1"/>
            <a:r>
              <a:rPr lang="ar-SA" dirty="0"/>
              <a:t> "المهم بالنسبة لمديري، مهم بالنسبة لي" </a:t>
            </a:r>
          </a:p>
          <a:p>
            <a:endParaRPr lang="en-GB" dirty="0"/>
          </a:p>
          <a:p>
            <a:pPr algn="r" rtl="1"/>
            <a:r>
              <a:rPr lang="ar-SA" dirty="0"/>
              <a:t>أهمية إرسال رسائل متسقة؛ لكي يفهم الموظفون فعلاً أهمية القيادة الآمنة، وكيف يتناسب هذا مع أهدافهم الأخرى.</a:t>
            </a:r>
          </a:p>
          <a:p>
            <a:endParaRPr lang="en-GB" dirty="0"/>
          </a:p>
        </p:txBody>
      </p:sp>
    </p:spTree>
    <p:extLst>
      <p:ext uri="{BB962C8B-B14F-4D97-AF65-F5344CB8AC3E}">
        <p14:creationId xmlns:p14="http://schemas.microsoft.com/office/powerpoint/2010/main" val="23908279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5ED67-ECAB-4FD0-A02C-C4C4C912E44C}"/>
              </a:ext>
            </a:extLst>
          </p:cNvPr>
          <p:cNvSpPr>
            <a:spLocks noGrp="1"/>
          </p:cNvSpPr>
          <p:nvPr>
            <p:ph type="title"/>
          </p:nvPr>
        </p:nvSpPr>
        <p:spPr/>
        <p:txBody>
          <a:bodyPr>
            <a:normAutofit/>
          </a:bodyPr>
          <a:lstStyle/>
          <a:p>
            <a:pPr algn="r" rtl="1"/>
            <a:r>
              <a:rPr lang="ar-SA" dirty="0"/>
              <a:t>تطبيق سياسات القيادة الآمنة وإجراءاتها</a:t>
            </a:r>
          </a:p>
        </p:txBody>
      </p:sp>
      <p:sp>
        <p:nvSpPr>
          <p:cNvPr id="3" name="Content Placeholder 2">
            <a:extLst>
              <a:ext uri="{FF2B5EF4-FFF2-40B4-BE49-F238E27FC236}">
                <a16:creationId xmlns:a16="http://schemas.microsoft.com/office/drawing/2014/main" id="{45F60FB5-54E8-41E6-8186-33449C893AA2}"/>
              </a:ext>
            </a:extLst>
          </p:cNvPr>
          <p:cNvSpPr>
            <a:spLocks noGrp="1"/>
          </p:cNvSpPr>
          <p:nvPr>
            <p:ph idx="1"/>
          </p:nvPr>
        </p:nvSpPr>
        <p:spPr/>
        <p:txBody>
          <a:bodyPr/>
          <a:lstStyle/>
          <a:p>
            <a:pPr algn="r" rtl="1"/>
            <a:r>
              <a:rPr lang="ar-SA" dirty="0"/>
              <a:t>يجب أن تطبق سياسات القيادة الآمنة وإجراءاتها </a:t>
            </a:r>
          </a:p>
          <a:p>
            <a:endParaRPr lang="en-GB" dirty="0"/>
          </a:p>
          <a:p>
            <a:pPr algn="r" rtl="1"/>
            <a:r>
              <a:rPr lang="ar-SA" dirty="0"/>
              <a:t>يجب أن تضمن أن موظفيك يفهمونها ويتبعونها.</a:t>
            </a:r>
          </a:p>
          <a:p>
            <a:endParaRPr lang="en-GB" dirty="0"/>
          </a:p>
        </p:txBody>
      </p:sp>
    </p:spTree>
    <p:extLst>
      <p:ext uri="{BB962C8B-B14F-4D97-AF65-F5344CB8AC3E}">
        <p14:creationId xmlns:p14="http://schemas.microsoft.com/office/powerpoint/2010/main" val="27685222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82864-28DF-4AC5-A8C6-118DFCF629DA}"/>
              </a:ext>
            </a:extLst>
          </p:cNvPr>
          <p:cNvSpPr>
            <a:spLocks noGrp="1"/>
          </p:cNvSpPr>
          <p:nvPr>
            <p:ph type="title"/>
          </p:nvPr>
        </p:nvSpPr>
        <p:spPr/>
        <p:txBody>
          <a:bodyPr/>
          <a:lstStyle/>
          <a:p>
            <a:pPr algn="r" rtl="1"/>
            <a:r>
              <a:rPr lang="ar-SA" dirty="0"/>
              <a:t>تحقيق التوازن المناسب بين الأمان والتشغيل</a:t>
            </a:r>
          </a:p>
        </p:txBody>
      </p:sp>
      <p:sp>
        <p:nvSpPr>
          <p:cNvPr id="3" name="Content Placeholder 2">
            <a:extLst>
              <a:ext uri="{FF2B5EF4-FFF2-40B4-BE49-F238E27FC236}">
                <a16:creationId xmlns:a16="http://schemas.microsoft.com/office/drawing/2014/main" id="{E011AD7B-BAE4-48D8-ADFC-D95A1573A775}"/>
              </a:ext>
            </a:extLst>
          </p:cNvPr>
          <p:cNvSpPr>
            <a:spLocks noGrp="1"/>
          </p:cNvSpPr>
          <p:nvPr>
            <p:ph idx="1"/>
          </p:nvPr>
        </p:nvSpPr>
        <p:spPr/>
        <p:txBody>
          <a:bodyPr>
            <a:normAutofit/>
          </a:bodyPr>
          <a:lstStyle/>
          <a:p>
            <a:pPr algn="r" rtl="1"/>
            <a:r>
              <a:rPr lang="ar-SA" dirty="0"/>
              <a:t>ما المخاطر التي سيتسامح العمل معها؟ بناء على هذا، أنت تحدد المخاطر التي ستسمح للموظفين بتحملها لتحقيق هدف في العمل والمخاطر غير المقبولة، والتي تخضع لضوابط إدارية صارمة.</a:t>
            </a:r>
          </a:p>
          <a:p>
            <a:endParaRPr lang="en-GB" dirty="0"/>
          </a:p>
          <a:p>
            <a:pPr algn="r" rtl="1"/>
            <a:r>
              <a:rPr lang="ar-SA" dirty="0"/>
              <a:t>لا توجد إجابة صحيحة أو خاطئة هنا - يعتمد الأمر على أولوية القيادة الآمنة بالنسبة إليكم كمؤسسة.</a:t>
            </a:r>
          </a:p>
          <a:p>
            <a:endParaRPr lang="en-GB" dirty="0"/>
          </a:p>
          <a:p>
            <a:pPr algn="r" rtl="1"/>
            <a:r>
              <a:rPr lang="ar-SA" dirty="0"/>
              <a:t>ستحتاج غالبًا إلى تغيير إجراءات التشغيل وممارساته؛ لتتيح للموظفين إمكانية القيادة بأمان...</a:t>
            </a:r>
          </a:p>
        </p:txBody>
      </p:sp>
    </p:spTree>
    <p:extLst>
      <p:ext uri="{BB962C8B-B14F-4D97-AF65-F5344CB8AC3E}">
        <p14:creationId xmlns:p14="http://schemas.microsoft.com/office/powerpoint/2010/main" val="41558556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C072C-494B-42AB-BC11-E793426B7BC4}"/>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r" rtl="1"/>
            <a:r>
              <a:rPr lang="ar-SA" sz="6000" kern="1200" dirty="0">
                <a:solidFill>
                  <a:schemeClr val="tx1"/>
                </a:solidFill>
                <a:latin typeface="+mj-lt"/>
                <a:ea typeface="+mj-ea"/>
                <a:cs typeface="+mj-cs"/>
              </a:rPr>
              <a:t>التفاعل مع السائقين</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descr="A picture containing person, car, young, boy&#10;&#10;Description automatically generated">
            <a:extLst>
              <a:ext uri="{FF2B5EF4-FFF2-40B4-BE49-F238E27FC236}">
                <a16:creationId xmlns:a16="http://schemas.microsoft.com/office/drawing/2014/main" id="{70B91DA1-287E-44E7-B383-3CA5AE99EF95}"/>
              </a:ext>
            </a:extLst>
          </p:cNvPr>
          <p:cNvPicPr>
            <a:picLocks noChangeAspect="1"/>
          </p:cNvPicPr>
          <p:nvPr/>
        </p:nvPicPr>
        <p:blipFill rotWithShape="1">
          <a:blip r:embed="rId3">
            <a:extLst>
              <a:ext uri="{28A0092B-C50C-407E-A947-70E740481C1C}">
                <a14:useLocalDpi xmlns:a14="http://schemas.microsoft.com/office/drawing/2010/main" val="0"/>
              </a:ext>
            </a:extLst>
          </a:blip>
          <a:srcRect l="23794" r="17572"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477268962"/>
      </p:ext>
    </p:extLst>
  </p:cSld>
  <p:clrMapOvr>
    <a:overrideClrMapping bg1="dk1" tx1="lt1" bg2="dk2" tx2="lt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BC3A5-09E4-4C17-8BDC-D0B1347AD4EF}"/>
              </a:ext>
            </a:extLst>
          </p:cNvPr>
          <p:cNvSpPr>
            <a:spLocks noGrp="1"/>
          </p:cNvSpPr>
          <p:nvPr>
            <p:ph type="title"/>
          </p:nvPr>
        </p:nvSpPr>
        <p:spPr/>
        <p:txBody>
          <a:bodyPr/>
          <a:lstStyle/>
          <a:p>
            <a:pPr algn="r" rtl="1"/>
            <a:r>
              <a:rPr lang="ar-SA" dirty="0"/>
              <a:t>التفاعل مع السائقين</a:t>
            </a:r>
          </a:p>
        </p:txBody>
      </p:sp>
      <p:sp>
        <p:nvSpPr>
          <p:cNvPr id="3" name="Content Placeholder 2">
            <a:extLst>
              <a:ext uri="{FF2B5EF4-FFF2-40B4-BE49-F238E27FC236}">
                <a16:creationId xmlns:a16="http://schemas.microsoft.com/office/drawing/2014/main" id="{FB66CC8C-231D-4C19-8E4B-8D167843B674}"/>
              </a:ext>
            </a:extLst>
          </p:cNvPr>
          <p:cNvSpPr>
            <a:spLocks noGrp="1"/>
          </p:cNvSpPr>
          <p:nvPr>
            <p:ph idx="1"/>
          </p:nvPr>
        </p:nvSpPr>
        <p:spPr/>
        <p:txBody>
          <a:bodyPr/>
          <a:lstStyle/>
          <a:p>
            <a:pPr algn="r" rtl="1"/>
            <a:r>
              <a:rPr lang="ar-SA" dirty="0"/>
              <a:t>القيادة أمر انفعالي جدًّا!</a:t>
            </a:r>
          </a:p>
          <a:p>
            <a:pPr algn="r" rtl="1"/>
            <a:r>
              <a:rPr lang="ar-SA" dirty="0"/>
              <a:t>تحتاج إلى استخدام لغة محايدة/ لا تستخدم أسلوب ’اللوم‘</a:t>
            </a:r>
          </a:p>
          <a:p>
            <a:pPr algn="r" rtl="1"/>
            <a:r>
              <a:rPr lang="ar-SA" dirty="0"/>
              <a:t>استخدام الحقائق</a:t>
            </a:r>
          </a:p>
          <a:p>
            <a:pPr algn="r" rtl="1"/>
            <a:r>
              <a:rPr lang="ar-SA" dirty="0"/>
              <a:t>رحلات القيادة تحت إشراف</a:t>
            </a:r>
          </a:p>
          <a:p>
            <a:pPr algn="r" rtl="1"/>
            <a:r>
              <a:rPr lang="ar-SA" dirty="0"/>
              <a:t>القيادة - أن يتم اعتبارك متبعًا لكل سياسات القيادة وإرشاداتها، وأن تتم رؤيتك دائمًا وأنت تقود بأمان</a:t>
            </a:r>
          </a:p>
          <a:p>
            <a:pPr lvl="1" algn="r" rtl="1"/>
            <a:r>
              <a:rPr lang="ar-SA" dirty="0"/>
              <a:t>لا تتصل بالسائقين إذا كنت تعرف أنهم يقودون!</a:t>
            </a:r>
          </a:p>
          <a:p>
            <a:pPr algn="r" rtl="1"/>
            <a:r>
              <a:rPr lang="ar-SA" dirty="0"/>
              <a:t>فكّر في المزيد من التدريب العميق في حجرة الدراسة إلى جانب هذا المورد…</a:t>
            </a:r>
          </a:p>
        </p:txBody>
      </p:sp>
    </p:spTree>
    <p:extLst>
      <p:ext uri="{BB962C8B-B14F-4D97-AF65-F5344CB8AC3E}">
        <p14:creationId xmlns:p14="http://schemas.microsoft.com/office/powerpoint/2010/main" val="9808903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4F484-F07C-4CAF-8030-DB50FF5964C4}"/>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r" rtl="1"/>
            <a:r>
              <a:rPr lang="ar-SA" sz="6000" kern="1200" dirty="0">
                <a:solidFill>
                  <a:schemeClr val="tx1"/>
                </a:solidFill>
                <a:latin typeface="+mj-lt"/>
                <a:ea typeface="+mj-ea"/>
                <a:cs typeface="+mj-cs"/>
              </a:rPr>
              <a:t>الاستجوابات بعد الحوادث</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descr="A car parked in front of a truck&#10;&#10;Description automatically generated">
            <a:extLst>
              <a:ext uri="{FF2B5EF4-FFF2-40B4-BE49-F238E27FC236}">
                <a16:creationId xmlns:a16="http://schemas.microsoft.com/office/drawing/2014/main" id="{6464E341-4CEC-4393-85D1-D6D7AE2C73DE}"/>
              </a:ext>
            </a:extLst>
          </p:cNvPr>
          <p:cNvPicPr>
            <a:picLocks noChangeAspect="1"/>
          </p:cNvPicPr>
          <p:nvPr/>
        </p:nvPicPr>
        <p:blipFill rotWithShape="1">
          <a:blip r:embed="rId3">
            <a:extLst>
              <a:ext uri="{28A0092B-C50C-407E-A947-70E740481C1C}">
                <a14:useLocalDpi xmlns:a14="http://schemas.microsoft.com/office/drawing/2010/main" val="0"/>
              </a:ext>
            </a:extLst>
          </a:blip>
          <a:srcRect l="22774" r="19030"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062231135"/>
      </p:ext>
    </p:extLst>
  </p:cSld>
  <p:clrMapOvr>
    <a:overrideClrMapping bg1="dk1" tx1="lt1" bg2="dk2" tx2="lt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F8F10-A124-47DB-B878-35F67C6F7831}"/>
              </a:ext>
            </a:extLst>
          </p:cNvPr>
          <p:cNvSpPr>
            <a:spLocks noGrp="1"/>
          </p:cNvSpPr>
          <p:nvPr>
            <p:ph type="title"/>
          </p:nvPr>
        </p:nvSpPr>
        <p:spPr/>
        <p:txBody>
          <a:bodyPr/>
          <a:lstStyle/>
          <a:p>
            <a:pPr algn="r" rtl="1"/>
            <a:r>
              <a:rPr lang="ar-SA" dirty="0"/>
              <a:t>الاستجوابات بعد الحوادث</a:t>
            </a:r>
          </a:p>
        </p:txBody>
      </p:sp>
      <p:sp>
        <p:nvSpPr>
          <p:cNvPr id="3" name="Content Placeholder 2">
            <a:extLst>
              <a:ext uri="{FF2B5EF4-FFF2-40B4-BE49-F238E27FC236}">
                <a16:creationId xmlns:a16="http://schemas.microsoft.com/office/drawing/2014/main" id="{5B92CB7E-B496-4354-A54C-5B236B7090A1}"/>
              </a:ext>
            </a:extLst>
          </p:cNvPr>
          <p:cNvSpPr>
            <a:spLocks noGrp="1"/>
          </p:cNvSpPr>
          <p:nvPr>
            <p:ph idx="1"/>
          </p:nvPr>
        </p:nvSpPr>
        <p:spPr/>
        <p:txBody>
          <a:bodyPr/>
          <a:lstStyle/>
          <a:p>
            <a:pPr algn="r" rtl="1"/>
            <a:r>
              <a:rPr lang="ar-SA" dirty="0"/>
              <a:t>الجزء الحيوي في أي عملية فعالة لإدارة خطر الطريق المرتبط بالعمل</a:t>
            </a:r>
          </a:p>
          <a:p>
            <a:pPr algn="r" rtl="1"/>
            <a:r>
              <a:rPr lang="ar-SA" dirty="0"/>
              <a:t>مطلوب لتحديد السبب أو الأسباب الجذرية الأساسية للحادث</a:t>
            </a:r>
          </a:p>
          <a:p>
            <a:pPr algn="r" rtl="1"/>
            <a:r>
              <a:rPr lang="ar-SA" dirty="0"/>
              <a:t>استخدم أداة المراجعة التالية للحادث لتساعد في الاستجواب</a:t>
            </a:r>
          </a:p>
          <a:p>
            <a:pPr algn="r" rtl="1"/>
            <a:r>
              <a:rPr lang="ar-SA" dirty="0"/>
              <a:t>حدد التدخلات الملائمة الإدارية و/أو الخاصة بالسائق؛ لتساعد في منع تكرار الحادث</a:t>
            </a:r>
          </a:p>
          <a:p>
            <a:pPr algn="r" rtl="1"/>
            <a:r>
              <a:rPr lang="ar-SA" dirty="0"/>
              <a:t>التدريب الإضافي في حجرة الدراسة إلى جانب هذا المورد قد يكون مطلوبًا...</a:t>
            </a:r>
          </a:p>
        </p:txBody>
      </p:sp>
    </p:spTree>
    <p:extLst>
      <p:ext uri="{BB962C8B-B14F-4D97-AF65-F5344CB8AC3E}">
        <p14:creationId xmlns:p14="http://schemas.microsoft.com/office/powerpoint/2010/main" val="21418895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144</TotalTime>
  <Words>3311</Words>
  <Application>Microsoft Office PowerPoint</Application>
  <PresentationFormat>Widescreen</PresentationFormat>
  <Paragraphs>266</Paragraphs>
  <Slides>35</Slides>
  <Notes>34</Notes>
  <HiddenSlides>1</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35</vt:i4>
      </vt:variant>
    </vt:vector>
  </HeadingPairs>
  <TitlesOfParts>
    <vt:vector size="39" baseType="lpstr">
      <vt:lpstr>Arial</vt:lpstr>
      <vt:lpstr>Calibri</vt:lpstr>
      <vt:lpstr>Calibri Light</vt:lpstr>
      <vt:lpstr>Office Theme</vt:lpstr>
      <vt:lpstr>قالب العرض التقديمي تدريب المدير المباشر</vt:lpstr>
      <vt:lpstr>تدريب المدير المباشر</vt:lpstr>
      <vt:lpstr>جدول الأعمال</vt:lpstr>
      <vt:lpstr>نطاق المشكلة</vt:lpstr>
      <vt:lpstr>PowerPoint Presentation</vt:lpstr>
      <vt:lpstr>PowerPoint Presentation</vt:lpstr>
      <vt:lpstr>خريطة خطر الوفيات على الطريق</vt:lpstr>
      <vt:lpstr>لماذا تدير مخاطر الطريق المتعلقة بالعمل؟</vt:lpstr>
      <vt:lpstr>لماذا تدير مخاطر الطريق المتعلقة بالعمل؟</vt:lpstr>
      <vt:lpstr>خطر الضرر</vt:lpstr>
      <vt:lpstr>خطر المقاضاة</vt:lpstr>
      <vt:lpstr>المسؤوليات الاجتماعية للشركة (CSR)</vt:lpstr>
      <vt:lpstr>المشاكل المالية</vt:lpstr>
      <vt:lpstr>الخسائر التي ليس عليها تأمين</vt:lpstr>
      <vt:lpstr>أكبر المخاطر</vt:lpstr>
      <vt:lpstr>المخاطر الأكبر</vt:lpstr>
      <vt:lpstr>السرعة</vt:lpstr>
      <vt:lpstr>الإعاقة</vt:lpstr>
      <vt:lpstr>PowerPoint Presentation</vt:lpstr>
      <vt:lpstr>عوامل التشتيت</vt:lpstr>
      <vt:lpstr>الإجهاد</vt:lpstr>
      <vt:lpstr>أحزمة الأمان</vt:lpstr>
      <vt:lpstr>الخوذات</vt:lpstr>
      <vt:lpstr>الإدارة الفعالة لخطر الطريق المرتبط بالعمل</vt:lpstr>
      <vt:lpstr>PowerPoint Presentation</vt:lpstr>
      <vt:lpstr>أدوار المديرين المباشرين ومسؤولياتهم</vt:lpstr>
      <vt:lpstr>أدوار المديرين المباشرين ومسؤولياتهم</vt:lpstr>
      <vt:lpstr>القيادة</vt:lpstr>
      <vt:lpstr>العقل المتحكم</vt:lpstr>
      <vt:lpstr>تطبيق سياسات القيادة الآمنة وإجراءاتها</vt:lpstr>
      <vt:lpstr>تحقيق التوازن المناسب بين الأمان والتشغيل</vt:lpstr>
      <vt:lpstr>التفاعل مع السائقين</vt:lpstr>
      <vt:lpstr>التفاعل مع السائقين</vt:lpstr>
      <vt:lpstr>الاستجوابات بعد الحوادث</vt:lpstr>
      <vt:lpstr>الاستجوابات بعد الحوادث</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Line Manager Training</dc:title>
  <dc:creator>Andy Price</dc:creator>
  <cp:lastModifiedBy>James Scanlan</cp:lastModifiedBy>
  <cp:revision>7</cp:revision>
  <dcterms:created xsi:type="dcterms:W3CDTF">2019-10-24T10:18:23Z</dcterms:created>
  <dcterms:modified xsi:type="dcterms:W3CDTF">2020-06-01T10:03:33Z</dcterms:modified>
</cp:coreProperties>
</file>