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2" r:id="rId2"/>
    <p:sldId id="256" r:id="rId3"/>
    <p:sldId id="257" r:id="rId4"/>
    <p:sldId id="258" r:id="rId5"/>
    <p:sldId id="284" r:id="rId6"/>
    <p:sldId id="282" r:id="rId7"/>
    <p:sldId id="276" r:id="rId8"/>
    <p:sldId id="259" r:id="rId9"/>
    <p:sldId id="260" r:id="rId10"/>
    <p:sldId id="261" r:id="rId11"/>
    <p:sldId id="262" r:id="rId12"/>
    <p:sldId id="263" r:id="rId13"/>
    <p:sldId id="264" r:id="rId14"/>
    <p:sldId id="265" r:id="rId15"/>
    <p:sldId id="274" r:id="rId16"/>
    <p:sldId id="275" r:id="rId17"/>
    <p:sldId id="277" r:id="rId18"/>
    <p:sldId id="278" r:id="rId19"/>
    <p:sldId id="291" r:id="rId20"/>
    <p:sldId id="286" r:id="rId21"/>
    <p:sldId id="285" r:id="rId22"/>
    <p:sldId id="280" r:id="rId23"/>
    <p:sldId id="281" r:id="rId24"/>
    <p:sldId id="268" r:id="rId25"/>
    <p:sldId id="269" r:id="rId26"/>
    <p:sldId id="266" r:id="rId27"/>
    <p:sldId id="267" r:id="rId28"/>
    <p:sldId id="287" r:id="rId29"/>
    <p:sldId id="288" r:id="rId30"/>
    <p:sldId id="289" r:id="rId31"/>
    <p:sldId id="290" r:id="rId32"/>
    <p:sldId id="270" r:id="rId33"/>
    <p:sldId id="271" r:id="rId34"/>
    <p:sldId id="272" r:id="rId35"/>
    <p:sldId id="27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603" autoAdjust="0"/>
    <p:restoredTop sz="30405" autoAdjust="0"/>
  </p:normalViewPr>
  <p:slideViewPr>
    <p:cSldViewPr snapToGrid="0">
      <p:cViewPr>
        <p:scale>
          <a:sx n="30" d="100"/>
          <a:sy n="30" d="100"/>
        </p:scale>
        <p:origin x="44" y="16"/>
      </p:cViewPr>
      <p:guideLst/>
    </p:cSldViewPr>
  </p:slideViewPr>
  <p:outlineViewPr>
    <p:cViewPr>
      <p:scale>
        <a:sx n="33" d="100"/>
        <a:sy n="33" d="100"/>
      </p:scale>
      <p:origin x="0" y="-20596"/>
    </p:cViewPr>
  </p:outlineViewPr>
  <p:notesTextViewPr>
    <p:cViewPr>
      <p:scale>
        <a:sx n="3" d="2"/>
        <a:sy n="3" d="2"/>
      </p:scale>
      <p:origin x="0" y="-28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CF6649-7772-4172-816B-E00DD393D7AA}" type="datetimeFigureOut">
              <a:rPr lang="en-GB" smtClean="0"/>
              <a:t>31/05/2020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5EA2A-9870-49DA-B982-5C0E83C0E355}" type="slidenum">
              <a:rPr lang="en-GB" smtClean="0"/>
              <a:t>‹Nº›</a:t>
            </a:fld>
            <a:endParaRPr lang="en-GB"/>
          </a:p>
        </p:txBody>
      </p:sp>
    </p:spTree>
    <p:extLst>
      <p:ext uri="{BB962C8B-B14F-4D97-AF65-F5344CB8AC3E}">
        <p14:creationId xmlns:p14="http://schemas.microsoft.com/office/powerpoint/2010/main" val="2391932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2</a:t>
            </a:fld>
            <a:endParaRPr lang="en-GB"/>
          </a:p>
        </p:txBody>
      </p:sp>
    </p:spTree>
    <p:extLst>
      <p:ext uri="{BB962C8B-B14F-4D97-AF65-F5344CB8AC3E}">
        <p14:creationId xmlns:p14="http://schemas.microsoft.com/office/powerpoint/2010/main" val="339425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0A5EA2A-9870-49DA-B982-5C0E83C0E355}" type="slidenum">
              <a:rPr lang="en-GB" smtClean="0"/>
              <a:t>3</a:t>
            </a:fld>
            <a:endParaRPr lang="en-GB"/>
          </a:p>
        </p:txBody>
      </p:sp>
    </p:spTree>
    <p:extLst>
      <p:ext uri="{BB962C8B-B14F-4D97-AF65-F5344CB8AC3E}">
        <p14:creationId xmlns:p14="http://schemas.microsoft.com/office/powerpoint/2010/main" val="1010350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sección de la presentación analiza el alcance del problema de seguridad vial en todo el mundo.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4</a:t>
            </a:fld>
            <a:endParaRPr lang="en-GB"/>
          </a:p>
        </p:txBody>
      </p:sp>
    </p:spTree>
    <p:extLst>
      <p:ext uri="{BB962C8B-B14F-4D97-AF65-F5344CB8AC3E}">
        <p14:creationId xmlns:p14="http://schemas.microsoft.com/office/powerpoint/2010/main" val="78139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Vídeo de introducción que destaca el verdadero alcance del problema de seguridad vial en todo el mundo.</a:t>
            </a:r>
          </a:p>
          <a:p>
            <a:endParaRPr lang="es-ES" dirty="0"/>
          </a:p>
          <a:p>
            <a:r>
              <a:rPr lang="es-ES" dirty="0"/>
              <a:t>Destaca algunos hechos y cifras, y habla sobre los Objetivos de Desarrollo Sostenible como marco para que los gobiernos los utilicen para ayudar a mejorar la seguridad vial.</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5</a:t>
            </a:fld>
            <a:endParaRPr lang="en-GB"/>
          </a:p>
        </p:txBody>
      </p:sp>
    </p:spTree>
    <p:extLst>
      <p:ext uri="{BB962C8B-B14F-4D97-AF65-F5344CB8AC3E}">
        <p14:creationId xmlns:p14="http://schemas.microsoft.com/office/powerpoint/2010/main" val="188118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respalda parte de la información del video y destaca dónde está la magnitud del problema en términos de países de bajos y medianos ingresos y también el problema con los usuarios vulnerables de la carretera: peatones, motociclistas y ciclistas.</a:t>
            </a:r>
          </a:p>
          <a:p>
            <a:endParaRPr lang="en-GB" dirty="0"/>
          </a:p>
          <a:p>
            <a:r>
              <a:rPr lang="es-ES" dirty="0"/>
              <a:t>Siempre debe recordar que nuestra responsabilidad como Gerentes es administrar la salud y la seguridad de nuestros empleados Y de aquellos con quienes comparten la vía, por lo que debemos tratar cualquier accidente donde haya habido lesiones (o la posibilidad de lesiones) de cualquier usuario de la vía tan serio como si uno de nuestros empleados resultara herido (o el accidente pudiera haber resultado en una lesión).</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6</a:t>
            </a:fld>
            <a:endParaRPr lang="en-GB"/>
          </a:p>
        </p:txBody>
      </p:sp>
    </p:spTree>
    <p:extLst>
      <p:ext uri="{BB962C8B-B14F-4D97-AF65-F5344CB8AC3E}">
        <p14:creationId xmlns:p14="http://schemas.microsoft.com/office/powerpoint/2010/main" val="20830027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mapa de calor que indica dónde ocurren las muertes en la carretera (cuanto más oscuro es el color, mayor es el número de muertes por cada 100 000 habitantes), le ayuda a ver dónde se encuentran los problemas en los países donde está operando.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7</a:t>
            </a:fld>
            <a:endParaRPr lang="en-GB"/>
          </a:p>
        </p:txBody>
      </p:sp>
    </p:spTree>
    <p:extLst>
      <p:ext uri="{BB962C8B-B14F-4D97-AF65-F5344CB8AC3E}">
        <p14:creationId xmlns:p14="http://schemas.microsoft.com/office/powerpoint/2010/main" val="1343746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sección analiza las razones por las cuales la Compañía debe gestionar los riesgos viales relacionados con el trabajo.</a:t>
            </a:r>
          </a:p>
          <a:p>
            <a:endParaRPr lang="es-ES" dirty="0"/>
          </a:p>
          <a:p>
            <a:r>
              <a:rPr lang="es-ES" dirty="0"/>
              <a:t>Si se ejecuta como una sesión interactiva, pregunte por las razones. </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8</a:t>
            </a:fld>
            <a:endParaRPr lang="en-GB"/>
          </a:p>
        </p:txBody>
      </p:sp>
    </p:spTree>
    <p:extLst>
      <p:ext uri="{BB962C8B-B14F-4D97-AF65-F5344CB8AC3E}">
        <p14:creationId xmlns:p14="http://schemas.microsoft.com/office/powerpoint/2010/main" val="15276476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Estas son las razones fundamentales por las cuales cualquier organización debería gestionar los riesgos viales relacionados con el trabajo.</a:t>
            </a:r>
          </a:p>
          <a:p>
            <a:endParaRPr lang="en-GB" dirty="0"/>
          </a:p>
          <a:p>
            <a:r>
              <a:rPr lang="es-ES" dirty="0"/>
              <a:t>Las siguientes diapositivas analizan cada área con un poco más de profundidad, para proporcionarle información que puede usar dentro de su negocio.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9</a:t>
            </a:fld>
            <a:endParaRPr lang="en-GB"/>
          </a:p>
        </p:txBody>
      </p:sp>
    </p:spTree>
    <p:extLst>
      <p:ext uri="{BB962C8B-B14F-4D97-AF65-F5344CB8AC3E}">
        <p14:creationId xmlns:p14="http://schemas.microsoft.com/office/powerpoint/2010/main" val="13437548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Recuerde a todos los hechos y cifras que se cubrieron anteriormente.</a:t>
            </a:r>
          </a:p>
          <a:p>
            <a:endParaRPr lang="en-GB" dirty="0"/>
          </a:p>
          <a:p>
            <a:r>
              <a:rPr lang="es-ES" dirty="0"/>
              <a:t>Utilice el enlace para buscar las tasas de mortalidad en los países donde opera, para ver la magnitud del problema localmente.</a:t>
            </a:r>
          </a:p>
          <a:p>
            <a:endParaRPr lang="en-GB" dirty="0"/>
          </a:p>
          <a:p>
            <a:r>
              <a:rPr lang="es-ES" dirty="0"/>
              <a:t>En el trabajo, los conductores tienen más accidentes que los conductores privados, teniendo en cuenta su mayor número de kilómetros recorridos. Esto puede deberse al aumento de las presiones que enfrentan por actividades relacionadas con el trabajo, además de lo que estén experimentando en sus vidas privadas.</a:t>
            </a:r>
          </a:p>
          <a:p>
            <a:endParaRPr lang="en-GB" dirty="0"/>
          </a:p>
          <a:p>
            <a:r>
              <a:rPr lang="es-ES" dirty="0"/>
              <a:t>También debe destacar que no solo las muertes en carretera son motivo de preocupación, sino también los millones de lesiones graves.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10</a:t>
            </a:fld>
            <a:endParaRPr lang="en-GB"/>
          </a:p>
        </p:txBody>
      </p:sp>
    </p:spTree>
    <p:extLst>
      <p:ext uri="{BB962C8B-B14F-4D97-AF65-F5344CB8AC3E}">
        <p14:creationId xmlns:p14="http://schemas.microsoft.com/office/powerpoint/2010/main" val="282775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situación legal variará según el país, por lo que no vale la pena profundizar aquí, sino solo decir que existe un riesgo de enjuiciamiento si las autoridades consideran que los errores de gestión han contribuido a que ocurra el accidente.</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11</a:t>
            </a:fld>
            <a:endParaRPr lang="en-GB"/>
          </a:p>
        </p:txBody>
      </p:sp>
    </p:spTree>
    <p:extLst>
      <p:ext uri="{BB962C8B-B14F-4D97-AF65-F5344CB8AC3E}">
        <p14:creationId xmlns:p14="http://schemas.microsoft.com/office/powerpoint/2010/main" val="9506013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De las discusiones anteriores sobre el número de víctimas mortales y lesiones graves, y los riesgos involucrados, está claro que cualquier organización que tome en serio sus Responsabilidades Sociales Corporativas debería administrar la seguridad vial relacionada con el trabajo de manera efectiva.</a:t>
            </a:r>
          </a:p>
          <a:p>
            <a:endParaRPr lang="es-ES" dirty="0"/>
          </a:p>
          <a:p>
            <a:r>
              <a:rPr lang="es-ES" dirty="0"/>
              <a:t>Recuerde siempre que la gestión de la seguridad vial relacionada con el trabajo no se trata solo de mantener seguros a sus empleados, sino de proteger a los miembros con los que comparten la vía. Hemos visto que el 54% de las muertes incluyen a usuarios vulnerables de la vía pública: peatones, ciclistas y motociclistas.</a:t>
            </a:r>
          </a:p>
          <a:p>
            <a:endParaRPr lang="en-GB" dirty="0"/>
          </a:p>
          <a:p>
            <a:r>
              <a:rPr lang="es-ES" dirty="0"/>
              <a:t>Hay muchas cosas que son buenas para la gestión de la seguridad vial que también son buenas para el medio ambiente, por lo que una gestión eficaz del riesgo vial relacionada con el trabajo ayudará con sus iniciativas «verdes»</a:t>
            </a:r>
            <a:r>
              <a:rPr lang="en-GB" dirty="0"/>
              <a:t>.</a:t>
            </a:r>
          </a:p>
        </p:txBody>
      </p:sp>
      <p:sp>
        <p:nvSpPr>
          <p:cNvPr id="4" name="Slide Number Placeholder 3"/>
          <p:cNvSpPr>
            <a:spLocks noGrp="1"/>
          </p:cNvSpPr>
          <p:nvPr>
            <p:ph type="sldNum" sz="quarter" idx="5"/>
          </p:nvPr>
        </p:nvSpPr>
        <p:spPr/>
        <p:txBody>
          <a:bodyPr/>
          <a:lstStyle/>
          <a:p>
            <a:fld id="{F0A5EA2A-9870-49DA-B982-5C0E83C0E355}" type="slidenum">
              <a:rPr lang="en-GB" smtClean="0"/>
              <a:t>12</a:t>
            </a:fld>
            <a:endParaRPr lang="en-GB"/>
          </a:p>
        </p:txBody>
      </p:sp>
    </p:spTree>
    <p:extLst>
      <p:ext uri="{BB962C8B-B14F-4D97-AF65-F5344CB8AC3E}">
        <p14:creationId xmlns:p14="http://schemas.microsoft.com/office/powerpoint/2010/main" val="100946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Si bien la prevención de accidentes para evitar muertes y lesiones graves debería ser el motivo más importante, la conducción segura también tiene sentido desde un punto de vista comercial.</a:t>
            </a:r>
          </a:p>
          <a:p>
            <a:endParaRPr lang="en-GB" dirty="0"/>
          </a:p>
          <a:p>
            <a:r>
              <a:rPr lang="es-ES" dirty="0"/>
              <a:t>Los costes directos dependerán de la naturaleza de su póliza de seguro, pero pueden incluir los elementos enumerados.</a:t>
            </a:r>
          </a:p>
          <a:p>
            <a:endParaRPr lang="en-GB" dirty="0"/>
          </a:p>
          <a:p>
            <a:r>
              <a:rPr lang="es-ES" dirty="0"/>
              <a:t>Si está realizando una sesión interactiva, pregunte cuáles son los costes ocultos / pérdidas no aseguradas.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13</a:t>
            </a:fld>
            <a:endParaRPr lang="en-GB"/>
          </a:p>
        </p:txBody>
      </p:sp>
    </p:spTree>
    <p:extLst>
      <p:ext uri="{BB962C8B-B14F-4D97-AF65-F5344CB8AC3E}">
        <p14:creationId xmlns:p14="http://schemas.microsoft.com/office/powerpoint/2010/main" val="3087173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Esto debería proporcionar una idea de los costes reales para el negocio cada vez que ocurre un accidente.</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14</a:t>
            </a:fld>
            <a:endParaRPr lang="en-GB"/>
          </a:p>
        </p:txBody>
      </p:sp>
    </p:spTree>
    <p:extLst>
      <p:ext uri="{BB962C8B-B14F-4D97-AF65-F5344CB8AC3E}">
        <p14:creationId xmlns:p14="http://schemas.microsoft.com/office/powerpoint/2010/main" val="20904820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esta sección se analiza cuáles son los mayores riesgos, en términos de las posibilidades de que un empleado o alguien con quien comparte la vía mueran o resulten gravemente heridos en un accidente de tráfico.</a:t>
            </a:r>
          </a:p>
          <a:p>
            <a:endParaRPr lang="en-GB" dirty="0"/>
          </a:p>
          <a:p>
            <a:r>
              <a:rPr lang="es-ES" dirty="0"/>
              <a:t>Si esta formación del Supervisor se está llevando a cabo como una sesión interactiva, en este punto haga la siguiente pregunta:</a:t>
            </a:r>
          </a:p>
          <a:p>
            <a:endParaRPr lang="en-GB" dirty="0"/>
          </a:p>
          <a:p>
            <a:r>
              <a:rPr lang="es-ES" sz="1200" b="0" i="0" kern="1200" dirty="0">
                <a:solidFill>
                  <a:schemeClr val="tx1"/>
                </a:solidFill>
                <a:effectLst/>
                <a:latin typeface="+mn-lt"/>
                <a:ea typeface="+mn-ea"/>
                <a:cs typeface="+mn-cs"/>
              </a:rPr>
              <a:t>«¿Cuáles son los principales motivos por los que ocurren los accidentes graves?»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15</a:t>
            </a:fld>
            <a:endParaRPr lang="en-GB"/>
          </a:p>
        </p:txBody>
      </p:sp>
    </p:spTree>
    <p:extLst>
      <p:ext uri="{BB962C8B-B14F-4D97-AF65-F5344CB8AC3E}">
        <p14:creationId xmlns:p14="http://schemas.microsoft.com/office/powerpoint/2010/main" val="2111903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Estas son las principales razones por las cuales ocurren accidentes en los que alguien muere o sufre lesiones graves.</a:t>
            </a:r>
          </a:p>
          <a:p>
            <a:endParaRPr lang="en-GB" dirty="0"/>
          </a:p>
          <a:p>
            <a:r>
              <a:rPr lang="es-ES" dirty="0"/>
              <a:t>Por supuesto, hay otras razones, como ir demasiado cerca del vehículo que está delante, adelantar de manera imprudente, etc., pero a menudo tienen factores contribuyentes subyacentes, como fatiga, distracción, etc.</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16</a:t>
            </a:fld>
            <a:endParaRPr lang="en-GB"/>
          </a:p>
        </p:txBody>
      </p:sp>
    </p:spTree>
    <p:extLst>
      <p:ext uri="{BB962C8B-B14F-4D97-AF65-F5344CB8AC3E}">
        <p14:creationId xmlns:p14="http://schemas.microsoft.com/office/powerpoint/2010/main" val="2600704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la importancia de los límites de velocidad más bajos.</a:t>
            </a:r>
          </a:p>
          <a:p>
            <a:endParaRPr lang="en-GB" dirty="0"/>
          </a:p>
          <a:p>
            <a:r>
              <a:rPr lang="es-ES" dirty="0"/>
              <a:t>Conducir a una velocidad segura, dependiendo de la carretera por la que circule y las condiciones climáticas, es una parte vital de cualquier política de seguridad vial. Debemos destacar a nuestros conductores que el límite de velocidad no es un objetivo, y que en muchas situaciones, como en carreteras congestionadas, con mal tiempo, por la noche, etc., no será seguro conducir al límite de velocidad.</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17</a:t>
            </a:fld>
            <a:endParaRPr lang="en-GB"/>
          </a:p>
        </p:txBody>
      </p:sp>
    </p:spTree>
    <p:extLst>
      <p:ext uri="{BB962C8B-B14F-4D97-AF65-F5344CB8AC3E}">
        <p14:creationId xmlns:p14="http://schemas.microsoft.com/office/powerpoint/2010/main" val="2716595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el tema de la conducción bajo los efectos del alcohol a nivel mundial. Cualquier cantidad de alcohol en el cuerpo, incluso por debajo del límite legal local, aumentará el riesgo de accidentes, por lo que debemos adoptar una política de cero alcohol. También debemos recordarles a los empleados que aún podrían verse afectados la mañana después de haber consumido alcohol, y educarlos sobre cuánto alcohol están consumiendo y cuánto tiempo le toma al cuerpo metabolizar ese alcohol, para que puedan calcular cuándo estarán libres de alcohol y, por lo tanto, será seguro que conduzcan.</a:t>
            </a:r>
          </a:p>
          <a:p>
            <a:endParaRPr lang="en-GB" dirty="0"/>
          </a:p>
          <a:p>
            <a:r>
              <a:rPr lang="es-ES" dirty="0"/>
              <a:t>También debemos asegurarnos de que los conductores no tengan drogas en el cuerpo cuando conducen, ya que esto también aumentará el riesgo de accidentes. También es importante recordar que algunos medicamentos, tanto los recetados por un médico como los que se pueden comprar en una farmacia, pueden aumentar el riesgo de verse involucrados en un accidente, por lo que debe asegurarse de que los empleados sepan esto y de evitar que alguien conduzca en estas circunstancias.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18</a:t>
            </a:fld>
            <a:endParaRPr lang="en-GB"/>
          </a:p>
        </p:txBody>
      </p:sp>
    </p:spTree>
    <p:extLst>
      <p:ext uri="{BB962C8B-B14F-4D97-AF65-F5344CB8AC3E}">
        <p14:creationId xmlns:p14="http://schemas.microsoft.com/office/powerpoint/2010/main" val="26913712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de forma más amplia el tema del bienestar de los conductores y ofrece algunos consejos sobre lo que pueden hacer, como gerentes, para promover el bienestar.</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19</a:t>
            </a:fld>
            <a:endParaRPr lang="en-GB"/>
          </a:p>
        </p:txBody>
      </p:sp>
    </p:spTree>
    <p:extLst>
      <p:ext uri="{BB962C8B-B14F-4D97-AF65-F5344CB8AC3E}">
        <p14:creationId xmlns:p14="http://schemas.microsoft.com/office/powerpoint/2010/main" val="2460469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se centra en la mayor distracción: el uso de teléfonos / smartphones. Estudios de todo el mundo han demostrado que los conductores que usan un teléfono, ya sea en mano o con manos libres, tienen un riesgo 4 veces mayor de verse involucrados en un accidente.</a:t>
            </a:r>
          </a:p>
          <a:p>
            <a:endParaRPr lang="en-GB" dirty="0"/>
          </a:p>
          <a:p>
            <a:r>
              <a:rPr lang="es-ES" dirty="0"/>
              <a:t>Debe crear conciencia sobre los riesgos que implica y asegurarse de no alentar o respaldar el uso de teléfonos cuando se conduce, y de que nunca llama a un empleado cuando sabe que está conduciendo, y si llama y observa que están conduciendo, finaliza la llamada de inmediato.</a:t>
            </a:r>
          </a:p>
          <a:p>
            <a:endParaRPr lang="es-ES" dirty="0"/>
          </a:p>
          <a:p>
            <a:r>
              <a:rPr lang="es-ES" dirty="0"/>
              <a:t>Recuerde que hay muchas otras cosas que distraen a los conductores: hablar con los pasajeros, comer, beber, el cuidado personal son algunos ejemplos. Debe asegurarse de que el mensaje que envíe a sus conductores sea muy claro: al conducir, todo su enfoque debe estar en la conducción segura y nada más.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20</a:t>
            </a:fld>
            <a:endParaRPr lang="en-GB"/>
          </a:p>
        </p:txBody>
      </p:sp>
    </p:spTree>
    <p:extLst>
      <p:ext uri="{BB962C8B-B14F-4D97-AF65-F5344CB8AC3E}">
        <p14:creationId xmlns:p14="http://schemas.microsoft.com/office/powerpoint/2010/main" val="3793183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analiza los riesgos asociados con la fatiga / conducción cuando está cansado.</a:t>
            </a:r>
          </a:p>
          <a:p>
            <a:endParaRPr lang="en-GB" dirty="0"/>
          </a:p>
          <a:p>
            <a:r>
              <a:rPr lang="es-ES" dirty="0"/>
              <a:t>Debe asegurarse de administrar la cantidad total de horas trabajadas por sus empleados; esto debe incluir el tiempo de trabajo, el tiempo de conducción y el tiempo de desplazamiento.</a:t>
            </a:r>
          </a:p>
          <a:p>
            <a:endParaRPr lang="en-GB" dirty="0"/>
          </a:p>
          <a:p>
            <a:r>
              <a:rPr lang="es-ES" dirty="0"/>
              <a:t>También debe asegurarse de que los empleados tomen descansos regulares al conducir: estos deben ser cada 2 h, o antes si el conductor comienza a sentirse cansado, y el descanso debe durar alrededor de 15-20 minutos.</a:t>
            </a:r>
          </a:p>
          <a:p>
            <a:endParaRPr lang="en-GB" dirty="0"/>
          </a:p>
          <a:p>
            <a:r>
              <a:rPr lang="es-ES" dirty="0"/>
              <a:t>La fatiga está influenciada por la duración y la calidad del sueño, por lo que las circunstancias personales de un empleado también desempeñarán un papel en este caso. Si observa que algún empleado llega al trabajo cansado, no se le debe permitir conducir.</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21</a:t>
            </a:fld>
            <a:endParaRPr lang="en-GB"/>
          </a:p>
        </p:txBody>
      </p:sp>
    </p:spTree>
    <p:extLst>
      <p:ext uri="{BB962C8B-B14F-4D97-AF65-F5344CB8AC3E}">
        <p14:creationId xmlns:p14="http://schemas.microsoft.com/office/powerpoint/2010/main" val="20783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infografía muestra los beneficios de usar el cinturón de seguridad y cómo es la legislación y su aplicación en diferentes países.</a:t>
            </a:r>
          </a:p>
          <a:p>
            <a:endParaRPr lang="en-GB" dirty="0"/>
          </a:p>
          <a:p>
            <a:r>
              <a:rPr lang="es-ES" dirty="0"/>
              <a:t>Debe asegurarse de que los vehículos que usan sus empleados tengan cinturones de seguridad de 3 puntos instalados en todos los asientos.</a:t>
            </a:r>
          </a:p>
          <a:p>
            <a:endParaRPr lang="en-GB" dirty="0"/>
          </a:p>
          <a:p>
            <a:r>
              <a:rPr lang="es-ES" dirty="0"/>
              <a:t>Debe asegurarse de que los empleados siempre usen sus cinturones de seguridad y de que el conductor se asegure de que todos en el vehículo usen su cinturón de seguridad, independientemente de cualquier obligación legal de hacerlo.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22</a:t>
            </a:fld>
            <a:endParaRPr lang="en-GB"/>
          </a:p>
        </p:txBody>
      </p:sp>
    </p:spTree>
    <p:extLst>
      <p:ext uri="{BB962C8B-B14F-4D97-AF65-F5344CB8AC3E}">
        <p14:creationId xmlns:p14="http://schemas.microsoft.com/office/powerpoint/2010/main" val="33074440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Solo incluya esta diapositiva si tiene empleados que usan motocicletas / ciclomotores / escúter.</a:t>
            </a:r>
          </a:p>
          <a:p>
            <a:endParaRPr lang="en-GB" dirty="0"/>
          </a:p>
          <a:p>
            <a:r>
              <a:rPr lang="es-ES" dirty="0"/>
              <a:t>Esta infografía muestra los beneficios de usar el casco y la situación legal en todo el mundo.</a:t>
            </a:r>
          </a:p>
          <a:p>
            <a:endParaRPr lang="en-GB" dirty="0"/>
          </a:p>
          <a:p>
            <a:r>
              <a:rPr lang="es-ES" dirty="0"/>
              <a:t>Independientemente de las leyes locales en los países donde está operando, debe asegurarse de que los empleados siempre usen un casco aprobado, y de que esté siempre correctamente ajustado.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23</a:t>
            </a:fld>
            <a:endParaRPr lang="en-GB"/>
          </a:p>
        </p:txBody>
      </p:sp>
    </p:spTree>
    <p:extLst>
      <p:ext uri="{BB962C8B-B14F-4D97-AF65-F5344CB8AC3E}">
        <p14:creationId xmlns:p14="http://schemas.microsoft.com/office/powerpoint/2010/main" val="11598198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Dado el enfoque de la Compañía en la conducción segura, es importante comprender cómo es un programa eficaz de gestión de riesgos viales en el trabajo, a un alto nivel, para que pueda comprender dónde encajan varias iniciativas y cuál es la estrategia general.</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24</a:t>
            </a:fld>
            <a:endParaRPr lang="en-GB"/>
          </a:p>
        </p:txBody>
      </p:sp>
    </p:spTree>
    <p:extLst>
      <p:ext uri="{BB962C8B-B14F-4D97-AF65-F5344CB8AC3E}">
        <p14:creationId xmlns:p14="http://schemas.microsoft.com/office/powerpoint/2010/main" val="676780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Así es como se ve un proceso eficaz de gestión del riesgo vial relacionado con el trabajo; se basa en el proceso demostrado de gestión de salud y seguridad de Planea, Haz, Comprueba, Actúa.</a:t>
            </a:r>
          </a:p>
          <a:p>
            <a:endParaRPr lang="en-GB" dirty="0"/>
          </a:p>
          <a:p>
            <a:r>
              <a:rPr lang="es-ES" dirty="0"/>
              <a:t>Notará que es un proceso continuo. Al principio, abordará las áreas de alto riesgo identificadas, pero a medida que vuelva a ver el proceso, puede verificar si su programa de gestión es efectivo, volver a enfocarse si es necesario y también tener en cuenta los riesgos nuevos (por ejemplo, cambios en la tecnología o legislación del vehículo) y cambios en sus operaciones que cambiarán los riesgos que enfrentan los conductores (por ejemplo, trasladar depósitos u oficinas, adquirir nuevos negocios, etc.).</a:t>
            </a:r>
          </a:p>
          <a:p>
            <a:endParaRPr lang="en-GB" dirty="0"/>
          </a:p>
          <a:p>
            <a:r>
              <a:rPr lang="es-ES" dirty="0"/>
              <a:t>Está más allá del alcance de este programa de formación analizar este proceso en profundidad, pero algunos de los elementos clave serían el desarrollo de políticas y procedimientos junto con la formación del Supervisor (¡este curso!), el uso de evaluaciones de riesgos para obtener una comprensión profunda de los riesgos a los que se enfrenta, permitiendo que se implementen las intervenciones apropiadas de gestión y / o enfocadas en los conductores, qué indicadores clave de rendimiento medir para ver qué tan exitoso es el programa, comprender las causas principales de los incidentes y desarrollar la cultura de seguridad en la vía.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25</a:t>
            </a:fld>
            <a:endParaRPr lang="en-GB"/>
          </a:p>
        </p:txBody>
      </p:sp>
    </p:spTree>
    <p:extLst>
      <p:ext uri="{BB962C8B-B14F-4D97-AF65-F5344CB8AC3E}">
        <p14:creationId xmlns:p14="http://schemas.microsoft.com/office/powerpoint/2010/main" val="25228976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sección analiza cuáles son sus labores y responsabilidades en el programa de seguridad vial de la Compañía.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26</a:t>
            </a:fld>
            <a:endParaRPr lang="en-GB"/>
          </a:p>
        </p:txBody>
      </p:sp>
    </p:spTree>
    <p:extLst>
      <p:ext uri="{BB962C8B-B14F-4D97-AF65-F5344CB8AC3E}">
        <p14:creationId xmlns:p14="http://schemas.microsoft.com/office/powerpoint/2010/main" val="19409570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las siguientes diapositivas, analizaremos cada uno de estos temas para que pueda comprender sus funciones y responsabilidades para la conducción segura y también cómo puede influir en sus empleados para que conduzcan de manera segura y sigan las políticas y procedimientos de conducción segura de la Compañía.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27</a:t>
            </a:fld>
            <a:endParaRPr lang="en-GB"/>
          </a:p>
        </p:txBody>
      </p:sp>
    </p:spTree>
    <p:extLst>
      <p:ext uri="{BB962C8B-B14F-4D97-AF65-F5344CB8AC3E}">
        <p14:creationId xmlns:p14="http://schemas.microsoft.com/office/powerpoint/2010/main" val="40430484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Como ocurre con la mayoría de los aspectos de los negocios, el liderazgo es crítico para el éxito de cualquier iniciativa.</a:t>
            </a:r>
          </a:p>
          <a:p>
            <a:endParaRPr lang="en-GB" dirty="0"/>
          </a:p>
          <a:p>
            <a:r>
              <a:rPr lang="es-ES" dirty="0"/>
              <a:t>Cuando hablamos de líderes, a menudo pensamos en el equipo de liderazgo superior y, por supuesto, son importantes para proporcionar el tiempo, ímpetu y cualquier presupuesto necesario para su programa de seguridad vial.</a:t>
            </a:r>
          </a:p>
          <a:p>
            <a:endParaRPr lang="en-GB" dirty="0"/>
          </a:p>
          <a:p>
            <a:r>
              <a:rPr lang="es-ES" dirty="0"/>
              <a:t>Pero todos los gerentes también son líderes, y es importante que todos, desde el equipo de liderazgo sénior hasta todos ustedes, conduzcan de manera segura y sigan las políticas y procedimientos de conducción segura. Si tiene un conjunto de reglas para sus empleados y un conjunto de reglas para líderes y gerentes, hay pocas posibilidades de que los conductores piensen que se está tomando en serio la conducción segura...</a:t>
            </a:r>
          </a:p>
          <a:p>
            <a:endParaRPr lang="en-GB" dirty="0"/>
          </a:p>
          <a:p>
            <a:r>
              <a:rPr lang="es-ES" dirty="0"/>
              <a:t>También debe ser coherente: todos los empleados deben estar sujetos a las mismas reglas y procedimientos, independientemente de lo valiosos que sean para la empresa. No sirve de nada decir que pasará por alto la mala conducción de un empleado, debido a que es muy bueno en su trabajo; esto les enviará un mensaje negativo a sus compañeros...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28</a:t>
            </a:fld>
            <a:endParaRPr lang="en-GB"/>
          </a:p>
        </p:txBody>
      </p:sp>
    </p:spTree>
    <p:extLst>
      <p:ext uri="{BB962C8B-B14F-4D97-AF65-F5344CB8AC3E}">
        <p14:creationId xmlns:p14="http://schemas.microsoft.com/office/powerpoint/2010/main" val="36786673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¿Qué queremos decir con «la mente controladora»?</a:t>
            </a:r>
          </a:p>
          <a:p>
            <a:endParaRPr lang="en-GB" dirty="0"/>
          </a:p>
          <a:p>
            <a:r>
              <a:rPr lang="es-ES" dirty="0"/>
              <a:t>El gerente de un empleado tiene una gran influencia sobre cómo se comporta. El dicho, "Lo que le interesa a mi gerente, a me interesa a mí" lo resume muy bien. Por eso, si el mensaje que damos a nuestros empleados es que deben seguir las políticas y procedimientos de conducción segura, PERO es más importante alcanzar los objetivos operativos, entonces, ¿cómo conducirán los empleados si deben tomar una decisión? Es probable que corran riesgos para lograr la métrica operativa.</a:t>
            </a:r>
          </a:p>
          <a:p>
            <a:endParaRPr lang="en-GB" dirty="0"/>
          </a:p>
          <a:p>
            <a:r>
              <a:rPr lang="es-ES" dirty="0"/>
              <a:t>Ya que los gerentes y supervisores tienen tanta influencia sobre sus informes directos, ya sea que se den cuenta de esto o no, es de vital importancia que siempre conduzca de manera segura y envíe mensajes coherentes para que los empleados realmente comprendan la importancia de la conducción segura y cómo encaja eso con sus otros objetivos.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29</a:t>
            </a:fld>
            <a:endParaRPr lang="en-GB"/>
          </a:p>
        </p:txBody>
      </p:sp>
    </p:spTree>
    <p:extLst>
      <p:ext uri="{BB962C8B-B14F-4D97-AF65-F5344CB8AC3E}">
        <p14:creationId xmlns:p14="http://schemas.microsoft.com/office/powerpoint/2010/main" val="39110344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Los gerentes y los supervisores también son responsables de implementar las políticas y procedimientos de conducción segura. Probablemente hayan sido escritos por otra persona, pero deben disponer de ellos y, críticamente, asegurarse de que sus empleados los entiendan y los sigan.</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30</a:t>
            </a:fld>
            <a:endParaRPr lang="en-GB"/>
          </a:p>
        </p:txBody>
      </p:sp>
    </p:spTree>
    <p:extLst>
      <p:ext uri="{BB962C8B-B14F-4D97-AF65-F5344CB8AC3E}">
        <p14:creationId xmlns:p14="http://schemas.microsoft.com/office/powerpoint/2010/main" val="27734117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Este es probablemente el mayor problema y está relacionado con la mente controladora. Debe comprender qué riesgos permitirá la empresa y, en función de eso, puede determinar cuál es el equilibrio operacional de seguridad; es decir, qué riesgos permite que los empleados asuman para lograr un objetivo comercial, y cuáles son inaceptables y están sujetos a controles estrictos de gestión.</a:t>
            </a:r>
          </a:p>
          <a:p>
            <a:endParaRPr lang="en-GB" dirty="0"/>
          </a:p>
          <a:p>
            <a:r>
              <a:rPr lang="es-ES" dirty="0"/>
              <a:t>Aquí no hay una respuesta correcta o incorrecta: depende de en qué lugar, como organización, pone la prioridad para una conducción segura y qué cambios operativos está dispuesto a hacer para permitir que los empleados conduzcan de manera segura (por ejemplo, hacer que los empleados trabajen menos horas para ayudar a administrar fatiga al conducir).</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31</a:t>
            </a:fld>
            <a:endParaRPr lang="en-GB"/>
          </a:p>
        </p:txBody>
      </p:sp>
    </p:spTree>
    <p:extLst>
      <p:ext uri="{BB962C8B-B14F-4D97-AF65-F5344CB8AC3E}">
        <p14:creationId xmlns:p14="http://schemas.microsoft.com/office/powerpoint/2010/main" val="8998088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Dado que los gerentes y los supervisores tienen un papel tan importante que desempeñar en el éxito del programa de seguridad vial de la Compañía, es importante que puedan comprometerse de manera efectiva con sus conductores, como parte de su contacto regular con sus empleados.</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32</a:t>
            </a:fld>
            <a:endParaRPr lang="en-GB"/>
          </a:p>
        </p:txBody>
      </p:sp>
    </p:spTree>
    <p:extLst>
      <p:ext uri="{BB962C8B-B14F-4D97-AF65-F5344CB8AC3E}">
        <p14:creationId xmlns:p14="http://schemas.microsoft.com/office/powerpoint/2010/main" val="16084228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Lo primero que hay que mencionar es que conducir es un tema muy emotivo: la mayoría de las personas tienden a sobreestimar el estándar de su conducción, ¡y es difícil contradecirlos!</a:t>
            </a:r>
          </a:p>
          <a:p>
            <a:endParaRPr lang="en-GB" dirty="0"/>
          </a:p>
          <a:p>
            <a:r>
              <a:rPr lang="es-ES" dirty="0"/>
              <a:t>Aquí es donde el lenguaje que utiliza es importante. No hable sobre quién tuvo la culpa del accidente, sino que hable sobre lo que el conductor podría haber hecho para evitar que ocurriera el accidente, independientemente del usuario de la vía que cometió el error.</a:t>
            </a:r>
          </a:p>
          <a:p>
            <a:endParaRPr lang="en-GB" dirty="0"/>
          </a:p>
          <a:p>
            <a:r>
              <a:rPr lang="es-ES" dirty="0"/>
              <a:t>Siempre que sea posible, use los datos como base para sus conversaciones. Estos podrían ser informes de accidentes, telemetría del comportamiento del conductor o cualquier otra fuente fiable de datos; es difícil para un conductor discutir hechos indiscutibles.</a:t>
            </a:r>
          </a:p>
          <a:p>
            <a:endParaRPr lang="en-GB" dirty="0"/>
          </a:p>
          <a:p>
            <a:r>
              <a:rPr lang="es-ES" dirty="0"/>
              <a:t>Intente pasar tiempo con los empleados mientras conducen, para experimentar por sí mismo cómo conducen.</a:t>
            </a:r>
          </a:p>
          <a:p>
            <a:endParaRPr lang="en-GB" dirty="0"/>
          </a:p>
          <a:p>
            <a:r>
              <a:rPr lang="es-ES" dirty="0"/>
              <a:t>Como ya se mencionó, asegúrese de que siempre le vean conduciendo de manera segura y no permita que los conductores corran riesgos, como llamarlos cuando sepa que están conduciendo.</a:t>
            </a:r>
          </a:p>
          <a:p>
            <a:endParaRPr lang="en-GB" dirty="0"/>
          </a:p>
          <a:p>
            <a:r>
              <a:rPr lang="es-ES" dirty="0"/>
              <a:t>Este es un tema importante, así que considere una formación más profunda sobre esto.</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33</a:t>
            </a:fld>
            <a:endParaRPr lang="en-GB"/>
          </a:p>
        </p:txBody>
      </p:sp>
    </p:spTree>
    <p:extLst>
      <p:ext uri="{BB962C8B-B14F-4D97-AF65-F5344CB8AC3E}">
        <p14:creationId xmlns:p14="http://schemas.microsoft.com/office/powerpoint/2010/main" val="17009544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Vamos a ver qué puede hacer cuando se produce un accidente o incidente.</a:t>
            </a:r>
          </a:p>
          <a:p>
            <a:endParaRPr lang="en-GB" dirty="0"/>
          </a:p>
          <a:p>
            <a:r>
              <a:rPr lang="es-ES" dirty="0"/>
              <a:t>Esta es una de las tareas más importantes para un Gerente / Supervisor, para comprender cuáles son las causas subyacentes del accidente.</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34</a:t>
            </a:fld>
            <a:endParaRPr lang="en-GB"/>
          </a:p>
        </p:txBody>
      </p:sp>
    </p:spTree>
    <p:extLst>
      <p:ext uri="{BB962C8B-B14F-4D97-AF65-F5344CB8AC3E}">
        <p14:creationId xmlns:p14="http://schemas.microsoft.com/office/powerpoint/2010/main" val="215085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Debe hablar con el conductor, utilizando un lenguaje neutral y cualquier hecho sobre el incidente, para comprender lo que sucedió y tratar de determinar las causas subyacentes. Siempre es importante preguntarse:</a:t>
            </a:r>
          </a:p>
          <a:p>
            <a:endParaRPr lang="en-GB" dirty="0"/>
          </a:p>
          <a:p>
            <a:r>
              <a:rPr lang="es-ES" dirty="0"/>
              <a:t>¿Qué hemos hecho, como organización y / o equipo directivo, que puede haber contribuido a que ocurriera el accidente?</a:t>
            </a:r>
          </a:p>
          <a:p>
            <a:endParaRPr lang="en-GB" dirty="0"/>
          </a:p>
          <a:p>
            <a:r>
              <a:rPr lang="es-ES" dirty="0"/>
              <a:t>Esta es una pregunta difícil de considerar, pero importante: el accidente puede haber sido causado por una mala conducción, pero es igualmente probable que los comportamientos mostrados por el conductor antes del accidente se debieran a algunos requisitos operativos u objetivos comerciales. Use la herramienta para después de incidentes para ayudarlo con estos informes</a:t>
            </a:r>
            <a:r>
              <a:rPr lang="en-GB" dirty="0"/>
              <a:t>.</a:t>
            </a:r>
          </a:p>
          <a:p>
            <a:endParaRPr lang="en-GB" dirty="0"/>
          </a:p>
          <a:p>
            <a:r>
              <a:rPr lang="es-ES" dirty="0"/>
              <a:t>Elija la intervención adecuada, en función de la causa raíz subyacente que ha establecido, para ayudar a prevenir la repetición. Recuerde que es tan probable que sea una intervención administrativa como una centrada en el conductor individual...</a:t>
            </a:r>
          </a:p>
          <a:p>
            <a:endParaRPr lang="en-GB" dirty="0"/>
          </a:p>
          <a:p>
            <a:r>
              <a:rPr lang="es-ES" dirty="0"/>
              <a:t>Esta es otra área donde la formación adicional ayudará a garantizar que pueda llevar a cabo informes posteriores al incidente de manera efectiva.</a:t>
            </a:r>
            <a:endParaRPr lang="en-GB" dirty="0"/>
          </a:p>
        </p:txBody>
      </p:sp>
      <p:sp>
        <p:nvSpPr>
          <p:cNvPr id="4" name="Slide Number Placeholder 3"/>
          <p:cNvSpPr>
            <a:spLocks noGrp="1"/>
          </p:cNvSpPr>
          <p:nvPr>
            <p:ph type="sldNum" sz="quarter" idx="5"/>
          </p:nvPr>
        </p:nvSpPr>
        <p:spPr/>
        <p:txBody>
          <a:bodyPr/>
          <a:lstStyle/>
          <a:p>
            <a:fld id="{F0A5EA2A-9870-49DA-B982-5C0E83C0E355}" type="slidenum">
              <a:rPr lang="en-GB" smtClean="0"/>
              <a:t>35</a:t>
            </a:fld>
            <a:endParaRPr lang="en-GB"/>
          </a:p>
        </p:txBody>
      </p:sp>
    </p:spTree>
    <p:extLst>
      <p:ext uri="{BB962C8B-B14F-4D97-AF65-F5344CB8AC3E}">
        <p14:creationId xmlns:p14="http://schemas.microsoft.com/office/powerpoint/2010/main" val="1610365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9BDC-602A-4A29-BD31-7F33492DFED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8F24828-78D9-4981-9A50-6F1179DABC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DB33CBF-CFF0-4020-B3E7-F98D518D966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E76A791A-CE72-4FFE-990A-D94324CA68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83DDA4-DA38-4E4B-8C3F-B166E12390B5}"/>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49769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A802A-5593-4549-A426-FCCC8D4EB6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76B921-7374-4CCE-87E6-CFCCA40173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621158-8F1C-4FB2-91C9-74C7A5BC11AE}"/>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4F05E98C-C476-443F-B056-8FD124049C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AF1E4F-A666-4D59-8BC2-66605D48A26C}"/>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38700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C717B-D6EB-4679-9511-173FFBC52B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54E7DF-EFB1-4360-BC3B-BEFF2FDB32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7A3246-E658-43A5-A1D5-010CE4C64BD0}"/>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8100D5B7-7A64-46E2-BC35-7D547470FD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396F5A-24C8-4570-919D-585BF4E56C8F}"/>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351443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6076E-AD9B-45E3-9789-320FCC99FC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C8A6CBA-CABE-4823-9F81-CCDD961F84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6045507-F4A0-4077-879E-794B86A64D8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839B191-53E3-4672-916F-196C83288A72}"/>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8AF4A2DC-AF2A-4363-AC72-0097F1E2C6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CE8FBC-2224-476E-9D60-E61B03F02E7A}"/>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670420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35C4-9DAD-448C-9CBB-01719BAAA9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3E0349-1FC6-4806-A728-D70C573CEB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872B55-F7CA-497D-B726-184649BF91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A93A9D-24F9-41C9-BFE6-5CF8D24BC6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C44B5A1-25EE-45ED-9158-8783E25FB7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A48335-2780-47F1-91B5-C09725643433}"/>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8" name="Footer Placeholder 7">
            <a:extLst>
              <a:ext uri="{FF2B5EF4-FFF2-40B4-BE49-F238E27FC236}">
                <a16:creationId xmlns:a16="http://schemas.microsoft.com/office/drawing/2014/main" id="{231510AA-4E33-4489-A0D2-6327EE0D4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EA41A2-A0FA-4DA6-A9E8-99EDF08F1407}"/>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13225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F876-BBA1-4E7E-B68C-E54F237C13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693749E-504B-4CBE-8DC7-E57F9D1A337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4" name="Footer Placeholder 3">
            <a:extLst>
              <a:ext uri="{FF2B5EF4-FFF2-40B4-BE49-F238E27FC236}">
                <a16:creationId xmlns:a16="http://schemas.microsoft.com/office/drawing/2014/main" id="{1536FD2B-0949-418B-A138-E407CF2CA06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029C1AA-DD0A-4C38-ADA5-3BBF4D581BA2}"/>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5608121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BD02AA-F55F-46AE-90D6-6FA9E6F1154B}"/>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3" name="Footer Placeholder 2">
            <a:extLst>
              <a:ext uri="{FF2B5EF4-FFF2-40B4-BE49-F238E27FC236}">
                <a16:creationId xmlns:a16="http://schemas.microsoft.com/office/drawing/2014/main" id="{A6906580-1098-404A-953F-F6D50DFE37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5E65FBB-2856-4BB8-A7D8-744A660983AF}"/>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754205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8FA6A-9F7D-4D14-9089-4288017450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566CD3-532F-4025-8D54-2B38E34A8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9E993E-08AC-48B3-A0AF-76989622EB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DE891C-9FA7-411B-9227-540ABBF95C44}"/>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86BFB284-71AC-4CFE-ACD5-9FBA5D0FEA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B1413D-96E8-45DD-BB2E-1666B9A394ED}"/>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3293785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FB859-1AA6-4D4A-A936-E6FF2B6694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FFD1C7-DC11-4A95-88F0-E90FDF4BFB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E42599-30EE-449E-9AEA-8236DE9E7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5C688-A16A-41B6-A34F-74793FE2CE05}"/>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6" name="Footer Placeholder 5">
            <a:extLst>
              <a:ext uri="{FF2B5EF4-FFF2-40B4-BE49-F238E27FC236}">
                <a16:creationId xmlns:a16="http://schemas.microsoft.com/office/drawing/2014/main" id="{434A3B25-307C-4578-B66B-809E652DD8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94F459-243F-4489-9564-9ED4CD3769AD}"/>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184845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EBD94-30E4-4FB0-94DA-E7B385269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53A37C-5EA9-4E38-9B26-E9E09F7139D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20B344-1537-456A-8365-441DE4BDD24B}"/>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01F2EB21-8E44-4969-9A58-9B4E9C2DA6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095098-2913-474C-9B3E-D90B8EA5F7C9}"/>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386923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20AA7-AB4A-4C5A-97F1-A6FAFAD48E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519CB6-BF49-4FB9-B2B6-EF12FCE593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96751D-BFF0-496E-A38A-D5B0456AA80E}"/>
              </a:ext>
            </a:extLst>
          </p:cNvPr>
          <p:cNvSpPr>
            <a:spLocks noGrp="1"/>
          </p:cNvSpPr>
          <p:nvPr>
            <p:ph type="dt" sz="half" idx="10"/>
          </p:nvPr>
        </p:nvSpPr>
        <p:spPr/>
        <p:txBody>
          <a:body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2A2F82C0-3842-4794-81A4-0D00C8E226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7155A3-6D1D-4946-8FA1-4D0CE05BA49A}"/>
              </a:ext>
            </a:extLst>
          </p:cNvPr>
          <p:cNvSpPr>
            <a:spLocks noGrp="1"/>
          </p:cNvSpPr>
          <p:nvPr>
            <p:ph type="sldNum" sz="quarter" idx="12"/>
          </p:nvPr>
        </p:nvSpPr>
        <p:spPr/>
        <p:txBody>
          <a:bodyPr/>
          <a:lstStyle/>
          <a:p>
            <a:fld id="{376B4004-4DC9-41D9-BED8-24A67FC6E220}" type="slidenum">
              <a:rPr lang="en-GB" smtClean="0"/>
              <a:t>‹Nº›</a:t>
            </a:fld>
            <a:endParaRPr lang="en-GB"/>
          </a:p>
        </p:txBody>
      </p:sp>
    </p:spTree>
    <p:extLst>
      <p:ext uri="{BB962C8B-B14F-4D97-AF65-F5344CB8AC3E}">
        <p14:creationId xmlns:p14="http://schemas.microsoft.com/office/powerpoint/2010/main" val="2442554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A8A390-9685-46C8-BB67-B91C64A173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29560DF-D224-4F0E-BC87-0D65367B90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8E978-190D-4AE7-9A15-B5C5BFF1A4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570AB-693D-4DF1-8A77-2C80BC3727F9}" type="datetimeFigureOut">
              <a:rPr lang="en-GB" smtClean="0"/>
              <a:t>31/05/2020</a:t>
            </a:fld>
            <a:endParaRPr lang="en-GB"/>
          </a:p>
        </p:txBody>
      </p:sp>
      <p:sp>
        <p:nvSpPr>
          <p:cNvPr id="5" name="Footer Placeholder 4">
            <a:extLst>
              <a:ext uri="{FF2B5EF4-FFF2-40B4-BE49-F238E27FC236}">
                <a16:creationId xmlns:a16="http://schemas.microsoft.com/office/drawing/2014/main" id="{D2069276-FA63-4F4F-90F7-098A46CB5C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F90055-036B-49A8-A2A9-5332EACEC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6B4004-4DC9-41D9-BED8-24A67FC6E220}" type="slidenum">
              <a:rPr lang="en-GB" smtClean="0"/>
              <a:t>‹Nº›</a:t>
            </a:fld>
            <a:endParaRPr lang="en-GB"/>
          </a:p>
        </p:txBody>
      </p:sp>
    </p:spTree>
    <p:extLst>
      <p:ext uri="{BB962C8B-B14F-4D97-AF65-F5344CB8AC3E}">
        <p14:creationId xmlns:p14="http://schemas.microsoft.com/office/powerpoint/2010/main" val="687717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mail@roadrisktoolkit.com" TargetMode="External"/><Relationship Id="rId2" Type="http://schemas.openxmlformats.org/officeDocument/2006/relationships/hyperlink" Target="https://roadrisktoolkit.com/" TargetMode="External"/><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video" Target="https://www.youtube.com/embed/-kK2sa-RPrg?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rsproadsafety.org/resources/global-crash-data/"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A610A9-E392-4BC7-BBA8-AE2541391CEF}"/>
              </a:ext>
            </a:extLst>
          </p:cNvPr>
          <p:cNvSpPr>
            <a:spLocks noGrp="1"/>
          </p:cNvSpPr>
          <p:nvPr>
            <p:ph type="title"/>
          </p:nvPr>
        </p:nvSpPr>
        <p:spPr/>
        <p:txBody>
          <a:bodyPr/>
          <a:lstStyle/>
          <a:p>
            <a:pPr algn="ctr"/>
            <a:r>
              <a:rPr lang="ro-RO" dirty="0" err="1"/>
              <a:t>Plantilla</a:t>
            </a:r>
            <a:r>
              <a:rPr lang="ro-RO" dirty="0"/>
              <a:t> de </a:t>
            </a:r>
            <a:r>
              <a:rPr lang="ro-RO" dirty="0" err="1"/>
              <a:t>Presentaci</a:t>
            </a:r>
            <a:r>
              <a:rPr lang="es-ES" dirty="0" err="1"/>
              <a:t>ón</a:t>
            </a:r>
            <a:br>
              <a:rPr lang="en-GB" dirty="0"/>
            </a:br>
            <a:r>
              <a:rPr lang="en-GB" dirty="0" err="1"/>
              <a:t>Formación</a:t>
            </a:r>
            <a:r>
              <a:rPr lang="en-GB" dirty="0"/>
              <a:t> del Supervisor</a:t>
            </a:r>
          </a:p>
        </p:txBody>
      </p:sp>
      <p:sp>
        <p:nvSpPr>
          <p:cNvPr id="5" name="Content Placeholder 4">
            <a:extLst>
              <a:ext uri="{FF2B5EF4-FFF2-40B4-BE49-F238E27FC236}">
                <a16:creationId xmlns:a16="http://schemas.microsoft.com/office/drawing/2014/main" id="{405A37B9-3820-44DD-B056-3D90B7E1FA9A}"/>
              </a:ext>
            </a:extLst>
          </p:cNvPr>
          <p:cNvSpPr>
            <a:spLocks noGrp="1"/>
          </p:cNvSpPr>
          <p:nvPr>
            <p:ph idx="1"/>
          </p:nvPr>
        </p:nvSpPr>
        <p:spPr/>
        <p:txBody>
          <a:bodyPr>
            <a:normAutofit/>
          </a:bodyPr>
          <a:lstStyle/>
          <a:p>
            <a:r>
              <a:rPr lang="es-ES" sz="2400" dirty="0"/>
              <a:t>Esta presentación es una plantilla </a:t>
            </a:r>
            <a:r>
              <a:rPr lang="es-ES" sz="2400"/>
              <a:t>para formar </a:t>
            </a:r>
            <a:r>
              <a:rPr lang="es-ES" sz="2400" dirty="0"/>
              <a:t>a supervisores en seguridad vial</a:t>
            </a:r>
          </a:p>
          <a:p>
            <a:r>
              <a:rPr lang="es-ES" sz="2400" dirty="0"/>
              <a:t>Es posible que desee usarla sin añadirle nada</a:t>
            </a:r>
          </a:p>
          <a:p>
            <a:r>
              <a:rPr lang="es-ES" sz="2400" dirty="0"/>
              <a:t>Sin embargo, será mejor si lo añade, para que sea más relevante para su situación</a:t>
            </a:r>
          </a:p>
          <a:p>
            <a:r>
              <a:rPr lang="es-ES" sz="2400" dirty="0"/>
              <a:t>Está diseñada para que pueda añadir imágenes que muestren el tráfico local, o imágenes de sus propias operaciones</a:t>
            </a:r>
          </a:p>
          <a:p>
            <a:r>
              <a:rPr lang="es-ES" sz="2400" dirty="0"/>
              <a:t>También puede añadir diapositivas que expliquen las reglas internas que aplica en su propia empresa.</a:t>
            </a:r>
          </a:p>
          <a:p>
            <a:r>
              <a:rPr lang="en-GB" sz="2400" dirty="0"/>
              <a:t>Para </a:t>
            </a:r>
            <a:r>
              <a:rPr lang="en-GB" sz="2400" dirty="0" err="1"/>
              <a:t>unidades</a:t>
            </a:r>
            <a:r>
              <a:rPr lang="en-GB" sz="2400" dirty="0"/>
              <a:t> </a:t>
            </a:r>
            <a:r>
              <a:rPr lang="en-GB" sz="2400" dirty="0" err="1"/>
              <a:t>gratuitas</a:t>
            </a:r>
            <a:r>
              <a:rPr lang="en-GB" sz="2400" dirty="0"/>
              <a:t> de </a:t>
            </a:r>
            <a:r>
              <a:rPr lang="en-GB" sz="2400" dirty="0" err="1"/>
              <a:t>enseñanza</a:t>
            </a:r>
            <a:r>
              <a:rPr lang="en-GB" sz="2400" dirty="0"/>
              <a:t> virtual, </a:t>
            </a:r>
            <a:r>
              <a:rPr lang="en-GB" sz="2400" dirty="0" err="1"/>
              <a:t>visite</a:t>
            </a:r>
            <a:r>
              <a:rPr lang="en-GB" sz="2400" dirty="0"/>
              <a:t>: </a:t>
            </a:r>
            <a:r>
              <a:rPr lang="en-GB" sz="2400" dirty="0">
                <a:hlinkClick r:id="rId2"/>
              </a:rPr>
              <a:t>https://roadrisktoolkit.com/</a:t>
            </a:r>
            <a:endParaRPr lang="en-GB" sz="2400" dirty="0"/>
          </a:p>
          <a:p>
            <a:r>
              <a:rPr lang="en-GB" sz="2400" dirty="0"/>
              <a:t>Para </a:t>
            </a:r>
            <a:r>
              <a:rPr lang="en-GB" sz="2400" dirty="0" err="1"/>
              <a:t>consejos</a:t>
            </a:r>
            <a:r>
              <a:rPr lang="en-GB" sz="2400" dirty="0"/>
              <a:t> </a:t>
            </a:r>
            <a:r>
              <a:rPr lang="en-GB" sz="2400" dirty="0" err="1"/>
              <a:t>sobre</a:t>
            </a:r>
            <a:r>
              <a:rPr lang="en-GB" sz="2400" dirty="0"/>
              <a:t> </a:t>
            </a:r>
            <a:r>
              <a:rPr lang="en-GB" sz="2400" dirty="0" err="1"/>
              <a:t>formación</a:t>
            </a:r>
            <a:r>
              <a:rPr lang="en-GB" sz="2400" dirty="0"/>
              <a:t> </a:t>
            </a:r>
            <a:r>
              <a:rPr lang="en-GB" sz="2400" dirty="0" err="1"/>
              <a:t>adicional</a:t>
            </a:r>
            <a:r>
              <a:rPr lang="en-GB" sz="2400" dirty="0"/>
              <a:t> </a:t>
            </a:r>
            <a:r>
              <a:rPr lang="en-GB" sz="2400" dirty="0" err="1"/>
              <a:t>contacte</a:t>
            </a:r>
            <a:r>
              <a:rPr lang="en-GB" sz="2400" dirty="0"/>
              <a:t> a: </a:t>
            </a:r>
            <a:r>
              <a:rPr lang="en-GB" sz="2400" dirty="0">
                <a:hlinkClick r:id="rId3"/>
              </a:rPr>
              <a:t>mail@roadrisktoolkit.com</a:t>
            </a:r>
            <a:endParaRPr lang="en-GB" sz="2400" dirty="0"/>
          </a:p>
        </p:txBody>
      </p:sp>
      <p:pic>
        <p:nvPicPr>
          <p:cNvPr id="7" name="Picture 6" descr="A picture containing drawing&#10;&#10;Description automatically generated">
            <a:extLst>
              <a:ext uri="{FF2B5EF4-FFF2-40B4-BE49-F238E27FC236}">
                <a16:creationId xmlns:a16="http://schemas.microsoft.com/office/drawing/2014/main" id="{88199C9F-DFE0-4789-B867-DE6C7C2D24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48801" y="5889073"/>
            <a:ext cx="3043199" cy="845653"/>
          </a:xfrm>
          <a:prstGeom prst="rect">
            <a:avLst/>
          </a:prstGeom>
        </p:spPr>
      </p:pic>
    </p:spTree>
    <p:extLst>
      <p:ext uri="{BB962C8B-B14F-4D97-AF65-F5344CB8AC3E}">
        <p14:creationId xmlns:p14="http://schemas.microsoft.com/office/powerpoint/2010/main" val="1159047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wo people looking at the camera&#10;&#10;Description automatically generated">
            <a:extLst>
              <a:ext uri="{FF2B5EF4-FFF2-40B4-BE49-F238E27FC236}">
                <a16:creationId xmlns:a16="http://schemas.microsoft.com/office/drawing/2014/main" id="{F89B7382-8A2C-4208-AD1F-DE274809421F}"/>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l="15138" r="7086" b="1"/>
          <a:stretch/>
        </p:blipFill>
        <p:spPr>
          <a:xfrm>
            <a:off x="20" y="1"/>
            <a:ext cx="12191980" cy="6857999"/>
          </a:xfrm>
          <a:prstGeom prst="rect">
            <a:avLst/>
          </a:prstGeom>
        </p:spPr>
      </p:pic>
      <p:sp>
        <p:nvSpPr>
          <p:cNvPr id="2" name="Title 1">
            <a:extLst>
              <a:ext uri="{FF2B5EF4-FFF2-40B4-BE49-F238E27FC236}">
                <a16:creationId xmlns:a16="http://schemas.microsoft.com/office/drawing/2014/main" id="{3A5BADEF-63C2-4FC4-856E-7EC5E9063CF3}"/>
              </a:ext>
            </a:extLst>
          </p:cNvPr>
          <p:cNvSpPr>
            <a:spLocks noGrp="1"/>
          </p:cNvSpPr>
          <p:nvPr>
            <p:ph type="ctrTitle"/>
          </p:nvPr>
        </p:nvSpPr>
        <p:spPr>
          <a:xfrm>
            <a:off x="1524000" y="1122362"/>
            <a:ext cx="9144000" cy="2900518"/>
          </a:xfrm>
        </p:spPr>
        <p:txBody>
          <a:bodyPr>
            <a:normAutofit/>
          </a:bodyPr>
          <a:lstStyle/>
          <a:p>
            <a:r>
              <a:rPr lang="es-ES" sz="6000">
                <a:solidFill>
                  <a:srgbClr val="FFFFFF"/>
                </a:solidFill>
              </a:rPr>
              <a:t>Formación del Supervisor</a:t>
            </a:r>
          </a:p>
        </p:txBody>
      </p:sp>
      <p:pic>
        <p:nvPicPr>
          <p:cNvPr id="6" name="Picture 5" descr="A picture containing drawing&#10;&#10;Description automatically generated">
            <a:extLst>
              <a:ext uri="{FF2B5EF4-FFF2-40B4-BE49-F238E27FC236}">
                <a16:creationId xmlns:a16="http://schemas.microsoft.com/office/drawing/2014/main" id="{43A2539A-4C64-4827-9415-9BD8965B1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311" y="5887797"/>
            <a:ext cx="2825378" cy="829779"/>
          </a:xfrm>
          <a:prstGeom prst="rect">
            <a:avLst/>
          </a:prstGeom>
        </p:spPr>
      </p:pic>
    </p:spTree>
    <p:extLst>
      <p:ext uri="{BB962C8B-B14F-4D97-AF65-F5344CB8AC3E}">
        <p14:creationId xmlns:p14="http://schemas.microsoft.com/office/powerpoint/2010/main" val="302162934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7815A-2DC8-45F0-805E-0C14FC481140}"/>
              </a:ext>
            </a:extLst>
          </p:cNvPr>
          <p:cNvSpPr>
            <a:spLocks noGrp="1"/>
          </p:cNvSpPr>
          <p:nvPr>
            <p:ph type="title"/>
          </p:nvPr>
        </p:nvSpPr>
        <p:spPr>
          <a:xfrm>
            <a:off x="655320" y="365125"/>
            <a:ext cx="5120114" cy="1692794"/>
          </a:xfrm>
        </p:spPr>
        <p:txBody>
          <a:bodyPr>
            <a:normAutofit/>
          </a:bodyPr>
          <a:lstStyle/>
          <a:p>
            <a:r>
              <a:rPr lang="es-ES" sz="4400"/>
              <a:t>Agenda</a:t>
            </a:r>
          </a:p>
        </p:txBody>
      </p:sp>
      <p:cxnSp>
        <p:nvCxnSpPr>
          <p:cNvPr id="12" name="Straight Arrow Connector 11">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8104FFD-3EA0-4DEC-BC18-15BA669F970C}"/>
              </a:ext>
            </a:extLst>
          </p:cNvPr>
          <p:cNvSpPr>
            <a:spLocks noGrp="1"/>
          </p:cNvSpPr>
          <p:nvPr>
            <p:ph idx="1"/>
          </p:nvPr>
        </p:nvSpPr>
        <p:spPr>
          <a:xfrm>
            <a:off x="655321" y="2575034"/>
            <a:ext cx="5120113" cy="3462228"/>
          </a:xfrm>
        </p:spPr>
        <p:txBody>
          <a:bodyPr>
            <a:normAutofit/>
          </a:bodyPr>
          <a:lstStyle/>
          <a:p>
            <a:r>
              <a:rPr lang="es-ES" sz="1800"/>
              <a:t>La escala del problema</a:t>
            </a:r>
          </a:p>
          <a:p>
            <a:r>
              <a:rPr lang="es-ES" sz="1800"/>
              <a:t>¿Por qué gestionar los riesgos viales relacionados con el trabajo?</a:t>
            </a:r>
          </a:p>
          <a:p>
            <a:r>
              <a:rPr lang="es-ES" sz="1800"/>
              <a:t>Los riesgos más altos</a:t>
            </a:r>
          </a:p>
          <a:p>
            <a:r>
              <a:rPr lang="es-ES" sz="1800"/>
              <a:t>Gestión efectiva de riesgos viales relacionados con el trabajo</a:t>
            </a:r>
          </a:p>
          <a:p>
            <a:r>
              <a:rPr lang="es-ES" sz="1800"/>
              <a:t>Papel y responsabilidades del Supervisor</a:t>
            </a:r>
          </a:p>
          <a:p>
            <a:r>
              <a:rPr lang="es-ES" sz="1800"/>
              <a:t>Ocuparse de los conductores</a:t>
            </a:r>
          </a:p>
          <a:p>
            <a:r>
              <a:rPr lang="es-ES" sz="1800"/>
              <a:t>Informes posteriores al incidente</a:t>
            </a:r>
          </a:p>
        </p:txBody>
      </p:sp>
      <p:pic>
        <p:nvPicPr>
          <p:cNvPr id="7" name="Picture 6" descr="A car driving down a busy city street&#10;&#10;Description automatically generated">
            <a:extLst>
              <a:ext uri="{FF2B5EF4-FFF2-40B4-BE49-F238E27FC236}">
                <a16:creationId xmlns:a16="http://schemas.microsoft.com/office/drawing/2014/main" id="{E71D9BA1-9995-447B-99F9-DF5BD067A05E}"/>
              </a:ext>
            </a:extLst>
          </p:cNvPr>
          <p:cNvPicPr>
            <a:picLocks noChangeAspect="1"/>
          </p:cNvPicPr>
          <p:nvPr/>
        </p:nvPicPr>
        <p:blipFill rotWithShape="1">
          <a:blip r:embed="rId3">
            <a:extLst>
              <a:ext uri="{28A0092B-C50C-407E-A947-70E740481C1C}">
                <a14:useLocalDpi xmlns:a14="http://schemas.microsoft.com/office/drawing/2010/main" val="0"/>
              </a:ext>
            </a:extLst>
          </a:blip>
          <a:srcRect l="29551" r="12224" b="1"/>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365907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CA3EB-8AB5-4F16-A179-C01AFE4B7DA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La Escala del Problema</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ircuit board&#10;&#10;Description automatically generated">
            <a:extLst>
              <a:ext uri="{FF2B5EF4-FFF2-40B4-BE49-F238E27FC236}">
                <a16:creationId xmlns:a16="http://schemas.microsoft.com/office/drawing/2014/main" id="{E29488AA-FB92-4405-B1A3-2ED1D488D65E}"/>
              </a:ext>
            </a:extLst>
          </p:cNvPr>
          <p:cNvPicPr>
            <a:picLocks noChangeAspect="1"/>
          </p:cNvPicPr>
          <p:nvPr/>
        </p:nvPicPr>
        <p:blipFill rotWithShape="1">
          <a:blip r:embed="rId3">
            <a:extLst>
              <a:ext uri="{28A0092B-C50C-407E-A947-70E740481C1C}">
                <a14:useLocalDpi xmlns:a14="http://schemas.microsoft.com/office/drawing/2010/main" val="0"/>
              </a:ext>
            </a:extLst>
          </a:blip>
          <a:srcRect l="20350" r="13769"/>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02708148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Road safety: 1 person killed every 24 seconds">
            <a:hlinkClick r:id="" action="ppaction://media"/>
            <a:extLst>
              <a:ext uri="{FF2B5EF4-FFF2-40B4-BE49-F238E27FC236}">
                <a16:creationId xmlns:a16="http://schemas.microsoft.com/office/drawing/2014/main" id="{81BB88D5-D2B8-4749-8650-1CA6199F413C}"/>
              </a:ext>
            </a:extLst>
          </p:cNvPr>
          <p:cNvPicPr>
            <a:picLocks noRot="1" noChangeAspect="1"/>
          </p:cNvPicPr>
          <p:nvPr>
            <a:videoFile r:link="rId1"/>
          </p:nvPr>
        </p:nvPicPr>
        <p:blipFill>
          <a:blip r:embed="rId4"/>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52333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4F605931-D273-4AFF-BD7D-C0F0B84912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1849" y="0"/>
            <a:ext cx="4848301" cy="6858000"/>
          </a:xfrm>
          <a:prstGeom prst="rect">
            <a:avLst/>
          </a:prstGeom>
        </p:spPr>
      </p:pic>
    </p:spTree>
    <p:extLst>
      <p:ext uri="{BB962C8B-B14F-4D97-AF65-F5344CB8AC3E}">
        <p14:creationId xmlns:p14="http://schemas.microsoft.com/office/powerpoint/2010/main" val="538326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nature&#10;&#10;Description automatically generated">
            <a:extLst>
              <a:ext uri="{FF2B5EF4-FFF2-40B4-BE49-F238E27FC236}">
                <a16:creationId xmlns:a16="http://schemas.microsoft.com/office/drawing/2014/main" id="{F6742682-38D5-4316-B567-25655A77D3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2961" y="1971103"/>
            <a:ext cx="8907028" cy="4401693"/>
          </a:xfrm>
          <a:prstGeom prst="rect">
            <a:avLst/>
          </a:prstGeom>
        </p:spPr>
      </p:pic>
      <p:sp>
        <p:nvSpPr>
          <p:cNvPr id="2" name="Title 1">
            <a:extLst>
              <a:ext uri="{FF2B5EF4-FFF2-40B4-BE49-F238E27FC236}">
                <a16:creationId xmlns:a16="http://schemas.microsoft.com/office/drawing/2014/main" id="{8252CB32-9EF7-43A7-9F22-40D644E35BEB}"/>
              </a:ext>
            </a:extLst>
          </p:cNvPr>
          <p:cNvSpPr>
            <a:spLocks noGrp="1"/>
          </p:cNvSpPr>
          <p:nvPr>
            <p:ph type="title"/>
          </p:nvPr>
        </p:nvSpPr>
        <p:spPr/>
        <p:txBody>
          <a:bodyPr/>
          <a:lstStyle/>
          <a:p>
            <a:r>
              <a:rPr lang="es-ES"/>
              <a:t>Mapa de calor de muertes en carretera</a:t>
            </a:r>
          </a:p>
        </p:txBody>
      </p:sp>
    </p:spTree>
    <p:extLst>
      <p:ext uri="{BB962C8B-B14F-4D97-AF65-F5344CB8AC3E}">
        <p14:creationId xmlns:p14="http://schemas.microsoft.com/office/powerpoint/2010/main" val="2533110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A7BEB-D030-4BA7-83B3-AD26FB79F9B5}"/>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es-ES" sz="6000">
                <a:solidFill>
                  <a:schemeClr val="tx1"/>
                </a:solidFill>
                <a:latin typeface="+mj-lt"/>
                <a:ea typeface="+mj-ea"/>
                <a:cs typeface="+mj-cs"/>
              </a:rPr>
              <a:t>¿Por qué Gestionar los Riesgos Viales Relacionados con el Trabajo?</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erson riding a motorcycle on a city street&#10;&#10;Description automatically generated">
            <a:extLst>
              <a:ext uri="{FF2B5EF4-FFF2-40B4-BE49-F238E27FC236}">
                <a16:creationId xmlns:a16="http://schemas.microsoft.com/office/drawing/2014/main" id="{5DD166FB-1398-4345-AB53-1F1975F13B4C}"/>
              </a:ext>
            </a:extLst>
          </p:cNvPr>
          <p:cNvPicPr>
            <a:picLocks noChangeAspect="1"/>
          </p:cNvPicPr>
          <p:nvPr/>
        </p:nvPicPr>
        <p:blipFill rotWithShape="1">
          <a:blip r:embed="rId3">
            <a:extLst>
              <a:ext uri="{28A0092B-C50C-407E-A947-70E740481C1C}">
                <a14:useLocalDpi xmlns:a14="http://schemas.microsoft.com/office/drawing/2010/main" val="0"/>
              </a:ext>
            </a:extLst>
          </a:blip>
          <a:srcRect l="17393" r="2660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15045193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A1A97-78D0-419E-8907-F39C6572AC1E}"/>
              </a:ext>
            </a:extLst>
          </p:cNvPr>
          <p:cNvSpPr>
            <a:spLocks noGrp="1"/>
          </p:cNvSpPr>
          <p:nvPr>
            <p:ph type="title"/>
          </p:nvPr>
        </p:nvSpPr>
        <p:spPr/>
        <p:txBody>
          <a:bodyPr/>
          <a:lstStyle/>
          <a:p>
            <a:r>
              <a:rPr lang="es-ES"/>
              <a:t>¿Por qué gestionar los riesgos viales relacionados con el trabajo?</a:t>
            </a:r>
          </a:p>
        </p:txBody>
      </p:sp>
      <p:sp>
        <p:nvSpPr>
          <p:cNvPr id="3" name="Content Placeholder 2">
            <a:extLst>
              <a:ext uri="{FF2B5EF4-FFF2-40B4-BE49-F238E27FC236}">
                <a16:creationId xmlns:a16="http://schemas.microsoft.com/office/drawing/2014/main" id="{EF5AA3C4-CAFF-4A1B-AC99-0F8CB58A698E}"/>
              </a:ext>
            </a:extLst>
          </p:cNvPr>
          <p:cNvSpPr>
            <a:spLocks noGrp="1"/>
          </p:cNvSpPr>
          <p:nvPr>
            <p:ph idx="1"/>
          </p:nvPr>
        </p:nvSpPr>
        <p:spPr/>
        <p:txBody>
          <a:bodyPr/>
          <a:lstStyle/>
          <a:p>
            <a:r>
              <a:rPr lang="es-ES"/>
              <a:t>El riesgo de daños</a:t>
            </a:r>
          </a:p>
          <a:p>
            <a:r>
              <a:rPr lang="es-ES"/>
              <a:t>El riesgo de persecución</a:t>
            </a:r>
          </a:p>
          <a:p>
            <a:r>
              <a:rPr lang="es-ES"/>
              <a:t>Responsabilidades Sociales Corporativas</a:t>
            </a:r>
          </a:p>
          <a:p>
            <a:r>
              <a:rPr lang="es-ES"/>
              <a:t>Pérdidas financieras</a:t>
            </a:r>
          </a:p>
          <a:p>
            <a:endParaRPr lang="en-GB" dirty="0"/>
          </a:p>
        </p:txBody>
      </p:sp>
    </p:spTree>
    <p:extLst>
      <p:ext uri="{BB962C8B-B14F-4D97-AF65-F5344CB8AC3E}">
        <p14:creationId xmlns:p14="http://schemas.microsoft.com/office/powerpoint/2010/main" val="2550818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F3E47-5FFD-4855-91C9-9E4319374551}"/>
              </a:ext>
            </a:extLst>
          </p:cNvPr>
          <p:cNvSpPr>
            <a:spLocks noGrp="1"/>
          </p:cNvSpPr>
          <p:nvPr>
            <p:ph type="title"/>
          </p:nvPr>
        </p:nvSpPr>
        <p:spPr/>
        <p:txBody>
          <a:bodyPr/>
          <a:lstStyle/>
          <a:p>
            <a:r>
              <a:rPr lang="es-ES"/>
              <a:t>Riesgo de daños</a:t>
            </a:r>
          </a:p>
        </p:txBody>
      </p:sp>
      <p:sp>
        <p:nvSpPr>
          <p:cNvPr id="3" name="Content Placeholder 2">
            <a:extLst>
              <a:ext uri="{FF2B5EF4-FFF2-40B4-BE49-F238E27FC236}">
                <a16:creationId xmlns:a16="http://schemas.microsoft.com/office/drawing/2014/main" id="{BF6AD326-C0C8-4C4F-A83E-640407ADB700}"/>
              </a:ext>
            </a:extLst>
          </p:cNvPr>
          <p:cNvSpPr>
            <a:spLocks noGrp="1"/>
          </p:cNvSpPr>
          <p:nvPr>
            <p:ph idx="1"/>
          </p:nvPr>
        </p:nvSpPr>
        <p:spPr/>
        <p:txBody>
          <a:bodyPr>
            <a:normAutofit/>
          </a:bodyPr>
          <a:lstStyle/>
          <a:p>
            <a:r>
              <a:rPr lang="es-ES"/>
              <a:t>1,35 millones de personas mueren en accidentes de tráfico cada año</a:t>
            </a:r>
          </a:p>
          <a:p>
            <a:pPr lvl="1"/>
            <a:r>
              <a:rPr lang="es-ES"/>
              <a:t>El 93% de estos se encuentran en países de bajos y medianos ingresos.</a:t>
            </a:r>
          </a:p>
          <a:p>
            <a:pPr lvl="1"/>
            <a:r>
              <a:rPr lang="es-ES"/>
              <a:t>El 52% de las muertes son usuarios vulnerables de la vía pública: peatones, ciclistas y motociclistas.</a:t>
            </a:r>
          </a:p>
          <a:p>
            <a:r>
              <a:rPr lang="es-ES"/>
              <a:t>Siga este enlace para ver las muertes por cada 100 000 habitantes en los países donde opera:</a:t>
            </a:r>
            <a:br>
              <a:rPr lang="es-ES"/>
            </a:br>
            <a:r>
              <a:rPr lang="es-ES"/>
              <a:t> </a:t>
            </a:r>
            <a:r>
              <a:rPr lang="es-ES">
                <a:hlinkClick r:id="rId3"/>
              </a:rPr>
              <a:t>https://www.grsproadsafety.org/resources/global-crash-data/</a:t>
            </a:r>
          </a:p>
          <a:p>
            <a:r>
              <a:rPr lang="es-ES"/>
              <a:t>La investigación sobre los conductores «en el trabajo» muestra que tienen un mayor riesgo de verse involucrados en un accidente, incluso después de tener en cuenta kilometrajes más elevados.</a:t>
            </a:r>
          </a:p>
        </p:txBody>
      </p:sp>
    </p:spTree>
    <p:extLst>
      <p:ext uri="{BB962C8B-B14F-4D97-AF65-F5344CB8AC3E}">
        <p14:creationId xmlns:p14="http://schemas.microsoft.com/office/powerpoint/2010/main" val="1368647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B3B3A-9679-4A07-A0A2-0F63DF9EFAC2}"/>
              </a:ext>
            </a:extLst>
          </p:cNvPr>
          <p:cNvSpPr>
            <a:spLocks noGrp="1"/>
          </p:cNvSpPr>
          <p:nvPr>
            <p:ph type="title"/>
          </p:nvPr>
        </p:nvSpPr>
        <p:spPr/>
        <p:txBody>
          <a:bodyPr/>
          <a:lstStyle/>
          <a:p>
            <a:r>
              <a:rPr lang="es-ES"/>
              <a:t>Riesgo de persecución</a:t>
            </a:r>
          </a:p>
        </p:txBody>
      </p:sp>
      <p:sp>
        <p:nvSpPr>
          <p:cNvPr id="3" name="Content Placeholder 2">
            <a:extLst>
              <a:ext uri="{FF2B5EF4-FFF2-40B4-BE49-F238E27FC236}">
                <a16:creationId xmlns:a16="http://schemas.microsoft.com/office/drawing/2014/main" id="{9C773CFF-C6CA-41E3-8234-A712801771EC}"/>
              </a:ext>
            </a:extLst>
          </p:cNvPr>
          <p:cNvSpPr>
            <a:spLocks noGrp="1"/>
          </p:cNvSpPr>
          <p:nvPr>
            <p:ph idx="1"/>
          </p:nvPr>
        </p:nvSpPr>
        <p:spPr/>
        <p:txBody>
          <a:bodyPr/>
          <a:lstStyle/>
          <a:p>
            <a:r>
              <a:rPr lang="es-ES"/>
              <a:t>No solo el conductor puede ser responsable cuando se produce un accidente.  Dependiendo del país en el que opere, el equipo de administración podría ser responsable si se determina que han contribuido al accidente, por ejemplo, por negligencia o por imponer demandas irrazonables al conductor.</a:t>
            </a:r>
          </a:p>
        </p:txBody>
      </p:sp>
    </p:spTree>
    <p:extLst>
      <p:ext uri="{BB962C8B-B14F-4D97-AF65-F5344CB8AC3E}">
        <p14:creationId xmlns:p14="http://schemas.microsoft.com/office/powerpoint/2010/main" val="2984642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F56E8-71E7-48E6-BE38-984F7BAEC956}"/>
              </a:ext>
            </a:extLst>
          </p:cNvPr>
          <p:cNvSpPr>
            <a:spLocks noGrp="1"/>
          </p:cNvSpPr>
          <p:nvPr>
            <p:ph type="title"/>
          </p:nvPr>
        </p:nvSpPr>
        <p:spPr/>
        <p:txBody>
          <a:bodyPr/>
          <a:lstStyle/>
          <a:p>
            <a:r>
              <a:rPr lang="es-ES"/>
              <a:t>CSR [Corporate Social Responsibilities (Responsabilidades Sociales Corporativas)]</a:t>
            </a:r>
          </a:p>
        </p:txBody>
      </p:sp>
      <p:sp>
        <p:nvSpPr>
          <p:cNvPr id="3" name="Content Placeholder 2">
            <a:extLst>
              <a:ext uri="{FF2B5EF4-FFF2-40B4-BE49-F238E27FC236}">
                <a16:creationId xmlns:a16="http://schemas.microsoft.com/office/drawing/2014/main" id="{138B49BD-5B98-4709-ACA0-7CBF5B5CD72A}"/>
              </a:ext>
            </a:extLst>
          </p:cNvPr>
          <p:cNvSpPr>
            <a:spLocks noGrp="1"/>
          </p:cNvSpPr>
          <p:nvPr>
            <p:ph idx="1"/>
          </p:nvPr>
        </p:nvSpPr>
        <p:spPr/>
        <p:txBody>
          <a:bodyPr/>
          <a:lstStyle/>
          <a:p>
            <a:r>
              <a:rPr lang="es-ES"/>
              <a:t>No dañar a los empleados o miembros del público con los que comparten la vía.</a:t>
            </a:r>
          </a:p>
          <a:p>
            <a:pPr lvl="1"/>
            <a:r>
              <a:rPr lang="es-ES"/>
              <a:t>Recordar que cuando un tercero resulta lesionado, podría haber consecuencias para la Compañía y también un impacto psicológico en el conductor.</a:t>
            </a:r>
          </a:p>
          <a:p>
            <a:r>
              <a:rPr lang="es-ES"/>
              <a:t>Ser buenos vecinos en emplazamientos y oficinas.</a:t>
            </a:r>
          </a:p>
          <a:p>
            <a:r>
              <a:rPr lang="es-ES"/>
              <a:t>Sinergias ambientales y de seguridad.</a:t>
            </a:r>
          </a:p>
        </p:txBody>
      </p:sp>
    </p:spTree>
    <p:extLst>
      <p:ext uri="{BB962C8B-B14F-4D97-AF65-F5344CB8AC3E}">
        <p14:creationId xmlns:p14="http://schemas.microsoft.com/office/powerpoint/2010/main" val="2913653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D3412-62A6-4D8D-89A9-26764C55EC73}"/>
              </a:ext>
            </a:extLst>
          </p:cNvPr>
          <p:cNvSpPr>
            <a:spLocks noGrp="1"/>
          </p:cNvSpPr>
          <p:nvPr>
            <p:ph type="title"/>
          </p:nvPr>
        </p:nvSpPr>
        <p:spPr/>
        <p:txBody>
          <a:bodyPr/>
          <a:lstStyle/>
          <a:p>
            <a:r>
              <a:rPr lang="es-ES"/>
              <a:t>Problemas financieros</a:t>
            </a:r>
          </a:p>
        </p:txBody>
      </p:sp>
      <p:sp>
        <p:nvSpPr>
          <p:cNvPr id="3" name="Content Placeholder 2">
            <a:extLst>
              <a:ext uri="{FF2B5EF4-FFF2-40B4-BE49-F238E27FC236}">
                <a16:creationId xmlns:a16="http://schemas.microsoft.com/office/drawing/2014/main" id="{D3732549-14A1-4CF1-B990-B89FFF828BEB}"/>
              </a:ext>
            </a:extLst>
          </p:cNvPr>
          <p:cNvSpPr>
            <a:spLocks noGrp="1"/>
          </p:cNvSpPr>
          <p:nvPr>
            <p:ph idx="1"/>
          </p:nvPr>
        </p:nvSpPr>
        <p:spPr/>
        <p:txBody>
          <a:bodyPr/>
          <a:lstStyle/>
          <a:p>
            <a:r>
              <a:rPr lang="es-ES"/>
              <a:t>Para cada accidente habrá:</a:t>
            </a:r>
          </a:p>
          <a:p>
            <a:pPr lvl="1"/>
            <a:r>
              <a:rPr lang="es-ES"/>
              <a:t>Pérdidas directas, como:</a:t>
            </a:r>
          </a:p>
          <a:p>
            <a:pPr lvl="2"/>
            <a:r>
              <a:rPr lang="es-ES"/>
              <a:t>Deducibles/excesos asociados a la póliza de seguro</a:t>
            </a:r>
          </a:p>
          <a:p>
            <a:pPr lvl="2"/>
            <a:r>
              <a:rPr lang="es-ES"/>
              <a:t>Costes de reparación si no están cubiertos por el seguro</a:t>
            </a:r>
          </a:p>
          <a:p>
            <a:pPr lvl="2"/>
            <a:r>
              <a:rPr lang="es-ES"/>
              <a:t>Costes de alquiler de vehículos de reemplazo</a:t>
            </a:r>
          </a:p>
          <a:p>
            <a:pPr lvl="2"/>
            <a:r>
              <a:rPr lang="es-ES"/>
              <a:t>etc.</a:t>
            </a:r>
          </a:p>
          <a:p>
            <a:pPr lvl="1"/>
            <a:r>
              <a:rPr lang="es-ES"/>
              <a:t>¿Cuáles son los costes indirectos u ocultos / pérdidas no aseguradas?</a:t>
            </a:r>
          </a:p>
          <a:p>
            <a:pPr lvl="1"/>
            <a:endParaRPr lang="en-GB" dirty="0"/>
          </a:p>
        </p:txBody>
      </p:sp>
    </p:spTree>
    <p:extLst>
      <p:ext uri="{BB962C8B-B14F-4D97-AF65-F5344CB8AC3E}">
        <p14:creationId xmlns:p14="http://schemas.microsoft.com/office/powerpoint/2010/main" val="34750673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74973-A375-4A7D-A7F5-4AB43B730F1A}"/>
              </a:ext>
            </a:extLst>
          </p:cNvPr>
          <p:cNvSpPr>
            <a:spLocks noGrp="1"/>
          </p:cNvSpPr>
          <p:nvPr>
            <p:ph type="title"/>
          </p:nvPr>
        </p:nvSpPr>
        <p:spPr/>
        <p:txBody>
          <a:bodyPr/>
          <a:lstStyle/>
          <a:p>
            <a:r>
              <a:rPr lang="es-ES"/>
              <a:t>Pérdidas no aseguradas</a:t>
            </a:r>
          </a:p>
        </p:txBody>
      </p:sp>
      <p:sp>
        <p:nvSpPr>
          <p:cNvPr id="3" name="Content Placeholder 2">
            <a:extLst>
              <a:ext uri="{FF2B5EF4-FFF2-40B4-BE49-F238E27FC236}">
                <a16:creationId xmlns:a16="http://schemas.microsoft.com/office/drawing/2014/main" id="{C683BB47-8A1A-4F0C-940A-3702801D23BF}"/>
              </a:ext>
            </a:extLst>
          </p:cNvPr>
          <p:cNvSpPr>
            <a:spLocks noGrp="1"/>
          </p:cNvSpPr>
          <p:nvPr>
            <p:ph idx="1"/>
          </p:nvPr>
        </p:nvSpPr>
        <p:spPr/>
        <p:txBody>
          <a:bodyPr>
            <a:normAutofit fontScale="70000" lnSpcReduction="20000"/>
          </a:bodyPr>
          <a:lstStyle/>
          <a:p>
            <a:r>
              <a:rPr lang="es-ES"/>
              <a:t>El Instituto Internacional de Control de Pérdidas dice que por cada 1$ / 1€  / 1£ pagado por una aseguradora hay 8-53$ /€ /£ en pérdidas no aseguradas, dependiendo de la gravedad del incidente.  ¡Dedique un momento a pensar en cómo se ve esto en función de su experiencia en reclamos!</a:t>
            </a:r>
          </a:p>
          <a:p>
            <a:endParaRPr lang="en-GB" dirty="0"/>
          </a:p>
          <a:p>
            <a:r>
              <a:rPr lang="es-ES"/>
              <a:t>¿Pero qué son estos costes ocultos?  Dependerá de la naturaleza de su organización, pero siempre incluirá el absentismo: el empleado no hará lo que usted le paga y habrá un impacto financiero en su negocio debido a esto.  Incluso si su empleado no se lesiona en el accidente, no debe subestimar el impacto psicológico de ver a otra persona muerta o gravemente herida en un accidente; es posible que no sea un miembro productivo del personal durante un tiempo.</a:t>
            </a:r>
          </a:p>
          <a:p>
            <a:endParaRPr lang="en-GB" dirty="0"/>
          </a:p>
          <a:p>
            <a:r>
              <a:rPr lang="es-ES"/>
              <a:t>Por supuesto, hay muchos otros costes ocultos: pérdida de productividad, retrasos en las entregas, Acuerdos incumplidos a Nivel de Servicio, aumento de la rotación de personal, y la lista continúa.  Lo que nunca debe olvidar son los costes ocultos asociados con el daño a la reputación si los medios de comunicación asocian su organización con el accidente: ¿cuánto daño podría causar eso a su negocio?</a:t>
            </a:r>
          </a:p>
          <a:p>
            <a:endParaRPr lang="en-GB" dirty="0"/>
          </a:p>
        </p:txBody>
      </p:sp>
    </p:spTree>
    <p:extLst>
      <p:ext uri="{BB962C8B-B14F-4D97-AF65-F5344CB8AC3E}">
        <p14:creationId xmlns:p14="http://schemas.microsoft.com/office/powerpoint/2010/main" val="3011884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C8533-CE53-4CD9-B030-97536B165011}"/>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Los Riesgos más Altos</a:t>
            </a:r>
          </a:p>
        </p:txBody>
      </p:sp>
      <p:sp>
        <p:nvSpPr>
          <p:cNvPr id="12" name="Freeform: Shape 11">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close up of a sign&#10;&#10;Description automatically generated">
            <a:extLst>
              <a:ext uri="{FF2B5EF4-FFF2-40B4-BE49-F238E27FC236}">
                <a16:creationId xmlns:a16="http://schemas.microsoft.com/office/drawing/2014/main" id="{3523EFC0-5A8E-44B1-B051-43709048573D}"/>
              </a:ext>
            </a:extLst>
          </p:cNvPr>
          <p:cNvPicPr>
            <a:picLocks noChangeAspect="1"/>
          </p:cNvPicPr>
          <p:nvPr/>
        </p:nvPicPr>
        <p:blipFill rotWithShape="1">
          <a:blip r:embed="rId3">
            <a:extLst>
              <a:ext uri="{28A0092B-C50C-407E-A947-70E740481C1C}">
                <a14:useLocalDpi xmlns:a14="http://schemas.microsoft.com/office/drawing/2010/main" val="0"/>
              </a:ext>
            </a:extLst>
          </a:blip>
          <a:srcRect l="19827" r="14292"/>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862969866"/>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8AD4EBC-38FA-4575-B235-F764BC722CEC}"/>
              </a:ext>
            </a:extLst>
          </p:cNvPr>
          <p:cNvSpPr>
            <a:spLocks noGrp="1"/>
          </p:cNvSpPr>
          <p:nvPr>
            <p:ph type="title"/>
          </p:nvPr>
        </p:nvSpPr>
        <p:spPr/>
        <p:txBody>
          <a:bodyPr/>
          <a:lstStyle/>
          <a:p>
            <a:r>
              <a:rPr lang="es-ES"/>
              <a:t>Los riesgos más altos</a:t>
            </a:r>
          </a:p>
        </p:txBody>
      </p:sp>
      <p:sp>
        <p:nvSpPr>
          <p:cNvPr id="5" name="Content Placeholder 4">
            <a:extLst>
              <a:ext uri="{FF2B5EF4-FFF2-40B4-BE49-F238E27FC236}">
                <a16:creationId xmlns:a16="http://schemas.microsoft.com/office/drawing/2014/main" id="{F5538D83-C124-43B0-8358-C3D67186619E}"/>
              </a:ext>
            </a:extLst>
          </p:cNvPr>
          <p:cNvSpPr>
            <a:spLocks noGrp="1"/>
          </p:cNvSpPr>
          <p:nvPr>
            <p:ph idx="1"/>
          </p:nvPr>
        </p:nvSpPr>
        <p:spPr/>
        <p:txBody>
          <a:bodyPr/>
          <a:lstStyle/>
          <a:p>
            <a:r>
              <a:rPr lang="es-ES"/>
              <a:t>Velocidad</a:t>
            </a:r>
          </a:p>
          <a:p>
            <a:r>
              <a:rPr lang="es-ES"/>
              <a:t>Deficiencia</a:t>
            </a:r>
          </a:p>
          <a:p>
            <a:r>
              <a:rPr lang="es-ES"/>
              <a:t>Distracciones</a:t>
            </a:r>
          </a:p>
          <a:p>
            <a:r>
              <a:rPr lang="es-ES"/>
              <a:t>Fatiga</a:t>
            </a:r>
          </a:p>
          <a:p>
            <a:r>
              <a:rPr lang="es-ES"/>
              <a:t>Cinturones de seguridad y cascos de protección</a:t>
            </a:r>
          </a:p>
        </p:txBody>
      </p:sp>
    </p:spTree>
    <p:extLst>
      <p:ext uri="{BB962C8B-B14F-4D97-AF65-F5344CB8AC3E}">
        <p14:creationId xmlns:p14="http://schemas.microsoft.com/office/powerpoint/2010/main" val="2456455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 screen with text&#10;&#10;Description automatically generated">
            <a:extLst>
              <a:ext uri="{FF2B5EF4-FFF2-40B4-BE49-F238E27FC236}">
                <a16:creationId xmlns:a16="http://schemas.microsoft.com/office/drawing/2014/main" id="{1DFEF1CE-3417-47C7-8274-58274CD026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7685" y="0"/>
            <a:ext cx="4674315" cy="6858000"/>
          </a:xfrm>
          <a:prstGeom prst="rect">
            <a:avLst/>
          </a:prstGeom>
        </p:spPr>
      </p:pic>
      <p:sp>
        <p:nvSpPr>
          <p:cNvPr id="4" name="Title 3">
            <a:extLst>
              <a:ext uri="{FF2B5EF4-FFF2-40B4-BE49-F238E27FC236}">
                <a16:creationId xmlns:a16="http://schemas.microsoft.com/office/drawing/2014/main" id="{1FFA1AE6-AE51-473D-8A2B-140F25683FF7}"/>
              </a:ext>
            </a:extLst>
          </p:cNvPr>
          <p:cNvSpPr>
            <a:spLocks noGrp="1"/>
          </p:cNvSpPr>
          <p:nvPr>
            <p:ph type="title"/>
          </p:nvPr>
        </p:nvSpPr>
        <p:spPr/>
        <p:txBody>
          <a:bodyPr/>
          <a:lstStyle/>
          <a:p>
            <a:r>
              <a:rPr lang="es-ES"/>
              <a:t>Velocidad</a:t>
            </a:r>
          </a:p>
        </p:txBody>
      </p:sp>
    </p:spTree>
    <p:extLst>
      <p:ext uri="{BB962C8B-B14F-4D97-AF65-F5344CB8AC3E}">
        <p14:creationId xmlns:p14="http://schemas.microsoft.com/office/powerpoint/2010/main" val="3445508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D462F69-58E4-42BD-B84C-06E5FCE7E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5701" y="0"/>
            <a:ext cx="4566299" cy="6858000"/>
          </a:xfrm>
          <a:prstGeom prst="rect">
            <a:avLst/>
          </a:prstGeom>
        </p:spPr>
      </p:pic>
      <p:sp>
        <p:nvSpPr>
          <p:cNvPr id="4" name="Title 3">
            <a:extLst>
              <a:ext uri="{FF2B5EF4-FFF2-40B4-BE49-F238E27FC236}">
                <a16:creationId xmlns:a16="http://schemas.microsoft.com/office/drawing/2014/main" id="{557C5D83-A29F-49FF-8B36-5F0709C02C52}"/>
              </a:ext>
            </a:extLst>
          </p:cNvPr>
          <p:cNvSpPr>
            <a:spLocks noGrp="1"/>
          </p:cNvSpPr>
          <p:nvPr>
            <p:ph type="title"/>
          </p:nvPr>
        </p:nvSpPr>
        <p:spPr/>
        <p:txBody>
          <a:bodyPr/>
          <a:lstStyle/>
          <a:p>
            <a:r>
              <a:rPr lang="es-ES"/>
              <a:t>Deficiencia</a:t>
            </a:r>
          </a:p>
        </p:txBody>
      </p:sp>
    </p:spTree>
    <p:extLst>
      <p:ext uri="{BB962C8B-B14F-4D97-AF65-F5344CB8AC3E}">
        <p14:creationId xmlns:p14="http://schemas.microsoft.com/office/powerpoint/2010/main" val="3561278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ell phone&#10;&#10;Description automatically generated">
            <a:extLst>
              <a:ext uri="{FF2B5EF4-FFF2-40B4-BE49-F238E27FC236}">
                <a16:creationId xmlns:a16="http://schemas.microsoft.com/office/drawing/2014/main" id="{69B5DDC1-BDF3-462C-AEAC-8F2FAA1728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1886" y="60960"/>
            <a:ext cx="4839162" cy="6858000"/>
          </a:xfrm>
          <a:prstGeom prst="rect">
            <a:avLst/>
          </a:prstGeom>
        </p:spPr>
      </p:pic>
      <p:pic>
        <p:nvPicPr>
          <p:cNvPr id="8" name="Picture 7" descr="A screenshot of a cell phone&#10;&#10;Description automatically generated">
            <a:extLst>
              <a:ext uri="{FF2B5EF4-FFF2-40B4-BE49-F238E27FC236}">
                <a16:creationId xmlns:a16="http://schemas.microsoft.com/office/drawing/2014/main" id="{1DC8728F-BEF7-4E08-838B-5F76B89B5A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2840" y="0"/>
            <a:ext cx="4848938" cy="6858000"/>
          </a:xfrm>
          <a:prstGeom prst="rect">
            <a:avLst/>
          </a:prstGeom>
        </p:spPr>
      </p:pic>
    </p:spTree>
    <p:extLst>
      <p:ext uri="{BB962C8B-B14F-4D97-AF65-F5344CB8AC3E}">
        <p14:creationId xmlns:p14="http://schemas.microsoft.com/office/powerpoint/2010/main" val="235388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F40F3-BA16-4D4D-A2B1-36DBF0AE43F4}"/>
              </a:ext>
            </a:extLst>
          </p:cNvPr>
          <p:cNvSpPr>
            <a:spLocks noGrp="1"/>
          </p:cNvSpPr>
          <p:nvPr>
            <p:ph type="title"/>
          </p:nvPr>
        </p:nvSpPr>
        <p:spPr/>
        <p:txBody>
          <a:bodyPr/>
          <a:lstStyle/>
          <a:p>
            <a:r>
              <a:rPr lang="es-ES"/>
              <a:t>Distracciones</a:t>
            </a:r>
          </a:p>
        </p:txBody>
      </p:sp>
      <p:pic>
        <p:nvPicPr>
          <p:cNvPr id="4" name="Picture 3" descr="A screenshot of a cell phone&#10;&#10;Description automatically generated">
            <a:extLst>
              <a:ext uri="{FF2B5EF4-FFF2-40B4-BE49-F238E27FC236}">
                <a16:creationId xmlns:a16="http://schemas.microsoft.com/office/drawing/2014/main" id="{2EB5F153-371A-4C65-9085-DC14AAAA84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2960" y="-27793"/>
            <a:ext cx="2861972" cy="6858000"/>
          </a:xfrm>
          <a:prstGeom prst="rect">
            <a:avLst/>
          </a:prstGeom>
        </p:spPr>
      </p:pic>
    </p:spTree>
    <p:extLst>
      <p:ext uri="{BB962C8B-B14F-4D97-AF65-F5344CB8AC3E}">
        <p14:creationId xmlns:p14="http://schemas.microsoft.com/office/powerpoint/2010/main" val="4475554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78E3-4A7A-48B6-9B7A-6A909D47CD05}"/>
              </a:ext>
            </a:extLst>
          </p:cNvPr>
          <p:cNvSpPr>
            <a:spLocks noGrp="1"/>
          </p:cNvSpPr>
          <p:nvPr>
            <p:ph type="title"/>
          </p:nvPr>
        </p:nvSpPr>
        <p:spPr/>
        <p:txBody>
          <a:bodyPr/>
          <a:lstStyle/>
          <a:p>
            <a:r>
              <a:rPr lang="es-ES"/>
              <a:t>Fatiga</a:t>
            </a:r>
          </a:p>
        </p:txBody>
      </p:sp>
      <p:pic>
        <p:nvPicPr>
          <p:cNvPr id="4" name="Picture 3" descr="A screenshot of a cell phone&#10;&#10;Description automatically generated">
            <a:extLst>
              <a:ext uri="{FF2B5EF4-FFF2-40B4-BE49-F238E27FC236}">
                <a16:creationId xmlns:a16="http://schemas.microsoft.com/office/drawing/2014/main" id="{4EC522A2-9A6E-4513-A205-9877387E34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0566" y="0"/>
            <a:ext cx="2971434" cy="6858000"/>
          </a:xfrm>
          <a:prstGeom prst="rect">
            <a:avLst/>
          </a:prstGeom>
        </p:spPr>
      </p:pic>
    </p:spTree>
    <p:extLst>
      <p:ext uri="{BB962C8B-B14F-4D97-AF65-F5344CB8AC3E}">
        <p14:creationId xmlns:p14="http://schemas.microsoft.com/office/powerpoint/2010/main" val="7866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map&#10;&#10;Description automatically generated">
            <a:extLst>
              <a:ext uri="{FF2B5EF4-FFF2-40B4-BE49-F238E27FC236}">
                <a16:creationId xmlns:a16="http://schemas.microsoft.com/office/drawing/2014/main" id="{EDAF8482-5A92-45C8-BA35-6CBE5828FB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0"/>
            <a:ext cx="4572000" cy="6858000"/>
          </a:xfrm>
          <a:prstGeom prst="rect">
            <a:avLst/>
          </a:prstGeom>
        </p:spPr>
      </p:pic>
      <p:sp>
        <p:nvSpPr>
          <p:cNvPr id="4" name="Title 3">
            <a:extLst>
              <a:ext uri="{FF2B5EF4-FFF2-40B4-BE49-F238E27FC236}">
                <a16:creationId xmlns:a16="http://schemas.microsoft.com/office/drawing/2014/main" id="{E9FB3227-2462-4208-8B45-1AAB400E9CE4}"/>
              </a:ext>
            </a:extLst>
          </p:cNvPr>
          <p:cNvSpPr>
            <a:spLocks noGrp="1"/>
          </p:cNvSpPr>
          <p:nvPr>
            <p:ph type="title"/>
          </p:nvPr>
        </p:nvSpPr>
        <p:spPr/>
        <p:txBody>
          <a:bodyPr/>
          <a:lstStyle/>
          <a:p>
            <a:r>
              <a:rPr lang="es-ES"/>
              <a:t>Cinturones de seguridad</a:t>
            </a:r>
          </a:p>
        </p:txBody>
      </p:sp>
    </p:spTree>
    <p:extLst>
      <p:ext uri="{BB962C8B-B14F-4D97-AF65-F5344CB8AC3E}">
        <p14:creationId xmlns:p14="http://schemas.microsoft.com/office/powerpoint/2010/main" val="3121594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76DDFD59-042E-4995-9EF3-21F0A6E807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520" y="0"/>
            <a:ext cx="5284480" cy="6858000"/>
          </a:xfrm>
          <a:prstGeom prst="rect">
            <a:avLst/>
          </a:prstGeom>
        </p:spPr>
      </p:pic>
      <p:sp>
        <p:nvSpPr>
          <p:cNvPr id="4" name="Title 3">
            <a:extLst>
              <a:ext uri="{FF2B5EF4-FFF2-40B4-BE49-F238E27FC236}">
                <a16:creationId xmlns:a16="http://schemas.microsoft.com/office/drawing/2014/main" id="{DAB266E9-977E-4F63-B6A6-690CB8869FD5}"/>
              </a:ext>
            </a:extLst>
          </p:cNvPr>
          <p:cNvSpPr>
            <a:spLocks noGrp="1"/>
          </p:cNvSpPr>
          <p:nvPr>
            <p:ph type="title"/>
          </p:nvPr>
        </p:nvSpPr>
        <p:spPr/>
        <p:txBody>
          <a:bodyPr/>
          <a:lstStyle/>
          <a:p>
            <a:r>
              <a:rPr lang="es-ES"/>
              <a:t>Cascos de protección</a:t>
            </a:r>
          </a:p>
        </p:txBody>
      </p:sp>
    </p:spTree>
    <p:extLst>
      <p:ext uri="{BB962C8B-B14F-4D97-AF65-F5344CB8AC3E}">
        <p14:creationId xmlns:p14="http://schemas.microsoft.com/office/powerpoint/2010/main" val="1795686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6B699-3FF3-4473-9D55-F26CFCDA01DD}"/>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es-ES" sz="5100">
                <a:solidFill>
                  <a:schemeClr val="tx1"/>
                </a:solidFill>
                <a:latin typeface="+mj-lt"/>
                <a:ea typeface="+mj-ea"/>
                <a:cs typeface="+mj-cs"/>
              </a:rPr>
              <a:t>Gestión efectiva de riesgos viales relacionados con el trabajo</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tar, red, animal&#10;&#10;Description automatically generated">
            <a:extLst>
              <a:ext uri="{FF2B5EF4-FFF2-40B4-BE49-F238E27FC236}">
                <a16:creationId xmlns:a16="http://schemas.microsoft.com/office/drawing/2014/main" id="{6FDD5631-B02C-4214-AAD1-DCC0F45D78B9}"/>
              </a:ext>
            </a:extLst>
          </p:cNvPr>
          <p:cNvPicPr>
            <a:picLocks noChangeAspect="1"/>
          </p:cNvPicPr>
          <p:nvPr/>
        </p:nvPicPr>
        <p:blipFill rotWithShape="1">
          <a:blip r:embed="rId3">
            <a:extLst>
              <a:ext uri="{28A0092B-C50C-407E-A947-70E740481C1C}">
                <a14:useLocalDpi xmlns:a14="http://schemas.microsoft.com/office/drawing/2010/main" val="0"/>
              </a:ext>
            </a:extLst>
          </a:blip>
          <a:srcRect t="9662" r="-1" b="1434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93130631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logo&#10;&#10;Description generated with high confidence">
            <a:extLst>
              <a:ext uri="{FF2B5EF4-FFF2-40B4-BE49-F238E27FC236}">
                <a16:creationId xmlns:a16="http://schemas.microsoft.com/office/drawing/2014/main" id="{8D358A1F-7D72-4D3C-84BC-D946D64F56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7647" y="389460"/>
            <a:ext cx="5861530" cy="5914390"/>
          </a:xfrm>
          <a:prstGeom prst="rect">
            <a:avLst/>
          </a:prstGeom>
        </p:spPr>
      </p:pic>
    </p:spTree>
    <p:extLst>
      <p:ext uri="{BB962C8B-B14F-4D97-AF65-F5344CB8AC3E}">
        <p14:creationId xmlns:p14="http://schemas.microsoft.com/office/powerpoint/2010/main" val="3416213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4AFD9-1AE3-4039-87FE-7A090064115C}"/>
              </a:ext>
            </a:extLst>
          </p:cNvPr>
          <p:cNvSpPr>
            <a:spLocks noGrp="1"/>
          </p:cNvSpPr>
          <p:nvPr>
            <p:ph type="title"/>
          </p:nvPr>
        </p:nvSpPr>
        <p:spPr>
          <a:xfrm>
            <a:off x="6746628" y="1783959"/>
            <a:ext cx="4645250" cy="2889114"/>
          </a:xfrm>
        </p:spPr>
        <p:txBody>
          <a:bodyPr vert="horz" lIns="91440" tIns="45720" rIns="91440" bIns="45720" rtlCol="0" anchor="b">
            <a:normAutofit fontScale="90000"/>
          </a:bodyPr>
          <a:lstStyle/>
          <a:p>
            <a:r>
              <a:rPr lang="es-ES" sz="5600">
                <a:solidFill>
                  <a:schemeClr val="tx1"/>
                </a:solidFill>
                <a:latin typeface="+mj-lt"/>
                <a:ea typeface="+mj-ea"/>
                <a:cs typeface="+mj-cs"/>
              </a:rPr>
              <a:t>Papel y Responsabilidades del Supervisor</a:t>
            </a:r>
          </a:p>
        </p:txBody>
      </p:sp>
      <p:sp>
        <p:nvSpPr>
          <p:cNvPr id="17" name="Freeform: Shape 16">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9BFE01FF-D852-4625-BFE4-BCD82E915DA8}"/>
              </a:ext>
            </a:extLst>
          </p:cNvPr>
          <p:cNvPicPr>
            <a:picLocks noChangeAspect="1"/>
          </p:cNvPicPr>
          <p:nvPr/>
        </p:nvPicPr>
        <p:blipFill rotWithShape="1">
          <a:blip r:embed="rId3">
            <a:extLst>
              <a:ext uri="{28A0092B-C50C-407E-A947-70E740481C1C}">
                <a14:useLocalDpi xmlns:a14="http://schemas.microsoft.com/office/drawing/2010/main" val="0"/>
              </a:ext>
            </a:extLst>
          </a:blip>
          <a:srcRect l="30874" r="10931"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108503898"/>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81E77-A3B7-4512-8E65-60E34402A770}"/>
              </a:ext>
            </a:extLst>
          </p:cNvPr>
          <p:cNvSpPr>
            <a:spLocks noGrp="1"/>
          </p:cNvSpPr>
          <p:nvPr>
            <p:ph type="title"/>
          </p:nvPr>
        </p:nvSpPr>
        <p:spPr/>
        <p:txBody>
          <a:bodyPr/>
          <a:lstStyle/>
          <a:p>
            <a:r>
              <a:rPr lang="es-ES"/>
              <a:t>Papel y responsabilidades del Supervisor</a:t>
            </a:r>
          </a:p>
        </p:txBody>
      </p:sp>
      <p:sp>
        <p:nvSpPr>
          <p:cNvPr id="3" name="Content Placeholder 2">
            <a:extLst>
              <a:ext uri="{FF2B5EF4-FFF2-40B4-BE49-F238E27FC236}">
                <a16:creationId xmlns:a16="http://schemas.microsoft.com/office/drawing/2014/main" id="{E709597B-7CF7-4220-A9B1-3690303310C3}"/>
              </a:ext>
            </a:extLst>
          </p:cNvPr>
          <p:cNvSpPr>
            <a:spLocks noGrp="1"/>
          </p:cNvSpPr>
          <p:nvPr>
            <p:ph idx="1"/>
          </p:nvPr>
        </p:nvSpPr>
        <p:spPr/>
        <p:txBody>
          <a:bodyPr/>
          <a:lstStyle/>
          <a:p>
            <a:r>
              <a:rPr lang="es-ES"/>
              <a:t>Liderazgo</a:t>
            </a:r>
          </a:p>
          <a:p>
            <a:r>
              <a:rPr lang="es-ES"/>
              <a:t>La mente controladora</a:t>
            </a:r>
          </a:p>
          <a:p>
            <a:pPr lvl="1"/>
            <a:r>
              <a:rPr lang="es-ES"/>
              <a:t>Presiones reales y percibidas</a:t>
            </a:r>
          </a:p>
          <a:p>
            <a:pPr lvl="1"/>
            <a:r>
              <a:rPr lang="es-ES"/>
              <a:t>Eliminar la necesidad de que los empleados asuman riesgos mientras conducen</a:t>
            </a:r>
          </a:p>
          <a:p>
            <a:r>
              <a:rPr lang="es-ES"/>
              <a:t>Implementar políticas y procedimientos de conducción segura </a:t>
            </a:r>
          </a:p>
          <a:p>
            <a:r>
              <a:rPr lang="es-ES"/>
              <a:t>Obtener el equilibrio correcto de seguridad operacional</a:t>
            </a:r>
          </a:p>
          <a:p>
            <a:endParaRPr lang="en-GB" dirty="0"/>
          </a:p>
        </p:txBody>
      </p:sp>
    </p:spTree>
    <p:extLst>
      <p:ext uri="{BB962C8B-B14F-4D97-AF65-F5344CB8AC3E}">
        <p14:creationId xmlns:p14="http://schemas.microsoft.com/office/powerpoint/2010/main" val="27403093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3897-D11C-4F26-8DE2-2458D1DE216C}"/>
              </a:ext>
            </a:extLst>
          </p:cNvPr>
          <p:cNvSpPr>
            <a:spLocks noGrp="1"/>
          </p:cNvSpPr>
          <p:nvPr>
            <p:ph type="title"/>
          </p:nvPr>
        </p:nvSpPr>
        <p:spPr/>
        <p:txBody>
          <a:bodyPr/>
          <a:lstStyle/>
          <a:p>
            <a:r>
              <a:rPr lang="es-ES"/>
              <a:t>Liderazgo</a:t>
            </a:r>
          </a:p>
        </p:txBody>
      </p:sp>
      <p:sp>
        <p:nvSpPr>
          <p:cNvPr id="3" name="Content Placeholder 2">
            <a:extLst>
              <a:ext uri="{FF2B5EF4-FFF2-40B4-BE49-F238E27FC236}">
                <a16:creationId xmlns:a16="http://schemas.microsoft.com/office/drawing/2014/main" id="{C54A4B7A-9519-44D7-9FFF-46CFE55A86B5}"/>
              </a:ext>
            </a:extLst>
          </p:cNvPr>
          <p:cNvSpPr>
            <a:spLocks noGrp="1"/>
          </p:cNvSpPr>
          <p:nvPr>
            <p:ph idx="1"/>
          </p:nvPr>
        </p:nvSpPr>
        <p:spPr/>
        <p:txBody>
          <a:bodyPr>
            <a:normAutofit fontScale="92500" lnSpcReduction="10000"/>
          </a:bodyPr>
          <a:lstStyle/>
          <a:p>
            <a:r>
              <a:rPr lang="es-ES"/>
              <a:t>Un liderazgo fuerte y efectivo es fundamental para el éxito de su iniciativa de seguridad vial.</a:t>
            </a:r>
          </a:p>
          <a:p>
            <a:endParaRPr lang="en-GB" dirty="0"/>
          </a:p>
          <a:p>
            <a:r>
              <a:rPr lang="es-ES"/>
              <a:t>El equipo de liderazgo senior debe proporcionar el tiempo, ímpetu y cualquier presupuesto necesario para su programa de seguridad vial.</a:t>
            </a:r>
          </a:p>
          <a:p>
            <a:endParaRPr lang="en-GB" dirty="0"/>
          </a:p>
          <a:p>
            <a:r>
              <a:rPr lang="es-ES"/>
              <a:t>Recuerde que TODOS los gerentes también son líderes: deben ver que usted conduce de manera segura y sigue las políticas y procedimientos de conducción segura.  </a:t>
            </a:r>
          </a:p>
          <a:p>
            <a:endParaRPr lang="en-GB" dirty="0"/>
          </a:p>
          <a:p>
            <a:r>
              <a:rPr lang="es-ES"/>
              <a:t>Siempre sea consistente con todos los empleados ...</a:t>
            </a:r>
          </a:p>
        </p:txBody>
      </p:sp>
    </p:spTree>
    <p:extLst>
      <p:ext uri="{BB962C8B-B14F-4D97-AF65-F5344CB8AC3E}">
        <p14:creationId xmlns:p14="http://schemas.microsoft.com/office/powerpoint/2010/main" val="141015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A78B0-4189-4E00-B77D-7931CCFC1D8B}"/>
              </a:ext>
            </a:extLst>
          </p:cNvPr>
          <p:cNvSpPr>
            <a:spLocks noGrp="1"/>
          </p:cNvSpPr>
          <p:nvPr>
            <p:ph type="title"/>
          </p:nvPr>
        </p:nvSpPr>
        <p:spPr/>
        <p:txBody>
          <a:bodyPr/>
          <a:lstStyle/>
          <a:p>
            <a:r>
              <a:rPr lang="es-ES"/>
              <a:t>La mente controladora</a:t>
            </a:r>
          </a:p>
        </p:txBody>
      </p:sp>
      <p:sp>
        <p:nvSpPr>
          <p:cNvPr id="3" name="Content Placeholder 2">
            <a:extLst>
              <a:ext uri="{FF2B5EF4-FFF2-40B4-BE49-F238E27FC236}">
                <a16:creationId xmlns:a16="http://schemas.microsoft.com/office/drawing/2014/main" id="{47C39C53-EA77-48A8-8724-C28CE64D453B}"/>
              </a:ext>
            </a:extLst>
          </p:cNvPr>
          <p:cNvSpPr>
            <a:spLocks noGrp="1"/>
          </p:cNvSpPr>
          <p:nvPr>
            <p:ph idx="1"/>
          </p:nvPr>
        </p:nvSpPr>
        <p:spPr/>
        <p:txBody>
          <a:bodyPr>
            <a:normAutofit/>
          </a:bodyPr>
          <a:lstStyle/>
          <a:p>
            <a:r>
              <a:rPr lang="es-ES"/>
              <a:t>Usted tiene una gran influencia sobre cómo se comportan los empleados al conducir</a:t>
            </a:r>
          </a:p>
          <a:p>
            <a:endParaRPr lang="en-GB" dirty="0"/>
          </a:p>
          <a:p>
            <a:r>
              <a:rPr lang="es-ES"/>
              <a:t> «Lo que le interesa a mi gerente, me interesa a mí» </a:t>
            </a:r>
          </a:p>
          <a:p>
            <a:endParaRPr lang="en-GB" dirty="0"/>
          </a:p>
          <a:p>
            <a:r>
              <a:rPr lang="es-ES"/>
              <a:t>La importancia de transmitir mensajes consistentes para que los empleados realmente entiendan la importancia de conducir de manera segura y cómo eso se ajusta a sus otros objetivos.</a:t>
            </a:r>
          </a:p>
          <a:p>
            <a:endParaRPr lang="en-GB" dirty="0"/>
          </a:p>
        </p:txBody>
      </p:sp>
    </p:spTree>
    <p:extLst>
      <p:ext uri="{BB962C8B-B14F-4D97-AF65-F5344CB8AC3E}">
        <p14:creationId xmlns:p14="http://schemas.microsoft.com/office/powerpoint/2010/main" val="2390827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5ED67-ECAB-4FD0-A02C-C4C4C912E44C}"/>
              </a:ext>
            </a:extLst>
          </p:cNvPr>
          <p:cNvSpPr>
            <a:spLocks noGrp="1"/>
          </p:cNvSpPr>
          <p:nvPr>
            <p:ph type="title"/>
          </p:nvPr>
        </p:nvSpPr>
        <p:spPr/>
        <p:txBody>
          <a:bodyPr>
            <a:normAutofit/>
          </a:bodyPr>
          <a:lstStyle/>
          <a:p>
            <a:r>
              <a:rPr lang="es-ES"/>
              <a:t>Implementar políticas y procedimientos de conducción segura</a:t>
            </a:r>
          </a:p>
        </p:txBody>
      </p:sp>
      <p:sp>
        <p:nvSpPr>
          <p:cNvPr id="3" name="Content Placeholder 2">
            <a:extLst>
              <a:ext uri="{FF2B5EF4-FFF2-40B4-BE49-F238E27FC236}">
                <a16:creationId xmlns:a16="http://schemas.microsoft.com/office/drawing/2014/main" id="{45F60FB5-54E8-41E6-8186-33449C893AA2}"/>
              </a:ext>
            </a:extLst>
          </p:cNvPr>
          <p:cNvSpPr>
            <a:spLocks noGrp="1"/>
          </p:cNvSpPr>
          <p:nvPr>
            <p:ph idx="1"/>
          </p:nvPr>
        </p:nvSpPr>
        <p:spPr/>
        <p:txBody>
          <a:bodyPr/>
          <a:lstStyle/>
          <a:p>
            <a:r>
              <a:rPr lang="es-ES"/>
              <a:t>Debe implementar políticas y procedimientos de conducción segura. </a:t>
            </a:r>
          </a:p>
          <a:p>
            <a:endParaRPr lang="en-GB" dirty="0"/>
          </a:p>
          <a:p>
            <a:r>
              <a:rPr lang="es-ES"/>
              <a:t>Debe asegurarse de que sus empleados los entienda y los siga.</a:t>
            </a:r>
          </a:p>
          <a:p>
            <a:endParaRPr lang="en-GB" dirty="0"/>
          </a:p>
        </p:txBody>
      </p:sp>
    </p:spTree>
    <p:extLst>
      <p:ext uri="{BB962C8B-B14F-4D97-AF65-F5344CB8AC3E}">
        <p14:creationId xmlns:p14="http://schemas.microsoft.com/office/powerpoint/2010/main" val="2768522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2864-28DF-4AC5-A8C6-118DFCF629DA}"/>
              </a:ext>
            </a:extLst>
          </p:cNvPr>
          <p:cNvSpPr>
            <a:spLocks noGrp="1"/>
          </p:cNvSpPr>
          <p:nvPr>
            <p:ph type="title"/>
          </p:nvPr>
        </p:nvSpPr>
        <p:spPr/>
        <p:txBody>
          <a:bodyPr/>
          <a:lstStyle/>
          <a:p>
            <a:r>
              <a:rPr lang="es-ES"/>
              <a:t>Obtener el equilibrio correcto de seguridad operacional</a:t>
            </a:r>
          </a:p>
        </p:txBody>
      </p:sp>
      <p:sp>
        <p:nvSpPr>
          <p:cNvPr id="3" name="Content Placeholder 2">
            <a:extLst>
              <a:ext uri="{FF2B5EF4-FFF2-40B4-BE49-F238E27FC236}">
                <a16:creationId xmlns:a16="http://schemas.microsoft.com/office/drawing/2014/main" id="{E011AD7B-BAE4-48D8-ADFC-D95A1573A775}"/>
              </a:ext>
            </a:extLst>
          </p:cNvPr>
          <p:cNvSpPr>
            <a:spLocks noGrp="1"/>
          </p:cNvSpPr>
          <p:nvPr>
            <p:ph idx="1"/>
          </p:nvPr>
        </p:nvSpPr>
        <p:spPr/>
        <p:txBody>
          <a:bodyPr>
            <a:normAutofit fontScale="92500"/>
          </a:bodyPr>
          <a:lstStyle/>
          <a:p>
            <a:r>
              <a:rPr lang="es-ES"/>
              <a:t>¿Qué riesgos va a asumir el negocio? En función de esto, usted determina qué riesgos permitirá que los empleados asuman para lograr un objetivo comercial, y cuáles son inaceptables y están sujetos a controles estrictos de gestión.</a:t>
            </a:r>
          </a:p>
          <a:p>
            <a:endParaRPr lang="en-GB" dirty="0"/>
          </a:p>
          <a:p>
            <a:r>
              <a:rPr lang="es-ES"/>
              <a:t>No hay una respuesta correcta o incorrecta para esto: depende de dónde, como organización, está la prioridad para una conducción segura.</a:t>
            </a:r>
          </a:p>
          <a:p>
            <a:endParaRPr lang="en-GB" dirty="0"/>
          </a:p>
          <a:p>
            <a:r>
              <a:rPr lang="es-ES"/>
              <a:t>A menudo necesitará cambiar los procedimientos y prácticas operacionales para permitir que los empleados conduzcan de manera segura ...</a:t>
            </a:r>
          </a:p>
        </p:txBody>
      </p:sp>
    </p:spTree>
    <p:extLst>
      <p:ext uri="{BB962C8B-B14F-4D97-AF65-F5344CB8AC3E}">
        <p14:creationId xmlns:p14="http://schemas.microsoft.com/office/powerpoint/2010/main" val="41558556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072C-494B-42AB-BC11-E793426B7B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Ocuparse de los conductores</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person, car, young, boy&#10;&#10;Description automatically generated">
            <a:extLst>
              <a:ext uri="{FF2B5EF4-FFF2-40B4-BE49-F238E27FC236}">
                <a16:creationId xmlns:a16="http://schemas.microsoft.com/office/drawing/2014/main" id="{70B91DA1-287E-44E7-B383-3CA5AE99EF95}"/>
              </a:ext>
            </a:extLst>
          </p:cNvPr>
          <p:cNvPicPr>
            <a:picLocks noChangeAspect="1"/>
          </p:cNvPicPr>
          <p:nvPr/>
        </p:nvPicPr>
        <p:blipFill rotWithShape="1">
          <a:blip r:embed="rId3">
            <a:extLst>
              <a:ext uri="{28A0092B-C50C-407E-A947-70E740481C1C}">
                <a14:useLocalDpi xmlns:a14="http://schemas.microsoft.com/office/drawing/2010/main" val="0"/>
              </a:ext>
            </a:extLst>
          </a:blip>
          <a:srcRect l="23794" r="17572"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1477268962"/>
      </p:ext>
    </p:extLst>
  </p:cSld>
  <p:clrMapOvr>
    <a:overrideClrMapping bg1="dk1" tx1="lt1" bg2="dk2" tx2="lt2" accent1="accent1" accent2="accent2" accent3="accent3" accent4="accent4" accent5="accent5" accent6="accent6" hlink="hlink" folHlink="folHlink"/>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BC3A5-09E4-4C17-8BDC-D0B1347AD4EF}"/>
              </a:ext>
            </a:extLst>
          </p:cNvPr>
          <p:cNvSpPr>
            <a:spLocks noGrp="1"/>
          </p:cNvSpPr>
          <p:nvPr>
            <p:ph type="title"/>
          </p:nvPr>
        </p:nvSpPr>
        <p:spPr/>
        <p:txBody>
          <a:bodyPr/>
          <a:lstStyle/>
          <a:p>
            <a:r>
              <a:rPr lang="es-ES"/>
              <a:t>Ocuparse de los conductores</a:t>
            </a:r>
          </a:p>
        </p:txBody>
      </p:sp>
      <p:sp>
        <p:nvSpPr>
          <p:cNvPr id="3" name="Content Placeholder 2">
            <a:extLst>
              <a:ext uri="{FF2B5EF4-FFF2-40B4-BE49-F238E27FC236}">
                <a16:creationId xmlns:a16="http://schemas.microsoft.com/office/drawing/2014/main" id="{FB66CC8C-231D-4C19-8E4B-8D167843B674}"/>
              </a:ext>
            </a:extLst>
          </p:cNvPr>
          <p:cNvSpPr>
            <a:spLocks noGrp="1"/>
          </p:cNvSpPr>
          <p:nvPr>
            <p:ph idx="1"/>
          </p:nvPr>
        </p:nvSpPr>
        <p:spPr/>
        <p:txBody>
          <a:bodyPr/>
          <a:lstStyle/>
          <a:p>
            <a:r>
              <a:rPr lang="es-ES" dirty="0"/>
              <a:t>¡Conducir es un asunto muy emotivo!</a:t>
            </a:r>
          </a:p>
          <a:p>
            <a:r>
              <a:rPr lang="es-ES" dirty="0"/>
              <a:t>Necesita usar un lenguaje neutral / no usar un enfoque de «culpa»</a:t>
            </a:r>
          </a:p>
          <a:p>
            <a:r>
              <a:rPr lang="es-ES" dirty="0"/>
              <a:t>Utilice hechos</a:t>
            </a:r>
          </a:p>
          <a:p>
            <a:r>
              <a:rPr lang="ro-RO" dirty="0" err="1"/>
              <a:t>Acompa</a:t>
            </a:r>
            <a:r>
              <a:rPr lang="es-ES" dirty="0" err="1"/>
              <a:t>ñe</a:t>
            </a:r>
            <a:r>
              <a:rPr lang="es-ES" dirty="0"/>
              <a:t> a sus empleados mientras conducen</a:t>
            </a:r>
          </a:p>
          <a:p>
            <a:r>
              <a:rPr lang="es-ES" dirty="0"/>
              <a:t>Liderazgo: se considera que sigue todas las políticas y procedimientos de conducción segura y siempre conduce con seguridad</a:t>
            </a:r>
          </a:p>
          <a:p>
            <a:pPr lvl="1"/>
            <a:r>
              <a:rPr lang="es-ES" dirty="0"/>
              <a:t>¡No llame a los conductores cuando sepa que conducen!</a:t>
            </a:r>
          </a:p>
          <a:p>
            <a:r>
              <a:rPr lang="es-ES" dirty="0"/>
              <a:t>Contemple una formación más a fondo en el aula además de este recurso...</a:t>
            </a:r>
          </a:p>
        </p:txBody>
      </p:sp>
    </p:spTree>
    <p:extLst>
      <p:ext uri="{BB962C8B-B14F-4D97-AF65-F5344CB8AC3E}">
        <p14:creationId xmlns:p14="http://schemas.microsoft.com/office/powerpoint/2010/main" val="9808903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F484-F07C-4CAF-8030-DB50FF5964C4}"/>
              </a:ext>
            </a:extLst>
          </p:cNvPr>
          <p:cNvSpPr>
            <a:spLocks noGrp="1"/>
          </p:cNvSpPr>
          <p:nvPr>
            <p:ph type="title"/>
          </p:nvPr>
        </p:nvSpPr>
        <p:spPr>
          <a:xfrm>
            <a:off x="6746628" y="1783959"/>
            <a:ext cx="4645250" cy="2889114"/>
          </a:xfrm>
        </p:spPr>
        <p:txBody>
          <a:bodyPr vert="horz" lIns="91440" tIns="45720" rIns="91440" bIns="45720" rtlCol="0" anchor="b">
            <a:normAutofit/>
          </a:bodyPr>
          <a:lstStyle/>
          <a:p>
            <a:r>
              <a:rPr lang="es-ES" sz="6000">
                <a:solidFill>
                  <a:schemeClr val="tx1"/>
                </a:solidFill>
                <a:latin typeface="+mj-lt"/>
                <a:ea typeface="+mj-ea"/>
                <a:cs typeface="+mj-cs"/>
              </a:rPr>
              <a:t>Informes Posteriores al Incidente</a:t>
            </a:r>
          </a:p>
        </p:txBody>
      </p:sp>
      <p:sp>
        <p:nvSpPr>
          <p:cNvPr id="10" name="Freeform: Shape 9">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ar parked in front of a truck&#10;&#10;Description automatically generated">
            <a:extLst>
              <a:ext uri="{FF2B5EF4-FFF2-40B4-BE49-F238E27FC236}">
                <a16:creationId xmlns:a16="http://schemas.microsoft.com/office/drawing/2014/main" id="{6464E341-4CEC-4393-85D1-D6D7AE2C73DE}"/>
              </a:ext>
            </a:extLst>
          </p:cNvPr>
          <p:cNvPicPr>
            <a:picLocks noChangeAspect="1"/>
          </p:cNvPicPr>
          <p:nvPr/>
        </p:nvPicPr>
        <p:blipFill rotWithShape="1">
          <a:blip r:embed="rId3">
            <a:extLst>
              <a:ext uri="{28A0092B-C50C-407E-A947-70E740481C1C}">
                <a14:useLocalDpi xmlns:a14="http://schemas.microsoft.com/office/drawing/2010/main" val="0"/>
              </a:ext>
            </a:extLst>
          </a:blip>
          <a:srcRect l="22774" r="19030" b="-1"/>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3062231135"/>
      </p:ext>
    </p:extLst>
  </p:cSld>
  <p:clrMapOvr>
    <a:overrideClrMapping bg1="dk1" tx1="lt1" bg2="dk2" tx2="lt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F8F10-A124-47DB-B878-35F67C6F7831}"/>
              </a:ext>
            </a:extLst>
          </p:cNvPr>
          <p:cNvSpPr>
            <a:spLocks noGrp="1"/>
          </p:cNvSpPr>
          <p:nvPr>
            <p:ph type="title"/>
          </p:nvPr>
        </p:nvSpPr>
        <p:spPr/>
        <p:txBody>
          <a:bodyPr/>
          <a:lstStyle/>
          <a:p>
            <a:r>
              <a:rPr lang="es-ES" dirty="0"/>
              <a:t>Informes posteriores al incidente</a:t>
            </a:r>
          </a:p>
        </p:txBody>
      </p:sp>
      <p:sp>
        <p:nvSpPr>
          <p:cNvPr id="3" name="Content Placeholder 2">
            <a:extLst>
              <a:ext uri="{FF2B5EF4-FFF2-40B4-BE49-F238E27FC236}">
                <a16:creationId xmlns:a16="http://schemas.microsoft.com/office/drawing/2014/main" id="{5B92CB7E-B496-4354-A54C-5B236B7090A1}"/>
              </a:ext>
            </a:extLst>
          </p:cNvPr>
          <p:cNvSpPr>
            <a:spLocks noGrp="1"/>
          </p:cNvSpPr>
          <p:nvPr>
            <p:ph idx="1"/>
          </p:nvPr>
        </p:nvSpPr>
        <p:spPr/>
        <p:txBody>
          <a:bodyPr>
            <a:normAutofit lnSpcReduction="10000"/>
          </a:bodyPr>
          <a:lstStyle/>
          <a:p>
            <a:r>
              <a:rPr lang="es-ES" dirty="0"/>
              <a:t>Parte vital de cualquier proceso efectivo de gestión del riesgo vial relacionado con el trabajo</a:t>
            </a:r>
          </a:p>
          <a:p>
            <a:r>
              <a:rPr lang="es-ES" dirty="0"/>
              <a:t>Necesarios para determinar la causa raíz subyacente o las causas del incidente</a:t>
            </a:r>
          </a:p>
          <a:p>
            <a:r>
              <a:rPr lang="es-ES" dirty="0"/>
              <a:t>Utilice una herramienta de revisión posterior al incidente para ayudar con el informe</a:t>
            </a:r>
          </a:p>
          <a:p>
            <a:r>
              <a:rPr lang="es-ES" dirty="0"/>
              <a:t>Establezca la gestión adecuada y / o intervenciones centradas en el conductor, para ayudar a prevenir la repetición del incidente.</a:t>
            </a:r>
          </a:p>
          <a:p>
            <a:r>
              <a:rPr lang="es-ES" dirty="0"/>
              <a:t>Es posible que se requiera formación presencial adicional además de este recurso...</a:t>
            </a:r>
          </a:p>
        </p:txBody>
      </p:sp>
    </p:spTree>
    <p:extLst>
      <p:ext uri="{BB962C8B-B14F-4D97-AF65-F5344CB8AC3E}">
        <p14:creationId xmlns:p14="http://schemas.microsoft.com/office/powerpoint/2010/main" val="21418895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TotalTime>
  <Words>4141</Words>
  <Application>Microsoft Office PowerPoint</Application>
  <PresentationFormat>Panorámica</PresentationFormat>
  <Paragraphs>266</Paragraphs>
  <Slides>35</Slides>
  <Notes>34</Notes>
  <HiddenSlides>1</HiddenSlides>
  <MMClips>1</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35</vt:i4>
      </vt:variant>
    </vt:vector>
  </HeadingPairs>
  <TitlesOfParts>
    <vt:vector size="39" baseType="lpstr">
      <vt:lpstr>Arial</vt:lpstr>
      <vt:lpstr>Calibri</vt:lpstr>
      <vt:lpstr>Calibri Light</vt:lpstr>
      <vt:lpstr>Office Theme</vt:lpstr>
      <vt:lpstr>Plantilla de Presentación Formación del Supervisor</vt:lpstr>
      <vt:lpstr>Formación del Supervisor</vt:lpstr>
      <vt:lpstr>Agenda</vt:lpstr>
      <vt:lpstr>La Escala del Problema</vt:lpstr>
      <vt:lpstr>Presentación de PowerPoint</vt:lpstr>
      <vt:lpstr>Presentación de PowerPoint</vt:lpstr>
      <vt:lpstr>Mapa de calor de muertes en carretera</vt:lpstr>
      <vt:lpstr>¿Por qué Gestionar los Riesgos Viales Relacionados con el Trabajo?</vt:lpstr>
      <vt:lpstr>¿Por qué gestionar los riesgos viales relacionados con el trabajo?</vt:lpstr>
      <vt:lpstr>Riesgo de daños</vt:lpstr>
      <vt:lpstr>Riesgo de persecución</vt:lpstr>
      <vt:lpstr>CSR [Corporate Social Responsibilities (Responsabilidades Sociales Corporativas)]</vt:lpstr>
      <vt:lpstr>Problemas financieros</vt:lpstr>
      <vt:lpstr>Pérdidas no aseguradas</vt:lpstr>
      <vt:lpstr>Los Riesgos más Altos</vt:lpstr>
      <vt:lpstr>Los riesgos más altos</vt:lpstr>
      <vt:lpstr>Velocidad</vt:lpstr>
      <vt:lpstr>Deficiencia</vt:lpstr>
      <vt:lpstr>Presentación de PowerPoint</vt:lpstr>
      <vt:lpstr>Distracciones</vt:lpstr>
      <vt:lpstr>Fatiga</vt:lpstr>
      <vt:lpstr>Cinturones de seguridad</vt:lpstr>
      <vt:lpstr>Cascos de protección</vt:lpstr>
      <vt:lpstr>Gestión efectiva de riesgos viales relacionados con el trabajo</vt:lpstr>
      <vt:lpstr>Presentación de PowerPoint</vt:lpstr>
      <vt:lpstr>Papel y Responsabilidades del Supervisor</vt:lpstr>
      <vt:lpstr>Papel y responsabilidades del Supervisor</vt:lpstr>
      <vt:lpstr>Liderazgo</vt:lpstr>
      <vt:lpstr>La mente controladora</vt:lpstr>
      <vt:lpstr>Implementar políticas y procedimientos de conducción segura</vt:lpstr>
      <vt:lpstr>Obtener el equilibrio correcto de seguridad operacional</vt:lpstr>
      <vt:lpstr>Ocuparse de los conductores</vt:lpstr>
      <vt:lpstr>Ocuparse de los conductores</vt:lpstr>
      <vt:lpstr>Informes Posteriores al Incidente</vt:lpstr>
      <vt:lpstr>Informes posteriores al incidente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Line Manager Training</dc:title>
  <dc:creator>Andy Price</dc:creator>
  <cp:lastModifiedBy>Alina Ionita</cp:lastModifiedBy>
  <cp:revision>25</cp:revision>
  <dcterms:created xsi:type="dcterms:W3CDTF">2019-10-24T10:18:23Z</dcterms:created>
  <dcterms:modified xsi:type="dcterms:W3CDTF">2020-05-31T22:28:53Z</dcterms:modified>
</cp:coreProperties>
</file>