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s/slide1.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34.xml" ContentType="application/vnd.openxmlformats-officedocument.presentationml.slide+xml"/>
  <Override PartName="/ppt/slides/slide16.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17.xml" ContentType="application/vnd.openxmlformats-officedocument.presentationml.slide+xml"/>
  <Override PartName="/ppt/slides/slide1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18.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27.xml" ContentType="application/vnd.openxmlformats-officedocument.presentationml.slide+xml"/>
  <Override PartName="/ppt/slides/slide29.xml" ContentType="application/vnd.openxmlformats-officedocument.presentationml.slide+xml"/>
  <Override PartName="/ppt/slides/slide25.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6.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24.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notesSlides/notesSlide11.xml" ContentType="application/vnd.openxmlformats-officedocument.presentationml.notesSlide+xml"/>
  <Override PartName="/ppt/notesSlides/notesSlide10.xml" ContentType="application/vnd.openxmlformats-officedocument.presentationml.notesSlide+xml"/>
  <Override PartName="/ppt/notesSlides/notesSlide9.xml" ContentType="application/vnd.openxmlformats-officedocument.presentationml.notesSlide+xml"/>
  <Override PartName="/ppt/notesSlides/notesSlide8.xml" ContentType="application/vnd.openxmlformats-officedocument.presentationml.notesSlide+xml"/>
  <Override PartName="/ppt/notesSlides/notesSlide7.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9.xml" ContentType="application/vnd.openxmlformats-officedocument.presentationml.notesSlide+xml"/>
  <Override PartName="/ppt/notesSlides/notesSlide18.xml" ContentType="application/vnd.openxmlformats-officedocument.presentationml.notesSlide+xml"/>
  <Override PartName="/ppt/notesSlides/notesSlide17.xml" ContentType="application/vnd.openxmlformats-officedocument.presentationml.notesSlide+xml"/>
  <Override PartName="/ppt/notesSlides/notesSlide15.xml" ContentType="application/vnd.openxmlformats-officedocument.presentationml.notesSlide+xml"/>
  <Override PartName="/ppt/notesSlides/notesSlide6.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20.xml" ContentType="application/vnd.openxmlformats-officedocument.presentationml.notesSlide+xml"/>
  <Override PartName="/ppt/notesSlides/notesSlide16.xml" ContentType="application/vnd.openxmlformats-officedocument.presentationml.notesSlide+xml"/>
  <Override PartName="/ppt/notesSlides/notesSlide21.xml" ContentType="application/vnd.openxmlformats-officedocument.presentationml.notesSlide+xml"/>
  <Override PartName="/ppt/notesSlides/notesSlide25.xml" ContentType="application/vnd.openxmlformats-officedocument.presentationml.notesSlide+xml"/>
  <Override PartName="/ppt/notesSlides/notesSlide32.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24.xml" ContentType="application/vnd.openxmlformats-officedocument.presentationml.notesSlide+xml"/>
  <Override PartName="/ppt/notesSlides/notesSlide2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300" r:id="rId2"/>
    <p:sldId id="256" r:id="rId3"/>
    <p:sldId id="257" r:id="rId4"/>
    <p:sldId id="258" r:id="rId5"/>
    <p:sldId id="284" r:id="rId6"/>
    <p:sldId id="293" r:id="rId7"/>
    <p:sldId id="276" r:id="rId8"/>
    <p:sldId id="259" r:id="rId9"/>
    <p:sldId id="260" r:id="rId10"/>
    <p:sldId id="261" r:id="rId11"/>
    <p:sldId id="262" r:id="rId12"/>
    <p:sldId id="263" r:id="rId13"/>
    <p:sldId id="264" r:id="rId14"/>
    <p:sldId id="265" r:id="rId15"/>
    <p:sldId id="274" r:id="rId16"/>
    <p:sldId id="275" r:id="rId17"/>
    <p:sldId id="294" r:id="rId18"/>
    <p:sldId id="295" r:id="rId19"/>
    <p:sldId id="296" r:id="rId20"/>
    <p:sldId id="297" r:id="rId21"/>
    <p:sldId id="298" r:id="rId22"/>
    <p:sldId id="299" r:id="rId23"/>
    <p:sldId id="268" r:id="rId24"/>
    <p:sldId id="269" r:id="rId25"/>
    <p:sldId id="266" r:id="rId26"/>
    <p:sldId id="267" r:id="rId27"/>
    <p:sldId id="287" r:id="rId28"/>
    <p:sldId id="288" r:id="rId29"/>
    <p:sldId id="289" r:id="rId30"/>
    <p:sldId id="290" r:id="rId31"/>
    <p:sldId id="270" r:id="rId32"/>
    <p:sldId id="271" r:id="rId33"/>
    <p:sldId id="272" r:id="rId34"/>
    <p:sldId id="273"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56503" autoAdjust="0"/>
  </p:normalViewPr>
  <p:slideViewPr>
    <p:cSldViewPr snapToGrid="0">
      <p:cViewPr>
        <p:scale>
          <a:sx n="60" d="100"/>
          <a:sy n="60" d="100"/>
        </p:scale>
        <p:origin x="908" y="-988"/>
      </p:cViewPr>
      <p:guideLst/>
    </p:cSldViewPr>
  </p:slideViewPr>
  <p:notesTextViewPr>
    <p:cViewPr>
      <p:scale>
        <a:sx n="3" d="2"/>
        <a:sy n="3" d="2"/>
      </p:scale>
      <p:origin x="0" y="-1572"/>
    </p:cViewPr>
  </p:notesTextViewPr>
  <p:notesViewPr>
    <p:cSldViewPr snapToGrid="0">
      <p:cViewPr varScale="1">
        <p:scale>
          <a:sx n="84" d="100"/>
          <a:sy n="84" d="100"/>
        </p:scale>
        <p:origin x="3828"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ustomXml" Target="../customXml/item3.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CCF6649-7772-4172-816B-E00DD393D7AA}" type="datetimeFigureOut">
              <a:rPr lang="en-GB" smtClean="0"/>
              <a:t>27/10/2020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0A5EA2A-9870-49DA-B982-5C0E83C0E355}" type="slidenum">
              <a:rPr lang="en-GB" smtClean="0"/>
              <a:t>‹#›</a:t>
            </a:fld>
            <a:endParaRPr lang="en-GB"/>
          </a:p>
        </p:txBody>
      </p:sp>
    </p:spTree>
    <p:extLst>
      <p:ext uri="{BB962C8B-B14F-4D97-AF65-F5344CB8AC3E}">
        <p14:creationId xmlns:p14="http://schemas.microsoft.com/office/powerpoint/2010/main" val="23919323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0A5EA2A-9870-49DA-B982-5C0E83C0E355}" type="slidenum">
              <a:rPr lang="en-GB" smtClean="0"/>
              <a:t>1</a:t>
            </a:fld>
            <a:endParaRPr lang="en-GB"/>
          </a:p>
        </p:txBody>
      </p:sp>
    </p:spTree>
    <p:extLst>
      <p:ext uri="{BB962C8B-B14F-4D97-AF65-F5344CB8AC3E}">
        <p14:creationId xmlns:p14="http://schemas.microsoft.com/office/powerpoint/2010/main" val="23520757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2</a:t>
            </a:fld>
            <a:endParaRPr lang="en-GB"/>
          </a:p>
        </p:txBody>
      </p:sp>
    </p:spTree>
    <p:extLst>
      <p:ext uri="{BB962C8B-B14F-4D97-AF65-F5344CB8AC3E}">
        <p14:creationId xmlns:p14="http://schemas.microsoft.com/office/powerpoint/2010/main" val="3394254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3</a:t>
            </a:fld>
            <a:endParaRPr lang="en-GB"/>
          </a:p>
        </p:txBody>
      </p:sp>
    </p:spTree>
    <p:extLst>
      <p:ext uri="{BB962C8B-B14F-4D97-AF65-F5344CB8AC3E}">
        <p14:creationId xmlns:p14="http://schemas.microsoft.com/office/powerpoint/2010/main" val="10103509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mn-MN" dirty="0"/>
              <a:t>Илтгэлийн энэ хэсэгт дэлхий нийтэд тулгарч буй замын хөдөлгөөний аюулгүй байдлын асуудлын цар хүрээг харуулсан болно. </a:t>
            </a:r>
            <a:endParaRPr lang="en-GB" dirty="0"/>
          </a:p>
          <a:p>
            <a:r>
              <a:rPr lang="en-GB" dirty="0"/>
              <a:t>.</a:t>
            </a:r>
          </a:p>
        </p:txBody>
      </p:sp>
      <p:sp>
        <p:nvSpPr>
          <p:cNvPr id="4" name="Slide Number Placeholder 3"/>
          <p:cNvSpPr>
            <a:spLocks noGrp="1"/>
          </p:cNvSpPr>
          <p:nvPr>
            <p:ph type="sldNum" sz="quarter" idx="5"/>
          </p:nvPr>
        </p:nvSpPr>
        <p:spPr/>
        <p:txBody>
          <a:bodyPr/>
          <a:lstStyle/>
          <a:p>
            <a:fld id="{F0A5EA2A-9870-49DA-B982-5C0E83C0E355}" type="slidenum">
              <a:rPr lang="en-GB" smtClean="0"/>
              <a:t>4</a:t>
            </a:fld>
            <a:endParaRPr lang="en-GB"/>
          </a:p>
        </p:txBody>
      </p:sp>
    </p:spTree>
    <p:extLst>
      <p:ext uri="{BB962C8B-B14F-4D97-AF65-F5344CB8AC3E}">
        <p14:creationId xmlns:p14="http://schemas.microsoft.com/office/powerpoint/2010/main" val="7813960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a:t>Дэлхий нийтэд тулгарч буй замын хөдөлгөөний аюулгүй байдлын байдлын бодит цар хүрээг видео танилцуулгаар </a:t>
            </a:r>
            <a:r>
              <a:rPr lang="mn-MN" dirty="0" smtClean="0"/>
              <a:t>онцлов.</a:t>
            </a:r>
            <a:endParaRPr lang="en-GB" dirty="0"/>
          </a:p>
          <a:p>
            <a:endParaRPr lang="en-GB" dirty="0"/>
          </a:p>
          <a:p>
            <a:r>
              <a:rPr lang="mn-MN" dirty="0" smtClean="0"/>
              <a:t>Бичлэгээр</a:t>
            </a:r>
            <a:r>
              <a:rPr lang="mn-MN" baseline="0" dirty="0" smtClean="0"/>
              <a:t> </a:t>
            </a:r>
            <a:r>
              <a:rPr lang="mn-MN" dirty="0" smtClean="0"/>
              <a:t>зарим </a:t>
            </a:r>
            <a:r>
              <a:rPr lang="mn-MN" dirty="0"/>
              <a:t>тоо </a:t>
            </a:r>
            <a:r>
              <a:rPr lang="mn-MN" dirty="0" smtClean="0"/>
              <a:t>баримт</a:t>
            </a:r>
            <a:r>
              <a:rPr lang="en-US" baseline="0" dirty="0" smtClean="0"/>
              <a:t> </a:t>
            </a:r>
            <a:r>
              <a:rPr lang="mn-MN" baseline="0" dirty="0" smtClean="0"/>
              <a:t>болон </a:t>
            </a:r>
            <a:r>
              <a:rPr lang="mn-MN" dirty="0" smtClean="0"/>
              <a:t>Засгийн газрууд Тогтвортой Хөгжлийн Зорилтуудыг ашиглан</a:t>
            </a:r>
            <a:r>
              <a:rPr lang="mn-MN" baseline="0" dirty="0" smtClean="0"/>
              <a:t> </a:t>
            </a:r>
            <a:r>
              <a:rPr lang="mn-MN" dirty="0" smtClean="0"/>
              <a:t>замын </a:t>
            </a:r>
            <a:r>
              <a:rPr lang="mn-MN" dirty="0"/>
              <a:t>хөдөлгөөний аюулгүй байдлыг сайжруулах </a:t>
            </a:r>
            <a:r>
              <a:rPr lang="mn-MN" dirty="0" smtClean="0"/>
              <a:t>талаар</a:t>
            </a:r>
            <a:r>
              <a:rPr lang="mn-MN" baseline="0" dirty="0" smtClean="0"/>
              <a:t> </a:t>
            </a:r>
            <a:r>
              <a:rPr lang="mn-MN" dirty="0" smtClean="0"/>
              <a:t>онцолсон</a:t>
            </a:r>
            <a:r>
              <a:rPr lang="mn-MN" baseline="0" dirty="0" smtClean="0"/>
              <a:t> юм</a:t>
            </a:r>
            <a:r>
              <a:rPr lang="mn-MN" dirty="0" smtClean="0"/>
              <a:t>. </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5</a:t>
            </a:fld>
            <a:endParaRPr lang="en-GB"/>
          </a:p>
        </p:txBody>
      </p:sp>
    </p:spTree>
    <p:extLst>
      <p:ext uri="{BB962C8B-B14F-4D97-AF65-F5344CB8AC3E}">
        <p14:creationId xmlns:p14="http://schemas.microsoft.com/office/powerpoint/2010/main" val="18811831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a:t>Уг слайд нь бичлэгт харуулсан зарим мэдээллийг </a:t>
            </a:r>
            <a:r>
              <a:rPr lang="mn-MN" dirty="0" smtClean="0"/>
              <a:t>бататгахаас гадна </a:t>
            </a:r>
            <a:r>
              <a:rPr lang="mn-MN" b="1" dirty="0"/>
              <a:t>д</a:t>
            </a:r>
            <a:r>
              <a:rPr lang="mn-MN" b="1" dirty="0" smtClean="0"/>
              <a:t>ундаж </a:t>
            </a:r>
            <a:r>
              <a:rPr lang="mn-MN" b="1" dirty="0"/>
              <a:t>болон </a:t>
            </a:r>
            <a:r>
              <a:rPr lang="mn-MN" b="1" dirty="0" smtClean="0"/>
              <a:t>доогуур </a:t>
            </a:r>
            <a:r>
              <a:rPr lang="mn-MN" b="1" dirty="0"/>
              <a:t>орлоготой орнуудад</a:t>
            </a:r>
            <a:r>
              <a:rPr lang="mn-MN" dirty="0"/>
              <a:t> тулгараад буй асуудлын цар хүрээ, </a:t>
            </a:r>
            <a:r>
              <a:rPr lang="mn-MN" dirty="0" smtClean="0"/>
              <a:t>явган хүн, </a:t>
            </a:r>
            <a:r>
              <a:rPr lang="mn-MN" dirty="0"/>
              <a:t>унадаг дугуйтай зорчигч болон мотоцикл зэрэг замын хөдөлгөөний эмзэг оролцогчтой холбоотой </a:t>
            </a:r>
            <a:r>
              <a:rPr lang="mn-MN" dirty="0" smtClean="0"/>
              <a:t>асуудлыг </a:t>
            </a:r>
            <a:r>
              <a:rPr lang="mn-MN" dirty="0"/>
              <a:t>онцлон харуулжээ.</a:t>
            </a:r>
            <a:endParaRPr lang="en-GB" dirty="0"/>
          </a:p>
          <a:p>
            <a:endParaRPr lang="en-GB" dirty="0"/>
          </a:p>
          <a:p>
            <a:r>
              <a:rPr lang="mn-MN" dirty="0" smtClean="0"/>
              <a:t>Өөрийн </a:t>
            </a:r>
            <a:r>
              <a:rPr lang="mn-MN" dirty="0"/>
              <a:t>ажилтан </a:t>
            </a:r>
            <a:r>
              <a:rPr lang="mn-MN" b="1" dirty="0" smtClean="0"/>
              <a:t>болон</a:t>
            </a:r>
            <a:r>
              <a:rPr lang="mn-MN" dirty="0" smtClean="0"/>
              <a:t> замын </a:t>
            </a:r>
            <a:r>
              <a:rPr lang="mn-MN" dirty="0"/>
              <a:t>хөдөлгөөнд хамт оролцож буй хүмүүсийн эрүүл мэнд, аюулгүй </a:t>
            </a:r>
            <a:r>
              <a:rPr lang="mn-MN" dirty="0" smtClean="0"/>
              <a:t>байдлыг</a:t>
            </a:r>
            <a:r>
              <a:rPr lang="mn-MN" baseline="0" dirty="0" smtClean="0"/>
              <a:t> хангах </a:t>
            </a:r>
            <a:r>
              <a:rPr lang="mn-MN" dirty="0" smtClean="0"/>
              <a:t>нь </a:t>
            </a:r>
            <a:r>
              <a:rPr lang="mn-MN" b="1" dirty="0" smtClean="0"/>
              <a:t>менежерүүд</a:t>
            </a:r>
            <a:r>
              <a:rPr lang="mn-MN" b="1" baseline="0" dirty="0" smtClean="0"/>
              <a:t> </a:t>
            </a:r>
            <a:r>
              <a:rPr lang="mn-MN" dirty="0" smtClean="0"/>
              <a:t>бидний </a:t>
            </a:r>
            <a:r>
              <a:rPr lang="mn-MN" dirty="0"/>
              <a:t>хариуцлага </a:t>
            </a:r>
            <a:r>
              <a:rPr lang="mn-MN" dirty="0" smtClean="0"/>
              <a:t>юм. Тиймээс мөргөлдөөний </a:t>
            </a:r>
            <a:r>
              <a:rPr lang="mn-MN" dirty="0"/>
              <a:t>улмаас замын </a:t>
            </a:r>
            <a:r>
              <a:rPr lang="mn-MN" dirty="0" smtClean="0"/>
              <a:t>хөдөлгөөнд</a:t>
            </a:r>
            <a:r>
              <a:rPr lang="mn-MN" baseline="0" dirty="0" smtClean="0"/>
              <a:t> оролцогсдод </a:t>
            </a:r>
            <a:r>
              <a:rPr lang="mn-MN" dirty="0" smtClean="0"/>
              <a:t>гэмтэл</a:t>
            </a:r>
            <a:r>
              <a:rPr lang="mn-MN" dirty="0"/>
              <a:t>, бэртэл учирсан </a:t>
            </a:r>
            <a:r>
              <a:rPr lang="en-US" dirty="0"/>
              <a:t>(</a:t>
            </a:r>
            <a:r>
              <a:rPr lang="mn-MN" dirty="0"/>
              <a:t>учирч болзошгүй</a:t>
            </a:r>
            <a:r>
              <a:rPr lang="en-US" dirty="0"/>
              <a:t>) </a:t>
            </a:r>
            <a:r>
              <a:rPr lang="mn-MN" dirty="0"/>
              <a:t>бол өөрийн </a:t>
            </a:r>
            <a:r>
              <a:rPr lang="mn-MN" dirty="0" smtClean="0"/>
              <a:t>ажилтантай</a:t>
            </a:r>
            <a:r>
              <a:rPr lang="mn-MN" baseline="0" dirty="0" smtClean="0"/>
              <a:t> адил </a:t>
            </a:r>
            <a:r>
              <a:rPr lang="en-US" dirty="0" smtClean="0"/>
              <a:t>(</a:t>
            </a:r>
            <a:r>
              <a:rPr lang="mn-MN" dirty="0"/>
              <a:t>мөргөлдөөнөөс үүдэн гэмтэл, бэртэл үүссэн</a:t>
            </a:r>
            <a:r>
              <a:rPr lang="en-US" dirty="0"/>
              <a:t>)</a:t>
            </a:r>
            <a:r>
              <a:rPr lang="mn-MN" dirty="0"/>
              <a:t> </a:t>
            </a:r>
            <a:r>
              <a:rPr lang="mn-MN" dirty="0" smtClean="0"/>
              <a:t>чухалд авч үзэх хэрэгтэй. </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6</a:t>
            </a:fld>
            <a:endParaRPr lang="en-GB"/>
          </a:p>
        </p:txBody>
      </p:sp>
    </p:spTree>
    <p:extLst>
      <p:ext uri="{BB962C8B-B14F-4D97-AF65-F5344CB8AC3E}">
        <p14:creationId xmlns:p14="http://schemas.microsoft.com/office/powerpoint/2010/main" val="20830027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a:t>Хүний амь нас хохирсон ослын зураглалд үзүүлснээр, өнгө бараан </a:t>
            </a:r>
            <a:r>
              <a:rPr lang="mn-MN" dirty="0" smtClean="0"/>
              <a:t>байх тусам </a:t>
            </a:r>
            <a:r>
              <a:rPr lang="mn-MN" dirty="0"/>
              <a:t>100 000 хүнд ноогдох нас баралтын тоо </a:t>
            </a:r>
            <a:r>
              <a:rPr lang="mn-MN" dirty="0" smtClean="0"/>
              <a:t>их байгааг илтгэхээс гадна танай</a:t>
            </a:r>
            <a:r>
              <a:rPr lang="mn-MN" baseline="0" dirty="0" smtClean="0"/>
              <a:t> байгууллагын</a:t>
            </a:r>
            <a:r>
              <a:rPr lang="mn-MN" dirty="0" smtClean="0"/>
              <a:t> </a:t>
            </a:r>
            <a:r>
              <a:rPr lang="mn-MN" dirty="0"/>
              <a:t>үйл ажиллагаа явуулж буй улс оронд асуудал хаана байгааг харуулж байна.</a:t>
            </a:r>
            <a:r>
              <a:rPr lang="en-US" dirty="0"/>
              <a:t> </a:t>
            </a:r>
            <a:endParaRPr lang="mn-MN" dirty="0"/>
          </a:p>
        </p:txBody>
      </p:sp>
      <p:sp>
        <p:nvSpPr>
          <p:cNvPr id="4" name="Slide Number Placeholder 3"/>
          <p:cNvSpPr>
            <a:spLocks noGrp="1"/>
          </p:cNvSpPr>
          <p:nvPr>
            <p:ph type="sldNum" sz="quarter" idx="5"/>
          </p:nvPr>
        </p:nvSpPr>
        <p:spPr/>
        <p:txBody>
          <a:bodyPr/>
          <a:lstStyle/>
          <a:p>
            <a:fld id="{F0A5EA2A-9870-49DA-B982-5C0E83C0E355}" type="slidenum">
              <a:rPr lang="en-GB" smtClean="0"/>
              <a:t>7</a:t>
            </a:fld>
            <a:endParaRPr lang="en-GB"/>
          </a:p>
        </p:txBody>
      </p:sp>
    </p:spTree>
    <p:extLst>
      <p:ext uri="{BB962C8B-B14F-4D97-AF65-F5344CB8AC3E}">
        <p14:creationId xmlns:p14="http://schemas.microsoft.com/office/powerpoint/2010/main" val="13437469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a:t>Энэ хэсэгт </a:t>
            </a:r>
            <a:r>
              <a:rPr lang="mn-MN" b="1" dirty="0" smtClean="0"/>
              <a:t>байгууллага </a:t>
            </a:r>
            <a:r>
              <a:rPr lang="mn-MN" dirty="0"/>
              <a:t>яагаад албан ажилтай холбоотой замын эрсдлийг </a:t>
            </a:r>
            <a:r>
              <a:rPr lang="mn-MN" dirty="0" smtClean="0"/>
              <a:t>хариуцах ёстой </a:t>
            </a:r>
            <a:r>
              <a:rPr lang="mn-MN" dirty="0"/>
              <a:t>шалтгааныг авч үзнэ.</a:t>
            </a:r>
            <a:endParaRPr lang="en-GB" dirty="0"/>
          </a:p>
          <a:p>
            <a:endParaRPr lang="en-GB" dirty="0"/>
          </a:p>
          <a:p>
            <a:r>
              <a:rPr lang="mn-MN" dirty="0"/>
              <a:t>Хэрэв </a:t>
            </a:r>
            <a:r>
              <a:rPr lang="mn-MN" dirty="0" smtClean="0"/>
              <a:t>энэ</a:t>
            </a:r>
            <a:r>
              <a:rPr lang="mn-MN" baseline="0" dirty="0" smtClean="0"/>
              <a:t> хэсэгт харилцан ярилцаж сургалтыг орох бол </a:t>
            </a:r>
            <a:r>
              <a:rPr lang="mn-MN" dirty="0" smtClean="0"/>
              <a:t>шалтгааныг </a:t>
            </a:r>
            <a:r>
              <a:rPr lang="mn-MN" dirty="0"/>
              <a:t>энэ хэсэгт асууна уу.</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8</a:t>
            </a:fld>
            <a:endParaRPr lang="en-GB"/>
          </a:p>
        </p:txBody>
      </p:sp>
    </p:spTree>
    <p:extLst>
      <p:ext uri="{BB962C8B-B14F-4D97-AF65-F5344CB8AC3E}">
        <p14:creationId xmlns:p14="http://schemas.microsoft.com/office/powerpoint/2010/main" val="15276476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a:t>Эдгээр нь аливаа байгууллага албан ажлын холбоотой замын эрдслийг удирдах үндсэн шалтгаанууд юм.</a:t>
            </a:r>
            <a:endParaRPr lang="en-GB" dirty="0"/>
          </a:p>
          <a:p>
            <a:endParaRPr lang="en-GB" dirty="0"/>
          </a:p>
          <a:p>
            <a:r>
              <a:rPr lang="mn-MN" dirty="0"/>
              <a:t>Дараагийн </a:t>
            </a:r>
            <a:r>
              <a:rPr lang="mn-MN" dirty="0" smtClean="0"/>
              <a:t>слайдуудаар </a:t>
            </a:r>
            <a:r>
              <a:rPr lang="mn-MN" dirty="0"/>
              <a:t>танд бизнестээ ашиглаж болохуйц мэдээллийг өгөх зорилгоор агуулга </a:t>
            </a:r>
            <a:r>
              <a:rPr lang="mn-MN" dirty="0" smtClean="0"/>
              <a:t>тус бүрийг </a:t>
            </a:r>
            <a:r>
              <a:rPr lang="mn-MN" dirty="0"/>
              <a:t>дэлгэрэнгүй авч үзнэ. </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9</a:t>
            </a:fld>
            <a:endParaRPr lang="en-GB"/>
          </a:p>
        </p:txBody>
      </p:sp>
    </p:spTree>
    <p:extLst>
      <p:ext uri="{BB962C8B-B14F-4D97-AF65-F5344CB8AC3E}">
        <p14:creationId xmlns:p14="http://schemas.microsoft.com/office/powerpoint/2010/main" val="13437548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a:t>Дээр </a:t>
            </a:r>
            <a:r>
              <a:rPr lang="mn-MN" dirty="0" smtClean="0"/>
              <a:t>дурдсан </a:t>
            </a:r>
            <a:r>
              <a:rPr lang="mn-MN" dirty="0"/>
              <a:t>тоо </a:t>
            </a:r>
            <a:r>
              <a:rPr lang="mn-MN" dirty="0" smtClean="0"/>
              <a:t>баримтыг хүмүүст </a:t>
            </a:r>
            <a:r>
              <a:rPr lang="mn-MN" dirty="0"/>
              <a:t>сануулна уу. </a:t>
            </a:r>
            <a:endParaRPr lang="en-GB" dirty="0"/>
          </a:p>
          <a:p>
            <a:endParaRPr lang="en-GB" dirty="0"/>
          </a:p>
          <a:p>
            <a:r>
              <a:rPr lang="mn-MN" dirty="0"/>
              <a:t>Өөрийн үйл ажиллагаа явуулж буй улсын нас баралтын хэмжээг харуулсан холбоосоор орж тухайн газарт тулгарч буй асуудлын цар хүрээг харна уу. </a:t>
            </a:r>
            <a:endParaRPr lang="en-GB" dirty="0"/>
          </a:p>
          <a:p>
            <a:endParaRPr lang="en-GB" dirty="0"/>
          </a:p>
          <a:p>
            <a:r>
              <a:rPr lang="mn-MN" dirty="0"/>
              <a:t>Туулсан замын хэмжээнээс үл хамааран </a:t>
            </a:r>
            <a:r>
              <a:rPr lang="mn-MN" dirty="0" smtClean="0"/>
              <a:t>албан</a:t>
            </a:r>
            <a:r>
              <a:rPr lang="mn-MN" baseline="0" dirty="0" smtClean="0"/>
              <a:t> </a:t>
            </a:r>
            <a:r>
              <a:rPr lang="mn-MN" dirty="0" smtClean="0"/>
              <a:t>жолооч </a:t>
            </a:r>
            <a:r>
              <a:rPr lang="mn-MN" dirty="0"/>
              <a:t>нар хувийн тээврийн хэрэгслийн </a:t>
            </a:r>
            <a:r>
              <a:rPr lang="mn-MN" dirty="0" smtClean="0"/>
              <a:t>жолоочтой</a:t>
            </a:r>
            <a:r>
              <a:rPr lang="mn-MN" baseline="0" dirty="0" smtClean="0"/>
              <a:t> </a:t>
            </a:r>
            <a:r>
              <a:rPr lang="mn-MN" dirty="0" smtClean="0"/>
              <a:t>харьцуулахад </a:t>
            </a:r>
            <a:r>
              <a:rPr lang="mn-MN" dirty="0"/>
              <a:t>осолд илүү өртдөг байна. Энэ нь </a:t>
            </a:r>
            <a:r>
              <a:rPr lang="mn-MN" dirty="0" smtClean="0"/>
              <a:t>хувийн амьдрал</a:t>
            </a:r>
            <a:r>
              <a:rPr lang="mn-MN" baseline="0" dirty="0" smtClean="0"/>
              <a:t> дахь асуудлуудаас нь гадна </a:t>
            </a:r>
            <a:r>
              <a:rPr lang="mn-MN" dirty="0" smtClean="0"/>
              <a:t>ажилтай </a:t>
            </a:r>
            <a:r>
              <a:rPr lang="mn-MN" dirty="0"/>
              <a:t>холбоотой ачаалал </a:t>
            </a:r>
            <a:r>
              <a:rPr lang="mn-MN" dirty="0" smtClean="0"/>
              <a:t>их байдагтай</a:t>
            </a:r>
            <a:r>
              <a:rPr lang="mn-MN" baseline="0" dirty="0" smtClean="0"/>
              <a:t> </a:t>
            </a:r>
            <a:r>
              <a:rPr lang="mn-MN" baseline="0" dirty="0" smtClean="0"/>
              <a:t>холбоотой. </a:t>
            </a:r>
            <a:endParaRPr lang="en-GB" dirty="0"/>
          </a:p>
          <a:p>
            <a:endParaRPr lang="en-GB" dirty="0"/>
          </a:p>
          <a:p>
            <a:r>
              <a:rPr lang="mn-MN" dirty="0"/>
              <a:t>Энэ нь зөвхөн амь насаа алдах </a:t>
            </a:r>
            <a:r>
              <a:rPr lang="mn-MN" dirty="0" smtClean="0"/>
              <a:t>бус</a:t>
            </a:r>
            <a:r>
              <a:rPr lang="mn-MN" baseline="0" dirty="0" smtClean="0"/>
              <a:t> өч төчнөөн онц </a:t>
            </a:r>
            <a:r>
              <a:rPr lang="mn-MN" dirty="0" smtClean="0"/>
              <a:t>ноцтой </a:t>
            </a:r>
            <a:r>
              <a:rPr lang="mn-MN" dirty="0"/>
              <a:t>бэртэл </a:t>
            </a:r>
            <a:r>
              <a:rPr lang="mn-MN" dirty="0" smtClean="0"/>
              <a:t>гэмтэл</a:t>
            </a:r>
            <a:r>
              <a:rPr lang="mn-MN" baseline="0" dirty="0" smtClean="0"/>
              <a:t> дагуулдгийг энэ хэсэгт </a:t>
            </a:r>
            <a:r>
              <a:rPr lang="mn-MN" dirty="0" smtClean="0"/>
              <a:t>онцлох </a:t>
            </a:r>
            <a:r>
              <a:rPr lang="mn-MN" dirty="0"/>
              <a:t>хэрэгтэй. </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10</a:t>
            </a:fld>
            <a:endParaRPr lang="en-GB"/>
          </a:p>
        </p:txBody>
      </p:sp>
    </p:spTree>
    <p:extLst>
      <p:ext uri="{BB962C8B-B14F-4D97-AF65-F5344CB8AC3E}">
        <p14:creationId xmlns:p14="http://schemas.microsoft.com/office/powerpoint/2010/main" val="2827756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smtClean="0"/>
              <a:t>Улс</a:t>
            </a:r>
            <a:r>
              <a:rPr lang="mn-MN" baseline="0" dirty="0" smtClean="0"/>
              <a:t> орон бүрийн хууль э</a:t>
            </a:r>
            <a:r>
              <a:rPr lang="mn-MN" dirty="0" smtClean="0"/>
              <a:t>рх зүй</a:t>
            </a:r>
            <a:r>
              <a:rPr lang="mn-MN" baseline="0" dirty="0" smtClean="0"/>
              <a:t> </a:t>
            </a:r>
            <a:r>
              <a:rPr lang="mn-MN" dirty="0" smtClean="0"/>
              <a:t>харилцан </a:t>
            </a:r>
            <a:r>
              <a:rPr lang="mn-MN" dirty="0"/>
              <a:t>адилгүй байдаг учир </a:t>
            </a:r>
            <a:r>
              <a:rPr lang="mn-MN" dirty="0" smtClean="0"/>
              <a:t>энэ хэсэгт нарийвчлан </a:t>
            </a:r>
            <a:r>
              <a:rPr lang="mn-MN" dirty="0"/>
              <a:t>тайлбарлах шаардлагагүй. Хэрэв эрх бүхий байгууллага </a:t>
            </a:r>
            <a:r>
              <a:rPr lang="mn-MN" dirty="0" smtClean="0"/>
              <a:t>осол</a:t>
            </a:r>
            <a:r>
              <a:rPr lang="mn-MN" baseline="0" dirty="0" smtClean="0"/>
              <a:t> </a:t>
            </a:r>
            <a:r>
              <a:rPr lang="mn-MN" dirty="0" smtClean="0"/>
              <a:t>гарахад нөлөөлсөн гэж </a:t>
            </a:r>
            <a:r>
              <a:rPr lang="mn-MN" dirty="0"/>
              <a:t>үзвэл </a:t>
            </a:r>
            <a:r>
              <a:rPr lang="mn-MN" dirty="0" smtClean="0"/>
              <a:t>ял</a:t>
            </a:r>
            <a:r>
              <a:rPr lang="mn-MN" baseline="0" dirty="0" smtClean="0"/>
              <a:t> авах </a:t>
            </a:r>
            <a:r>
              <a:rPr lang="mn-MN" dirty="0" smtClean="0"/>
              <a:t>эрсдэлтэй</a:t>
            </a:r>
            <a:r>
              <a:rPr lang="mn-MN" baseline="0" dirty="0" smtClean="0"/>
              <a:t> </a:t>
            </a:r>
            <a:r>
              <a:rPr lang="mn-MN" baseline="0" dirty="0" smtClean="0"/>
              <a:t>юм</a:t>
            </a:r>
            <a:r>
              <a:rPr lang="mn-MN" dirty="0" smtClean="0"/>
              <a:t>. </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11</a:t>
            </a:fld>
            <a:endParaRPr lang="en-GB"/>
          </a:p>
        </p:txBody>
      </p:sp>
    </p:spTree>
    <p:extLst>
      <p:ext uri="{BB962C8B-B14F-4D97-AF65-F5344CB8AC3E}">
        <p14:creationId xmlns:p14="http://schemas.microsoft.com/office/powerpoint/2010/main" val="9506013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a:t>Нас </a:t>
            </a:r>
            <a:r>
              <a:rPr lang="mn-MN" dirty="0" smtClean="0"/>
              <a:t>баралт </a:t>
            </a:r>
            <a:r>
              <a:rPr lang="mn-MN" dirty="0"/>
              <a:t>болон ноцтой бэртэл гэмтлийн тоо, </a:t>
            </a:r>
            <a:r>
              <a:rPr lang="mn-MN" dirty="0" smtClean="0"/>
              <a:t>эрсдлүүдийн талаарх</a:t>
            </a:r>
            <a:r>
              <a:rPr lang="mn-MN" baseline="0" dirty="0" smtClean="0"/>
              <a:t> өмнөх ярианаас</a:t>
            </a:r>
            <a:r>
              <a:rPr lang="mn-MN" dirty="0" smtClean="0"/>
              <a:t> үзэхэд, </a:t>
            </a:r>
            <a:r>
              <a:rPr lang="mn-MN" b="1" dirty="0" smtClean="0"/>
              <a:t>компанийн</a:t>
            </a:r>
            <a:r>
              <a:rPr lang="mn-MN" dirty="0" smtClean="0"/>
              <a:t> </a:t>
            </a:r>
            <a:r>
              <a:rPr lang="mn-MN" dirty="0"/>
              <a:t>нийгмийн хариуцлагыг </a:t>
            </a:r>
            <a:r>
              <a:rPr lang="mn-MN" dirty="0" smtClean="0"/>
              <a:t>чухалчилдаг </a:t>
            </a:r>
            <a:r>
              <a:rPr lang="mn-MN" dirty="0"/>
              <a:t>байгууллага </a:t>
            </a:r>
            <a:r>
              <a:rPr lang="mn-MN" dirty="0" smtClean="0"/>
              <a:t>бүр үйл ажиллагаатай</a:t>
            </a:r>
            <a:r>
              <a:rPr lang="mn-MN" baseline="0" dirty="0" smtClean="0"/>
              <a:t> нь холбоотой </a:t>
            </a:r>
            <a:r>
              <a:rPr lang="mn-MN" dirty="0" smtClean="0"/>
              <a:t>замын </a:t>
            </a:r>
            <a:r>
              <a:rPr lang="mn-MN" dirty="0"/>
              <a:t>хөдөлгөөний аюулгүй байдлыг </a:t>
            </a:r>
            <a:r>
              <a:rPr lang="mn-MN" dirty="0" smtClean="0"/>
              <a:t>сайтар хангах ёстой нь тодорхой</a:t>
            </a:r>
            <a:r>
              <a:rPr lang="mn-MN" baseline="0" dirty="0" smtClean="0"/>
              <a:t> харагдаж байна. </a:t>
            </a:r>
            <a:endParaRPr lang="en-GB" dirty="0"/>
          </a:p>
          <a:p>
            <a:endParaRPr lang="en-GB" dirty="0"/>
          </a:p>
          <a:p>
            <a:r>
              <a:rPr lang="mn-MN" dirty="0" smtClean="0"/>
              <a:t>Үйл</a:t>
            </a:r>
            <a:r>
              <a:rPr lang="mn-MN" baseline="0" dirty="0" smtClean="0"/>
              <a:t> ажиллагаатай </a:t>
            </a:r>
            <a:r>
              <a:rPr lang="mn-MN" dirty="0" smtClean="0"/>
              <a:t>холбоотой </a:t>
            </a:r>
            <a:r>
              <a:rPr lang="mn-MN" dirty="0"/>
              <a:t>замын хөдөлгөөний аюулгүй </a:t>
            </a:r>
            <a:r>
              <a:rPr lang="mn-MN" dirty="0" smtClean="0"/>
              <a:t>байдлыг</a:t>
            </a:r>
            <a:r>
              <a:rPr lang="mn-MN" baseline="0" dirty="0" smtClean="0"/>
              <a:t> хангаснаар </a:t>
            </a:r>
            <a:r>
              <a:rPr lang="mn-MN" dirty="0" smtClean="0"/>
              <a:t>зөвхөн ажилтнуудыгаа бус </a:t>
            </a:r>
            <a:r>
              <a:rPr lang="mn-MN" dirty="0"/>
              <a:t>замын хөдөлгөөнд </a:t>
            </a:r>
            <a:r>
              <a:rPr lang="mn-MN" dirty="0" smtClean="0"/>
              <a:t>оролцож </a:t>
            </a:r>
            <a:r>
              <a:rPr lang="mn-MN" dirty="0"/>
              <a:t>буй </a:t>
            </a:r>
            <a:r>
              <a:rPr lang="mn-MN" dirty="0" smtClean="0"/>
              <a:t>хүн</a:t>
            </a:r>
            <a:r>
              <a:rPr lang="mn-MN" baseline="0" dirty="0" smtClean="0"/>
              <a:t> бүрийг </a:t>
            </a:r>
            <a:r>
              <a:rPr lang="mn-MN" dirty="0" smtClean="0"/>
              <a:t>хамгаалж</a:t>
            </a:r>
            <a:r>
              <a:rPr lang="mn-MN" baseline="0" dirty="0" smtClean="0"/>
              <a:t> буй явдал гэдгийг мартаж болохгүй. </a:t>
            </a:r>
            <a:r>
              <a:rPr lang="mn-MN" dirty="0" smtClean="0"/>
              <a:t>Нас </a:t>
            </a:r>
            <a:r>
              <a:rPr lang="mn-MN" dirty="0"/>
              <a:t>баралтын 54% нь замын хөдөлгөөний эмзэг оролцогчид буюу явган </a:t>
            </a:r>
            <a:r>
              <a:rPr lang="mn-MN" dirty="0" smtClean="0"/>
              <a:t>зорчигч, </a:t>
            </a:r>
            <a:r>
              <a:rPr lang="mn-MN" dirty="0"/>
              <a:t>унадаг дугуйтай зорчигч болон </a:t>
            </a:r>
            <a:r>
              <a:rPr lang="mn-MN" dirty="0" smtClean="0"/>
              <a:t>мотоциклын жолоочид </a:t>
            </a:r>
            <a:r>
              <a:rPr lang="mn-MN" dirty="0"/>
              <a:t>байдгийг </a:t>
            </a:r>
            <a:r>
              <a:rPr lang="mn-MN" dirty="0" smtClean="0"/>
              <a:t>бид</a:t>
            </a:r>
            <a:r>
              <a:rPr lang="mn-MN" baseline="0" dirty="0" smtClean="0"/>
              <a:t> харсан шүү дээ</a:t>
            </a:r>
            <a:r>
              <a:rPr lang="mn-MN" dirty="0" smtClean="0"/>
              <a:t>. </a:t>
            </a:r>
            <a:endParaRPr lang="en-GB" dirty="0"/>
          </a:p>
          <a:p>
            <a:endParaRPr lang="en-GB" dirty="0"/>
          </a:p>
          <a:p>
            <a:r>
              <a:rPr lang="mn-MN" dirty="0"/>
              <a:t>Замын хөдөлгөөний аюулгүй байдлыг </a:t>
            </a:r>
            <a:r>
              <a:rPr lang="mn-MN" dirty="0" smtClean="0"/>
              <a:t>хангадаг</a:t>
            </a:r>
            <a:r>
              <a:rPr lang="mn-MN" baseline="0" dirty="0" smtClean="0"/>
              <a:t> олон зүйлс мөн</a:t>
            </a:r>
            <a:r>
              <a:rPr lang="mn-MN" dirty="0" smtClean="0"/>
              <a:t> хүрээлэн </a:t>
            </a:r>
            <a:r>
              <a:rPr lang="mn-MN" dirty="0"/>
              <a:t>буй орчинд ээлтэй </a:t>
            </a:r>
            <a:r>
              <a:rPr lang="mn-MN" dirty="0" smtClean="0"/>
              <a:t>байдаг</a:t>
            </a:r>
            <a:r>
              <a:rPr lang="mn-MN" dirty="0"/>
              <a:t>. Тиймээс замын хөдөлгөөний эрсдлийн менежментийг үр дүнтэй явуулах нь </a:t>
            </a:r>
            <a:r>
              <a:rPr lang="mn-MN" dirty="0" smtClean="0"/>
              <a:t>байгууллагын тань “ногоон</a:t>
            </a:r>
            <a:r>
              <a:rPr lang="mn-MN" dirty="0"/>
              <a:t>” </a:t>
            </a:r>
            <a:r>
              <a:rPr lang="mn-MN" dirty="0" smtClean="0"/>
              <a:t>санаачилгад</a:t>
            </a:r>
            <a:r>
              <a:rPr lang="mn-MN" baseline="0" dirty="0" smtClean="0"/>
              <a:t> ч мөн ач </a:t>
            </a:r>
            <a:r>
              <a:rPr lang="mn-MN" dirty="0" smtClean="0"/>
              <a:t>тустай </a:t>
            </a:r>
            <a:r>
              <a:rPr lang="mn-MN" dirty="0"/>
              <a:t>юм.</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12</a:t>
            </a:fld>
            <a:endParaRPr lang="en-GB"/>
          </a:p>
        </p:txBody>
      </p:sp>
    </p:spTree>
    <p:extLst>
      <p:ext uri="{BB962C8B-B14F-4D97-AF65-F5344CB8AC3E}">
        <p14:creationId xmlns:p14="http://schemas.microsoft.com/office/powerpoint/2010/main" val="100946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a:t>Хүний амь нас </a:t>
            </a:r>
            <a:r>
              <a:rPr lang="mn-MN" dirty="0" smtClean="0"/>
              <a:t>хохирох</a:t>
            </a:r>
            <a:r>
              <a:rPr lang="mn-MN" baseline="0" dirty="0" smtClean="0"/>
              <a:t> болон </a:t>
            </a:r>
            <a:r>
              <a:rPr lang="mn-MN" dirty="0" smtClean="0"/>
              <a:t>ноцтой </a:t>
            </a:r>
            <a:r>
              <a:rPr lang="mn-MN" dirty="0"/>
              <a:t>бэртэл гэмтэл </a:t>
            </a:r>
            <a:r>
              <a:rPr lang="mn-MN" dirty="0" smtClean="0"/>
              <a:t>учрахаас сэргийлэх</a:t>
            </a:r>
            <a:r>
              <a:rPr lang="mn-MN" baseline="0" dirty="0" smtClean="0"/>
              <a:t> нь</a:t>
            </a:r>
            <a:r>
              <a:rPr lang="mn-MN" dirty="0" smtClean="0"/>
              <a:t> </a:t>
            </a:r>
            <a:r>
              <a:rPr lang="mn-MN" dirty="0"/>
              <a:t>ослоос </a:t>
            </a:r>
            <a:r>
              <a:rPr lang="mn-MN" dirty="0" smtClean="0"/>
              <a:t>сэргийлэх</a:t>
            </a:r>
            <a:r>
              <a:rPr lang="mn-MN" baseline="0" dirty="0" smtClean="0"/>
              <a:t> хамгийн том </a:t>
            </a:r>
            <a:r>
              <a:rPr lang="mn-MN" dirty="0" smtClean="0"/>
              <a:t>хөшүүрэг </a:t>
            </a:r>
            <a:r>
              <a:rPr lang="mn-MN" dirty="0"/>
              <a:t>болох ч аюулгүй </a:t>
            </a:r>
            <a:r>
              <a:rPr lang="mn-MN" dirty="0" smtClean="0"/>
              <a:t>жолоо</a:t>
            </a:r>
            <a:r>
              <a:rPr lang="mn-MN" baseline="0" dirty="0" smtClean="0"/>
              <a:t> барих</a:t>
            </a:r>
            <a:r>
              <a:rPr lang="mn-MN" dirty="0" smtClean="0"/>
              <a:t> </a:t>
            </a:r>
            <a:r>
              <a:rPr lang="mn-MN" dirty="0"/>
              <a:t>нь </a:t>
            </a:r>
            <a:r>
              <a:rPr lang="mn-MN" dirty="0" smtClean="0"/>
              <a:t>бизнест</a:t>
            </a:r>
            <a:r>
              <a:rPr lang="mn-MN" baseline="0" dirty="0" smtClean="0"/>
              <a:t> ч мөн ач тустай</a:t>
            </a:r>
            <a:r>
              <a:rPr lang="mn-MN" dirty="0" smtClean="0"/>
              <a:t>. </a:t>
            </a:r>
            <a:endParaRPr lang="en-GB" dirty="0"/>
          </a:p>
          <a:p>
            <a:endParaRPr lang="en-GB" dirty="0"/>
          </a:p>
          <a:p>
            <a:r>
              <a:rPr lang="mn-MN" dirty="0" smtClean="0"/>
              <a:t>Таны </a:t>
            </a:r>
            <a:r>
              <a:rPr lang="mn-MN" dirty="0"/>
              <a:t>даатгалаас </a:t>
            </a:r>
            <a:r>
              <a:rPr lang="mn-MN" dirty="0" smtClean="0"/>
              <a:t>хамаарч</a:t>
            </a:r>
            <a:r>
              <a:rPr lang="mn-MN" baseline="0" dirty="0" smtClean="0"/>
              <a:t> шууд зардал гарах ч</a:t>
            </a:r>
            <a:r>
              <a:rPr lang="mn-MN" dirty="0" smtClean="0"/>
              <a:t> дээр</a:t>
            </a:r>
            <a:r>
              <a:rPr lang="mn-MN" baseline="0" dirty="0" smtClean="0"/>
              <a:t>х жагсаалтад орсон </a:t>
            </a:r>
            <a:r>
              <a:rPr lang="mn-MN" dirty="0" smtClean="0"/>
              <a:t>зардлууд ч гарах магадлалтай</a:t>
            </a:r>
            <a:r>
              <a:rPr lang="mn-MN" dirty="0"/>
              <a:t>. </a:t>
            </a:r>
            <a:endParaRPr lang="en-GB" dirty="0"/>
          </a:p>
          <a:p>
            <a:endParaRPr lang="en-GB" dirty="0"/>
          </a:p>
          <a:p>
            <a:r>
              <a:rPr lang="mn-MN" dirty="0"/>
              <a:t>Хэрэв </a:t>
            </a:r>
            <a:r>
              <a:rPr lang="mn-MN" dirty="0" smtClean="0"/>
              <a:t>харилцан</a:t>
            </a:r>
            <a:r>
              <a:rPr lang="mn-MN" baseline="0" dirty="0" smtClean="0"/>
              <a:t> яриа </a:t>
            </a:r>
            <a:r>
              <a:rPr lang="mn-MN" dirty="0" smtClean="0"/>
              <a:t>хэлбэрээр </a:t>
            </a:r>
            <a:r>
              <a:rPr lang="mn-MN" dirty="0"/>
              <a:t>сургалтаа явуулж байгаа бол далд </a:t>
            </a:r>
            <a:r>
              <a:rPr lang="mn-MN" dirty="0" smtClean="0"/>
              <a:t>зардал</a:t>
            </a:r>
            <a:r>
              <a:rPr lang="mn-MN" baseline="0" dirty="0" smtClean="0"/>
              <a:t> буюу </a:t>
            </a:r>
            <a:r>
              <a:rPr lang="mn-MN" dirty="0" smtClean="0"/>
              <a:t>даатгуулаагүй </a:t>
            </a:r>
            <a:r>
              <a:rPr lang="mn-MN" dirty="0"/>
              <a:t>алдагдал гэж юу болохыг асууна уу. </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13</a:t>
            </a:fld>
            <a:endParaRPr lang="en-GB"/>
          </a:p>
        </p:txBody>
      </p:sp>
    </p:spTree>
    <p:extLst>
      <p:ext uri="{BB962C8B-B14F-4D97-AF65-F5344CB8AC3E}">
        <p14:creationId xmlns:p14="http://schemas.microsoft.com/office/powerpoint/2010/main" val="308717391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smtClean="0"/>
              <a:t>Энэ</a:t>
            </a:r>
            <a:r>
              <a:rPr lang="mn-MN" baseline="0" dirty="0" smtClean="0"/>
              <a:t> хэсэгт о</a:t>
            </a:r>
            <a:r>
              <a:rPr lang="mn-MN" dirty="0" smtClean="0"/>
              <a:t>сол</a:t>
            </a:r>
            <a:r>
              <a:rPr lang="mn-MN" baseline="0" dirty="0" smtClean="0"/>
              <a:t> </a:t>
            </a:r>
            <a:r>
              <a:rPr lang="mn-MN" baseline="0" dirty="0" smtClean="0"/>
              <a:t>г</a:t>
            </a:r>
            <a:r>
              <a:rPr lang="mn-MN" dirty="0" smtClean="0"/>
              <a:t>арах</a:t>
            </a:r>
            <a:r>
              <a:rPr lang="mn-MN" baseline="0" dirty="0" smtClean="0"/>
              <a:t>ад </a:t>
            </a:r>
            <a:r>
              <a:rPr lang="mn-MN" dirty="0" smtClean="0"/>
              <a:t>бизнест </a:t>
            </a:r>
            <a:r>
              <a:rPr lang="mn-MN" dirty="0"/>
              <a:t>учрах бодит </a:t>
            </a:r>
            <a:r>
              <a:rPr lang="mn-MN" dirty="0" smtClean="0"/>
              <a:t>хохирлыг</a:t>
            </a:r>
            <a:r>
              <a:rPr lang="mn-MN" baseline="0" dirty="0" smtClean="0"/>
              <a:t> тайлбарлалаа. </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14</a:t>
            </a:fld>
            <a:endParaRPr lang="en-GB"/>
          </a:p>
        </p:txBody>
      </p:sp>
    </p:spTree>
    <p:extLst>
      <p:ext uri="{BB962C8B-B14F-4D97-AF65-F5344CB8AC3E}">
        <p14:creationId xmlns:p14="http://schemas.microsoft.com/office/powerpoint/2010/main" val="209048200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a:t>Энэ хэсэгт ажилтан эсвэл замын хөдөлгөөнд </a:t>
            </a:r>
            <a:r>
              <a:rPr lang="mn-MN" dirty="0" smtClean="0"/>
              <a:t>хамт </a:t>
            </a:r>
            <a:r>
              <a:rPr lang="mn-MN" dirty="0"/>
              <a:t>оролцож буй </a:t>
            </a:r>
            <a:r>
              <a:rPr lang="mn-MN" dirty="0" smtClean="0"/>
              <a:t>бусад</a:t>
            </a:r>
            <a:r>
              <a:rPr lang="mn-MN" baseline="0" dirty="0" smtClean="0"/>
              <a:t> хүн</a:t>
            </a:r>
            <a:r>
              <a:rPr lang="mn-MN" dirty="0" smtClean="0"/>
              <a:t> </a:t>
            </a:r>
            <a:r>
              <a:rPr lang="mn-MN" dirty="0"/>
              <a:t>амь насаа алдсан эсвэл хүнд бэртэж </a:t>
            </a:r>
            <a:r>
              <a:rPr lang="mn-MN" dirty="0" smtClean="0"/>
              <a:t>гэмтэж</a:t>
            </a:r>
            <a:r>
              <a:rPr lang="mn-MN" baseline="0" dirty="0" smtClean="0"/>
              <a:t> болзошгүй байдлаас</a:t>
            </a:r>
            <a:r>
              <a:rPr lang="mn-MN" dirty="0" smtClean="0"/>
              <a:t> </a:t>
            </a:r>
            <a:r>
              <a:rPr lang="mn-MN" dirty="0"/>
              <a:t>учирч болох томоохон эрсдлүүдийг авч үзэв. </a:t>
            </a:r>
            <a:endParaRPr lang="en-GB" dirty="0"/>
          </a:p>
          <a:p>
            <a:endParaRPr lang="en-GB" dirty="0"/>
          </a:p>
          <a:p>
            <a:r>
              <a:rPr lang="mn-MN" dirty="0"/>
              <a:t>Шууд удирдлагын энэхүү </a:t>
            </a:r>
            <a:r>
              <a:rPr lang="mn-MN" dirty="0" smtClean="0"/>
              <a:t>сургалтыг харилцан</a:t>
            </a:r>
            <a:r>
              <a:rPr lang="mn-MN" baseline="0" dirty="0" smtClean="0"/>
              <a:t> яриа </a:t>
            </a:r>
            <a:r>
              <a:rPr lang="mn-MN" dirty="0" smtClean="0"/>
              <a:t>хэлбэрээр явуулж</a:t>
            </a:r>
            <a:r>
              <a:rPr lang="mn-MN" baseline="0" dirty="0" smtClean="0"/>
              <a:t> байгаа бол</a:t>
            </a:r>
            <a:r>
              <a:rPr lang="mn-MN" dirty="0" smtClean="0"/>
              <a:t> </a:t>
            </a:r>
            <a:r>
              <a:rPr lang="mn-MN" dirty="0"/>
              <a:t>яг одоо </a:t>
            </a:r>
            <a:r>
              <a:rPr lang="mn-MN" dirty="0" smtClean="0"/>
              <a:t>доорх асуултыг </a:t>
            </a:r>
            <a:r>
              <a:rPr lang="mn-MN" dirty="0"/>
              <a:t>асууна </a:t>
            </a:r>
            <a:r>
              <a:rPr lang="mn-MN" dirty="0" smtClean="0"/>
              <a:t>уу:</a:t>
            </a:r>
            <a:endParaRPr lang="en-GB" dirty="0"/>
          </a:p>
          <a:p>
            <a:endParaRPr lang="en-GB" dirty="0"/>
          </a:p>
          <a:p>
            <a:r>
              <a:rPr lang="mn-MN" dirty="0"/>
              <a:t>“Ноцтой </a:t>
            </a:r>
            <a:r>
              <a:rPr lang="mn-MN" dirty="0" smtClean="0"/>
              <a:t>осол</a:t>
            </a:r>
            <a:r>
              <a:rPr lang="mn-MN" baseline="0" dirty="0" smtClean="0"/>
              <a:t> </a:t>
            </a:r>
            <a:r>
              <a:rPr lang="mn-MN" dirty="0" smtClean="0"/>
              <a:t>гарах </a:t>
            </a:r>
            <a:r>
              <a:rPr lang="mn-MN" dirty="0"/>
              <a:t>гол </a:t>
            </a:r>
            <a:r>
              <a:rPr lang="mn-MN" dirty="0" smtClean="0"/>
              <a:t>шалтгаанууд </a:t>
            </a:r>
            <a:r>
              <a:rPr lang="mn-MN" dirty="0"/>
              <a:t>юу вэ?”</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15</a:t>
            </a:fld>
            <a:endParaRPr lang="en-GB"/>
          </a:p>
        </p:txBody>
      </p:sp>
    </p:spTree>
    <p:extLst>
      <p:ext uri="{BB962C8B-B14F-4D97-AF65-F5344CB8AC3E}">
        <p14:creationId xmlns:p14="http://schemas.microsoft.com/office/powerpoint/2010/main" val="21119033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a:t>Хүний амь нас хохирсон, хүнд </a:t>
            </a:r>
            <a:r>
              <a:rPr lang="mn-MN" dirty="0" smtClean="0"/>
              <a:t>гэмтэл</a:t>
            </a:r>
            <a:r>
              <a:rPr lang="mn-MN" baseline="0" dirty="0" smtClean="0"/>
              <a:t> учирсан </a:t>
            </a:r>
            <a:r>
              <a:rPr lang="mn-MN" dirty="0" smtClean="0"/>
              <a:t>осол</a:t>
            </a:r>
            <a:r>
              <a:rPr lang="mn-MN" baseline="0" dirty="0" smtClean="0"/>
              <a:t> гарах </a:t>
            </a:r>
            <a:r>
              <a:rPr lang="mn-MN" dirty="0" smtClean="0"/>
              <a:t>гол </a:t>
            </a:r>
            <a:r>
              <a:rPr lang="mn-MN" dirty="0"/>
              <a:t>шалтгаануудыг дээр </a:t>
            </a:r>
            <a:r>
              <a:rPr lang="mn-MN" dirty="0" smtClean="0"/>
              <a:t>дурдав</a:t>
            </a:r>
            <a:r>
              <a:rPr lang="mn-MN" dirty="0"/>
              <a:t>. </a:t>
            </a:r>
            <a:endParaRPr lang="en-GB" dirty="0"/>
          </a:p>
          <a:p>
            <a:endParaRPr lang="en-GB" dirty="0"/>
          </a:p>
          <a:p>
            <a:r>
              <a:rPr lang="mn-MN" dirty="0" smtClean="0"/>
              <a:t>Урдах </a:t>
            </a:r>
            <a:r>
              <a:rPr lang="mn-MN" dirty="0"/>
              <a:t>тээврийн </a:t>
            </a:r>
            <a:r>
              <a:rPr lang="mn-MN" dirty="0" smtClean="0"/>
              <a:t>хэрэгсэлтэйгээ </a:t>
            </a:r>
            <a:r>
              <a:rPr lang="mn-MN" dirty="0"/>
              <a:t>хэт ойрхон </a:t>
            </a:r>
            <a:r>
              <a:rPr lang="mn-MN" dirty="0" smtClean="0"/>
              <a:t>явах, аюултай үед </a:t>
            </a:r>
            <a:r>
              <a:rPr lang="mn-MN" dirty="0"/>
              <a:t>гүйцэж </a:t>
            </a:r>
            <a:r>
              <a:rPr lang="mn-MN" dirty="0" smtClean="0"/>
              <a:t>түрүүлэх </a:t>
            </a:r>
            <a:r>
              <a:rPr lang="mn-MN" dirty="0"/>
              <a:t>зэрэг бусад </a:t>
            </a:r>
            <a:r>
              <a:rPr lang="mn-MN" dirty="0" smtClean="0"/>
              <a:t>шалтгаан мэдээж байгаа ч энэ</a:t>
            </a:r>
            <a:r>
              <a:rPr lang="mn-MN" baseline="0" dirty="0" smtClean="0"/>
              <a:t> бүхэнд</a:t>
            </a:r>
            <a:r>
              <a:rPr lang="mn-MN" dirty="0" smtClean="0"/>
              <a:t> ядаргаа</a:t>
            </a:r>
            <a:r>
              <a:rPr lang="mn-MN" dirty="0"/>
              <a:t>, анхаарал сарних </a:t>
            </a:r>
            <a:r>
              <a:rPr lang="mn-MN" dirty="0" smtClean="0"/>
              <a:t>зэрэг </a:t>
            </a:r>
            <a:r>
              <a:rPr lang="mn-MN" dirty="0"/>
              <a:t>суурь хүчин зүйлс нөлөөлдөг. </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16</a:t>
            </a:fld>
            <a:endParaRPr lang="en-GB"/>
          </a:p>
        </p:txBody>
      </p:sp>
    </p:spTree>
    <p:extLst>
      <p:ext uri="{BB962C8B-B14F-4D97-AF65-F5344CB8AC3E}">
        <p14:creationId xmlns:p14="http://schemas.microsoft.com/office/powerpoint/2010/main" val="26007044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smtClean="0"/>
              <a:t>Энэхүү слайдаар хурдны хязгаарлалтыг</a:t>
            </a:r>
            <a:r>
              <a:rPr lang="mn-MN" baseline="0" dirty="0" smtClean="0"/>
              <a:t> доогуур тогтоохын</a:t>
            </a:r>
            <a:r>
              <a:rPr lang="mn-MN" dirty="0" smtClean="0"/>
              <a:t> </a:t>
            </a:r>
            <a:r>
              <a:rPr lang="mn-MN" dirty="0"/>
              <a:t>ач холбогдлыг </a:t>
            </a:r>
            <a:r>
              <a:rPr lang="mn-MN" dirty="0" smtClean="0"/>
              <a:t>харууллаа. </a:t>
            </a:r>
            <a:endParaRPr lang="en-GB" dirty="0"/>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mn-MN" dirty="0"/>
              <a:t>Замын болон цаг агаарын нөхцөлд тааруулан, аюулгүй хурдны хэмжээнд тааруулан жолоо барих нь замын хөдөлгөөний аюулгүй байдлын бодлогын нэн чухал хэсэг мөн. Хурдны хязгаар нь таны хүрэх ёстой зорилго биш гэдгийг онцлохоор барахгүй түгжрэл ихтэй зам, цаг агаар муу, шөнийн цагаар зэрэг ихэнх тохиолдолд хурдны хязгаарт тулгаж зорчих нь аюултай гэдгийг </a:t>
            </a:r>
            <a:r>
              <a:rPr lang="mn-MN" dirty="0" smtClean="0"/>
              <a:t>жолооч</a:t>
            </a:r>
            <a:r>
              <a:rPr lang="mn-MN" baseline="0" dirty="0" smtClean="0"/>
              <a:t> нарт</a:t>
            </a:r>
            <a:r>
              <a:rPr lang="mn-MN" dirty="0" smtClean="0"/>
              <a:t> </a:t>
            </a:r>
            <a:r>
              <a:rPr lang="mn-MN" dirty="0"/>
              <a:t>сайтар ойлгуулах хэрэгтэй. </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17</a:t>
            </a:fld>
            <a:endParaRPr lang="en-GB"/>
          </a:p>
        </p:txBody>
      </p:sp>
    </p:spTree>
    <p:extLst>
      <p:ext uri="{BB962C8B-B14F-4D97-AF65-F5344CB8AC3E}">
        <p14:creationId xmlns:p14="http://schemas.microsoft.com/office/powerpoint/2010/main" val="271659507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mn-MN" dirty="0"/>
              <a:t>Энэ слайдаар дэлхий дахинд тулгарч буй согтуугаар жолоо барих асуудлыг авч үзэв. Хүний бие дэх согтууруулах ундаа хуулиар зөвшөөрсөн хэмжээнээс доогуур байсан ч осол гарах эрсдлийг нэмэгдүүлдэг тул </a:t>
            </a:r>
            <a:r>
              <a:rPr lang="mn-MN" dirty="0" smtClean="0"/>
              <a:t>согтууруулах ундаа огт хэрэглэдэггүй бодлогыг </a:t>
            </a:r>
            <a:r>
              <a:rPr lang="mn-MN" dirty="0"/>
              <a:t>боловсруулах ёстой. Орой </a:t>
            </a:r>
            <a:r>
              <a:rPr lang="mn-MN" dirty="0" smtClean="0"/>
              <a:t>нь хэрэглэсэн </a:t>
            </a:r>
            <a:r>
              <a:rPr lang="mn-MN" dirty="0"/>
              <a:t>согтууруулах ундааны нөлөө дараа өдрийн өглөө ч үргэлжилдэгийг ажилтнууддаа сануулахын </a:t>
            </a:r>
            <a:r>
              <a:rPr lang="mn-MN" dirty="0" smtClean="0"/>
              <a:t>сацуу тэд </a:t>
            </a:r>
            <a:r>
              <a:rPr lang="mn-MN" dirty="0"/>
              <a:t>хэр хэмжээний согтууруулах ундаа хэрэглэдэг, хэдий хугацаанд биеэс </a:t>
            </a:r>
            <a:r>
              <a:rPr lang="mn-MN" dirty="0" smtClean="0"/>
              <a:t>нь бүрэн гадагшилдаг</a:t>
            </a:r>
            <a:r>
              <a:rPr lang="mn-MN" baseline="0" dirty="0" smtClean="0"/>
              <a:t> </a:t>
            </a:r>
            <a:r>
              <a:rPr lang="mn-MN" dirty="0" smtClean="0"/>
              <a:t>талаар </a:t>
            </a:r>
            <a:r>
              <a:rPr lang="mn-MN" dirty="0"/>
              <a:t>мэдээлэл өгснөөр ажилтнууд бүрэн эрүүлжих болон аюулгүй жолоо барих хугацаагаа тооцох боломжтой.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r>
              <a:rPr lang="mn-MN" dirty="0"/>
              <a:t>Жолооны ард суухдаа аливаа мансууруулах </a:t>
            </a:r>
            <a:r>
              <a:rPr lang="mn-MN" dirty="0" smtClean="0"/>
              <a:t>бодисны</a:t>
            </a:r>
            <a:r>
              <a:rPr lang="mn-MN" baseline="0" dirty="0" smtClean="0"/>
              <a:t> нөлөө</a:t>
            </a:r>
            <a:r>
              <a:rPr lang="mn-MN" dirty="0" smtClean="0"/>
              <a:t> байхгүй </a:t>
            </a:r>
            <a:r>
              <a:rPr lang="mn-MN" dirty="0"/>
              <a:t>эсэхийг баталгаажуулах </a:t>
            </a:r>
            <a:r>
              <a:rPr lang="mn-MN" dirty="0" smtClean="0"/>
              <a:t>ёстой.</a:t>
            </a:r>
            <a:r>
              <a:rPr lang="mn-MN" baseline="0" dirty="0" smtClean="0"/>
              <a:t> У</a:t>
            </a:r>
            <a:r>
              <a:rPr lang="mn-MN" dirty="0" smtClean="0"/>
              <a:t>чир </a:t>
            </a:r>
            <a:r>
              <a:rPr lang="mn-MN" dirty="0"/>
              <a:t>нь </a:t>
            </a:r>
            <a:r>
              <a:rPr lang="mn-MN" dirty="0" smtClean="0"/>
              <a:t>осол</a:t>
            </a:r>
            <a:r>
              <a:rPr lang="mn-MN" baseline="0" dirty="0" smtClean="0"/>
              <a:t> </a:t>
            </a:r>
            <a:r>
              <a:rPr lang="mn-MN" dirty="0" smtClean="0"/>
              <a:t>гарах эрсдэл</a:t>
            </a:r>
            <a:r>
              <a:rPr lang="mn-MN" baseline="0" dirty="0" smtClean="0"/>
              <a:t> нэмэгддэг</a:t>
            </a:r>
            <a:r>
              <a:rPr lang="mn-MN" dirty="0" smtClean="0"/>
              <a:t>. </a:t>
            </a:r>
            <a:r>
              <a:rPr lang="mn-MN" dirty="0"/>
              <a:t>Эмчийн жороор болон эмийн сангаас авсан зарим эм </a:t>
            </a:r>
            <a:r>
              <a:rPr lang="mn-MN" dirty="0" smtClean="0"/>
              <a:t>ч мөн адил осол </a:t>
            </a:r>
            <a:r>
              <a:rPr lang="mn-MN" dirty="0"/>
              <a:t>гарах эрсдлийг </a:t>
            </a:r>
            <a:r>
              <a:rPr lang="mn-MN" dirty="0" smtClean="0"/>
              <a:t>нэмдэг </a:t>
            </a:r>
            <a:r>
              <a:rPr lang="mn-MN" dirty="0"/>
              <a:t>гэдгийг санаж байх нь чухал юм. Ийм учраас та ажилтнууддаа энэ талаар ойлголт өгч </a:t>
            </a:r>
            <a:r>
              <a:rPr lang="mn-MN" dirty="0" smtClean="0"/>
              <a:t>эдгээрийн нөлөөн </a:t>
            </a:r>
            <a:r>
              <a:rPr lang="mn-MN" dirty="0"/>
              <a:t>дор жолоо </a:t>
            </a:r>
            <a:r>
              <a:rPr lang="mn-MN" dirty="0" smtClean="0"/>
              <a:t>барихаас нь </a:t>
            </a:r>
            <a:r>
              <a:rPr lang="mn-MN" dirty="0"/>
              <a:t>сэргийлэх хэрэгтэй юм. </a:t>
            </a:r>
            <a:endParaRPr lang="en-GB" dirty="0"/>
          </a:p>
          <a:p>
            <a:endParaRPr lang="en-GB" dirty="0"/>
          </a:p>
          <a:p>
            <a:r>
              <a:rPr lang="mn-MN" dirty="0"/>
              <a:t>г/дл</a:t>
            </a:r>
            <a:r>
              <a:rPr lang="en-GB" dirty="0"/>
              <a:t> = </a:t>
            </a:r>
            <a:r>
              <a:rPr lang="mn-MN" dirty="0"/>
              <a:t>Грамм децилитр бүрт</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18</a:t>
            </a:fld>
            <a:endParaRPr lang="en-GB"/>
          </a:p>
        </p:txBody>
      </p:sp>
    </p:spTree>
    <p:extLst>
      <p:ext uri="{BB962C8B-B14F-4D97-AF65-F5344CB8AC3E}">
        <p14:creationId xmlns:p14="http://schemas.microsoft.com/office/powerpoint/2010/main" val="26913712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a:t>Энэ </a:t>
            </a:r>
            <a:r>
              <a:rPr lang="mn-MN" dirty="0" smtClean="0"/>
              <a:t>слайдаар хамгийн </a:t>
            </a:r>
            <a:r>
              <a:rPr lang="mn-MN" dirty="0"/>
              <a:t>том анхаарал сарниулагч болох гар </a:t>
            </a:r>
            <a:r>
              <a:rPr lang="mn-MN" dirty="0" smtClean="0"/>
              <a:t>утас</a:t>
            </a:r>
            <a:r>
              <a:rPr lang="mn-MN" baseline="0" dirty="0" smtClean="0"/>
              <a:t> буюу </a:t>
            </a:r>
            <a:r>
              <a:rPr lang="mn-MN" dirty="0" smtClean="0"/>
              <a:t>ухаалаг </a:t>
            </a:r>
            <a:r>
              <a:rPr lang="mn-MN" dirty="0"/>
              <a:t>утасны хэрэглээг авч үзэв. Дэлхий нийтийн судалгаанаас харахад, жолооч гартаа барих эсвэл </a:t>
            </a:r>
            <a:r>
              <a:rPr lang="mn-MN" dirty="0" smtClean="0"/>
              <a:t>гараа</a:t>
            </a:r>
            <a:r>
              <a:rPr lang="mn-MN" baseline="0" dirty="0" smtClean="0"/>
              <a:t>раа барихгүйгээс</a:t>
            </a:r>
            <a:r>
              <a:rPr lang="mn-MN" dirty="0" smtClean="0"/>
              <a:t> </a:t>
            </a:r>
            <a:r>
              <a:rPr lang="mn-MN" dirty="0"/>
              <a:t>үл хамааран гар утас ашиглах нь осолд орох эрсдлийг 4 дахин </a:t>
            </a:r>
            <a:r>
              <a:rPr lang="mn-MN" dirty="0" smtClean="0"/>
              <a:t>нэмэгдүүлдэг</a:t>
            </a:r>
            <a:r>
              <a:rPr lang="mn-MN" baseline="0" dirty="0" smtClean="0"/>
              <a:t> байна</a:t>
            </a:r>
            <a:r>
              <a:rPr lang="mn-MN" dirty="0" smtClean="0"/>
              <a:t>.</a:t>
            </a:r>
            <a:endParaRPr lang="mn-MN" dirty="0"/>
          </a:p>
          <a:p>
            <a:endParaRPr lang="en-GB" dirty="0"/>
          </a:p>
          <a:p>
            <a:r>
              <a:rPr lang="mn-MN" dirty="0"/>
              <a:t>Та эрдслийн талаар мэдлэг, ойлголтыг нэмэгдүүлж, жолоо барих үеэр гар утасны хэрэглээг дэмжихгүй болохоо илэрхийлэх, ажилтнаа жолоо барьж </a:t>
            </a:r>
            <a:r>
              <a:rPr lang="mn-MN" dirty="0" smtClean="0"/>
              <a:t>байгаа</a:t>
            </a:r>
            <a:r>
              <a:rPr lang="mn-MN" baseline="0" dirty="0" smtClean="0"/>
              <a:t> үед нь</a:t>
            </a:r>
            <a:r>
              <a:rPr lang="mn-MN" dirty="0" smtClean="0"/>
              <a:t> </a:t>
            </a:r>
            <a:r>
              <a:rPr lang="mn-MN" dirty="0"/>
              <a:t>утасдахгүй байх, утасдсан </a:t>
            </a:r>
            <a:r>
              <a:rPr lang="mn-MN" dirty="0" smtClean="0"/>
              <a:t>үед нь </a:t>
            </a:r>
            <a:r>
              <a:rPr lang="mn-MN" dirty="0"/>
              <a:t>жолоо </a:t>
            </a:r>
            <a:r>
              <a:rPr lang="mn-MN" dirty="0" smtClean="0"/>
              <a:t>барьж</a:t>
            </a:r>
            <a:r>
              <a:rPr lang="mn-MN" baseline="0" dirty="0" smtClean="0"/>
              <a:t> </a:t>
            </a:r>
            <a:r>
              <a:rPr lang="mn-MN" dirty="0" smtClean="0"/>
              <a:t>байвал </a:t>
            </a:r>
            <a:r>
              <a:rPr lang="mn-MN" dirty="0"/>
              <a:t>хурдан утсаа таслах хэрэгтэйг анхаарна уу.</a:t>
            </a:r>
          </a:p>
          <a:p>
            <a:endParaRPr lang="en-GB" dirty="0"/>
          </a:p>
          <a:p>
            <a:r>
              <a:rPr lang="mn-MN" dirty="0"/>
              <a:t>Үүнээс гадна жолооч анхаарал сарниулах олон </a:t>
            </a:r>
            <a:r>
              <a:rPr lang="mn-MN" dirty="0" smtClean="0"/>
              <a:t>зүйл </a:t>
            </a:r>
            <a:r>
              <a:rPr lang="mn-MN" dirty="0"/>
              <a:t>хийдгийг анхаарна уу. Тухайлбал, зорчигчтой ярих, идэж уух, хувийн ариун цэвэр сахих гэх мэт. Та жолооч нартаа </a:t>
            </a:r>
            <a:r>
              <a:rPr lang="mn-MN" dirty="0" smtClean="0"/>
              <a:t>жолоо </a:t>
            </a:r>
            <a:r>
              <a:rPr lang="mn-MN" dirty="0"/>
              <a:t>барих </a:t>
            </a:r>
            <a:r>
              <a:rPr lang="mn-MN" dirty="0" smtClean="0"/>
              <a:t>үедээ аюулгүй</a:t>
            </a:r>
            <a:r>
              <a:rPr lang="mn-MN" baseline="0" dirty="0" smtClean="0"/>
              <a:t> </a:t>
            </a:r>
            <a:r>
              <a:rPr lang="mn-MN" baseline="0" dirty="0" smtClean="0"/>
              <a:t>жолоо барихад </a:t>
            </a:r>
            <a:r>
              <a:rPr lang="mn-MN" baseline="0" dirty="0" smtClean="0"/>
              <a:t>бүх анхаарлаа төвлөрүүлэх хэрэгтэйг маш тодорхой ойлгуулах </a:t>
            </a:r>
            <a:r>
              <a:rPr lang="mn-MN" dirty="0" smtClean="0"/>
              <a:t>хэрэгтэй</a:t>
            </a:r>
            <a:r>
              <a:rPr lang="mn-MN" dirty="0"/>
              <a:t>.</a:t>
            </a:r>
            <a:endParaRPr lang="en-GB" dirty="0"/>
          </a:p>
          <a:p>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19</a:t>
            </a:fld>
            <a:endParaRPr lang="en-GB"/>
          </a:p>
        </p:txBody>
      </p:sp>
    </p:spTree>
    <p:extLst>
      <p:ext uri="{BB962C8B-B14F-4D97-AF65-F5344CB8AC3E}">
        <p14:creationId xmlns:p14="http://schemas.microsoft.com/office/powerpoint/2010/main" val="37931831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a:t>Энэ слайд </a:t>
            </a:r>
            <a:r>
              <a:rPr lang="mn-MN" dirty="0" smtClean="0"/>
              <a:t>ядарсан</a:t>
            </a:r>
            <a:r>
              <a:rPr lang="mn-MN" baseline="0" dirty="0" smtClean="0"/>
              <a:t> болон </a:t>
            </a:r>
            <a:r>
              <a:rPr lang="mn-MN" dirty="0" smtClean="0"/>
              <a:t>хэт </a:t>
            </a:r>
            <a:r>
              <a:rPr lang="mn-MN" dirty="0"/>
              <a:t>ядарсан үедээ жолоо барих эрсдлийн талаар авч үзэв.</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mn-MN" dirty="0" smtClean="0"/>
              <a:t>Та</a:t>
            </a:r>
            <a:r>
              <a:rPr lang="mn-MN" baseline="0" dirty="0" smtClean="0"/>
              <a:t> а</a:t>
            </a:r>
            <a:r>
              <a:rPr lang="mn-MN" dirty="0" smtClean="0"/>
              <a:t>жилтнуудынхаа ажлын </a:t>
            </a:r>
            <a:r>
              <a:rPr lang="mn-MN" dirty="0"/>
              <a:t>цаг, </a:t>
            </a:r>
            <a:r>
              <a:rPr lang="mn-MN" dirty="0" smtClean="0"/>
              <a:t>жолоо</a:t>
            </a:r>
            <a:r>
              <a:rPr lang="mn-MN" baseline="0" dirty="0" smtClean="0"/>
              <a:t> барих үеийн</a:t>
            </a:r>
            <a:r>
              <a:rPr lang="mn-MN" dirty="0" smtClean="0"/>
              <a:t> </a:t>
            </a:r>
            <a:r>
              <a:rPr lang="mn-MN" dirty="0"/>
              <a:t>цаг болон ажилдаа ирж, очих цагийг </a:t>
            </a:r>
            <a:r>
              <a:rPr lang="mn-MN" dirty="0" smtClean="0"/>
              <a:t>бүгдийг</a:t>
            </a:r>
            <a:r>
              <a:rPr lang="mn-MN" baseline="0" dirty="0" smtClean="0"/>
              <a:t> тооцож тэдний </a:t>
            </a:r>
            <a:r>
              <a:rPr lang="mn-MN" dirty="0" smtClean="0"/>
              <a:t>нийт </a:t>
            </a:r>
            <a:r>
              <a:rPr lang="mn-MN" dirty="0"/>
              <a:t>ажиллах цагийг </a:t>
            </a:r>
            <a:r>
              <a:rPr lang="mn-MN" dirty="0" smtClean="0"/>
              <a:t>зохицуулах хэрэгтэй. </a:t>
            </a:r>
            <a:endParaRPr lang="en-GB" dirty="0"/>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mn-MN" dirty="0"/>
              <a:t>Ажилтан холын аялалд 2 цаг тутамд эсвэл ядарч эхэлмэгц ойр </a:t>
            </a:r>
            <a:r>
              <a:rPr lang="mn-MN" dirty="0" smtClean="0"/>
              <a:t>ойрхон</a:t>
            </a:r>
            <a:r>
              <a:rPr lang="mn-MN" baseline="0" dirty="0" smtClean="0"/>
              <a:t> завсарлага авч амрах хэрэгтэй. </a:t>
            </a:r>
            <a:r>
              <a:rPr lang="mn-MN" dirty="0" smtClean="0"/>
              <a:t>Амралтын хугацаа ойролцоогоор </a:t>
            </a:r>
            <a:r>
              <a:rPr lang="mn-MN" dirty="0"/>
              <a:t>15-20 минут байна.</a:t>
            </a:r>
            <a:endParaRPr lang="en-GB" dirty="0"/>
          </a:p>
          <a:p>
            <a:endParaRPr lang="en-GB" dirty="0"/>
          </a:p>
          <a:p>
            <a:r>
              <a:rPr lang="mn-MN" dirty="0" smtClean="0"/>
              <a:t>Хэдэн</a:t>
            </a:r>
            <a:r>
              <a:rPr lang="mn-MN" baseline="0" dirty="0" smtClean="0"/>
              <a:t> цаг унтсан болон нойроо хэр чанартай авсан нь </a:t>
            </a:r>
            <a:r>
              <a:rPr lang="mn-MN" dirty="0" smtClean="0"/>
              <a:t>ядаргаанд </a:t>
            </a:r>
            <a:r>
              <a:rPr lang="mn-MN" dirty="0"/>
              <a:t>нөлөөлдөг тул ажилтны хувийн асуудал тодорхой үүрэг гүйцэтгэнэ. Хэрэв </a:t>
            </a:r>
            <a:r>
              <a:rPr lang="mn-MN" dirty="0" smtClean="0"/>
              <a:t>ажилтан тань ажилдаа </a:t>
            </a:r>
            <a:r>
              <a:rPr lang="mn-MN" dirty="0"/>
              <a:t>ядарсан байдалтай ирвэл жолооны ард бүү суулгаарай. </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20</a:t>
            </a:fld>
            <a:endParaRPr lang="en-GB"/>
          </a:p>
        </p:txBody>
      </p:sp>
    </p:spTree>
    <p:extLst>
      <p:ext uri="{BB962C8B-B14F-4D97-AF65-F5344CB8AC3E}">
        <p14:creationId xmlns:p14="http://schemas.microsoft.com/office/powerpoint/2010/main" val="20783179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a:t>Энэхүү слайдаар хамгаалах бүс зүүх ач холбогдол болон улс орнуудын эрх зүй, түүний хэрэгжилтийг харуулжээ. </a:t>
            </a:r>
          </a:p>
          <a:p>
            <a:endParaRPr lang="en-GB" dirty="0"/>
          </a:p>
          <a:p>
            <a:r>
              <a:rPr lang="mn-MN" dirty="0"/>
              <a:t>Танай ажилтны ашиглаж буй тээврийн хэрэгслийн бүх суудал </a:t>
            </a:r>
            <a:r>
              <a:rPr lang="mn-MN" dirty="0" smtClean="0"/>
              <a:t>гурван </a:t>
            </a:r>
            <a:r>
              <a:rPr lang="mn-MN" dirty="0"/>
              <a:t>цэгийн бүсээр тоноглогдсон эсэхийг </a:t>
            </a:r>
            <a:r>
              <a:rPr lang="mn-MN" dirty="0" smtClean="0"/>
              <a:t>нягтална </a:t>
            </a:r>
            <a:r>
              <a:rPr lang="mn-MN" dirty="0"/>
              <a:t>уу. </a:t>
            </a:r>
            <a:endParaRPr lang="en-GB" dirty="0"/>
          </a:p>
          <a:p>
            <a:endParaRPr lang="en-GB" dirty="0"/>
          </a:p>
          <a:p>
            <a:r>
              <a:rPr lang="mn-MN" dirty="0"/>
              <a:t>Та </a:t>
            </a:r>
            <a:r>
              <a:rPr lang="mn-MN" dirty="0" smtClean="0"/>
              <a:t>хууль дүрмээс үл хамааран, ажилтныхаа </a:t>
            </a:r>
            <a:r>
              <a:rPr lang="mn-MN" dirty="0"/>
              <a:t>хамгаалах бүсээ үргэлж зүүхийг </a:t>
            </a:r>
            <a:r>
              <a:rPr lang="mn-MN" dirty="0" smtClean="0"/>
              <a:t>хянахаас</a:t>
            </a:r>
            <a:r>
              <a:rPr lang="mn-MN" baseline="0" dirty="0" smtClean="0"/>
              <a:t> гадна мөн тухайн жолооч </a:t>
            </a:r>
            <a:r>
              <a:rPr lang="mn-MN" dirty="0" smtClean="0"/>
              <a:t>зорчигчдоосоо </a:t>
            </a:r>
            <a:r>
              <a:rPr lang="mn-MN" dirty="0"/>
              <a:t>хамгаалах </a:t>
            </a:r>
            <a:r>
              <a:rPr lang="mn-MN" dirty="0" smtClean="0"/>
              <a:t>бүс</a:t>
            </a:r>
            <a:r>
              <a:rPr lang="mn-MN" baseline="0" dirty="0" smtClean="0"/>
              <a:t> зүүхийг шаарддаг эсэхийг </a:t>
            </a:r>
            <a:r>
              <a:rPr lang="mn-MN" dirty="0" smtClean="0"/>
              <a:t>нягтална </a:t>
            </a:r>
            <a:r>
              <a:rPr lang="mn-MN" dirty="0" smtClean="0"/>
              <a:t>уу. </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21</a:t>
            </a:fld>
            <a:endParaRPr lang="en-GB"/>
          </a:p>
        </p:txBody>
      </p:sp>
    </p:spTree>
    <p:extLst>
      <p:ext uri="{BB962C8B-B14F-4D97-AF65-F5344CB8AC3E}">
        <p14:creationId xmlns:p14="http://schemas.microsoft.com/office/powerpoint/2010/main" val="330744400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a:t>Мотоцикл/мопед/скутер унадаг ажилтантай үед энэхүү слайдыг ашиглана уу. </a:t>
            </a:r>
            <a:endParaRPr lang="en-GB" dirty="0"/>
          </a:p>
          <a:p>
            <a:endParaRPr lang="en-GB" dirty="0"/>
          </a:p>
          <a:p>
            <a:r>
              <a:rPr lang="mn-MN" dirty="0"/>
              <a:t>Энэхүү инфографикт хамгаалалтын малгай өмсөх ач холбогдол болон дэлхий нийтийн эрх зүйн орчныг авч үзжээ</a:t>
            </a:r>
            <a:r>
              <a:rPr lang="en-GB" dirty="0"/>
              <a:t>.</a:t>
            </a:r>
          </a:p>
          <a:p>
            <a:endParaRPr lang="en-GB" dirty="0"/>
          </a:p>
          <a:p>
            <a:r>
              <a:rPr lang="mn-MN" dirty="0"/>
              <a:t>Таны үйл ажиллагаа явуулж буй газрын хууль, дүрмээс үл хамааран ажилтнууд байнга зөвшөөрөгдсөн хамгаалалтын малгайг өмсөж буй </a:t>
            </a:r>
            <a:r>
              <a:rPr lang="mn-MN" dirty="0" smtClean="0"/>
              <a:t>эсэх</a:t>
            </a:r>
            <a:r>
              <a:rPr lang="mn-MN" baseline="0" dirty="0" smtClean="0"/>
              <a:t> болон</a:t>
            </a:r>
            <a:r>
              <a:rPr lang="mn-MN" dirty="0" smtClean="0"/>
              <a:t> </a:t>
            </a:r>
            <a:r>
              <a:rPr lang="mn-MN" dirty="0"/>
              <a:t>сайтар бэхэлсэн эсэхийг </a:t>
            </a:r>
            <a:r>
              <a:rPr lang="mn-MN" dirty="0" smtClean="0"/>
              <a:t>нягтална </a:t>
            </a:r>
            <a:r>
              <a:rPr lang="mn-MN" dirty="0"/>
              <a:t>уу. </a:t>
            </a:r>
            <a:endParaRPr lang="en-GB" dirty="0"/>
          </a:p>
          <a:p>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22</a:t>
            </a:fld>
            <a:endParaRPr lang="en-GB"/>
          </a:p>
        </p:txBody>
      </p:sp>
    </p:spTree>
    <p:extLst>
      <p:ext uri="{BB962C8B-B14F-4D97-AF65-F5344CB8AC3E}">
        <p14:creationId xmlns:p14="http://schemas.microsoft.com/office/powerpoint/2010/main" val="115981987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smtClean="0"/>
              <a:t>Танай</a:t>
            </a:r>
            <a:r>
              <a:rPr lang="mn-MN" baseline="0" dirty="0" smtClean="0"/>
              <a:t> компани а</a:t>
            </a:r>
            <a:r>
              <a:rPr lang="mn-MN" dirty="0" smtClean="0"/>
              <a:t>юулгүй жолоо</a:t>
            </a:r>
            <a:r>
              <a:rPr lang="mn-MN" baseline="0" dirty="0" smtClean="0"/>
              <a:t> барихыг чухалчилж буй энэ үед </a:t>
            </a:r>
            <a:r>
              <a:rPr lang="mn-MN" dirty="0" smtClean="0"/>
              <a:t>ажиллагаатай </a:t>
            </a:r>
            <a:r>
              <a:rPr lang="mn-MN" dirty="0"/>
              <a:t>холбоотой замын хөдөлгөөний эрсдлийн </a:t>
            </a:r>
            <a:r>
              <a:rPr lang="mn-MN" dirty="0" smtClean="0"/>
              <a:t>удирдах түвшний менежментийн хөтөлбөрийг</a:t>
            </a:r>
            <a:r>
              <a:rPr lang="mn-MN" baseline="0" dirty="0" smtClean="0"/>
              <a:t> </a:t>
            </a:r>
            <a:r>
              <a:rPr lang="mn-MN" dirty="0" smtClean="0"/>
              <a:t>ойлгох </a:t>
            </a:r>
            <a:r>
              <a:rPr lang="mn-MN" dirty="0"/>
              <a:t>нь чухал </a:t>
            </a:r>
            <a:r>
              <a:rPr lang="mn-MN" dirty="0" smtClean="0"/>
              <a:t>юм. Ингэснээр </a:t>
            </a:r>
            <a:r>
              <a:rPr lang="mn-MN" dirty="0"/>
              <a:t>та зарим нэг </a:t>
            </a:r>
            <a:r>
              <a:rPr lang="mn-MN" dirty="0" smtClean="0"/>
              <a:t>санаачилгыг</a:t>
            </a:r>
            <a:r>
              <a:rPr lang="mn-MN" baseline="0" dirty="0" smtClean="0"/>
              <a:t> хаана хэзээ хэрэгжүүлэх талаар болон </a:t>
            </a:r>
            <a:r>
              <a:rPr lang="mn-MN" dirty="0" smtClean="0"/>
              <a:t>ерөнхий стратегийг</a:t>
            </a:r>
            <a:r>
              <a:rPr lang="mn-MN" baseline="0" dirty="0" smtClean="0"/>
              <a:t> ойлгох </a:t>
            </a:r>
            <a:r>
              <a:rPr lang="mn-MN" baseline="0" dirty="0" smtClean="0"/>
              <a:t>боломжтой</a:t>
            </a:r>
            <a:r>
              <a:rPr lang="mn-MN" dirty="0" smtClean="0"/>
              <a:t>.</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23</a:t>
            </a:fld>
            <a:endParaRPr lang="en-GB"/>
          </a:p>
        </p:txBody>
      </p:sp>
    </p:spTree>
    <p:extLst>
      <p:ext uri="{BB962C8B-B14F-4D97-AF65-F5344CB8AC3E}">
        <p14:creationId xmlns:p14="http://schemas.microsoft.com/office/powerpoint/2010/main" val="67678078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smtClean="0"/>
              <a:t>Үйл ажиллагаатай </a:t>
            </a:r>
            <a:r>
              <a:rPr lang="mn-MN" dirty="0"/>
              <a:t>холбоотой замын хөдөлгөөний эрсдлийн үр дүнтэй менежментийн явц ингэж харагддаг байна. Энэ нь нэгэнт туршигдсан </a:t>
            </a:r>
            <a:r>
              <a:rPr lang="mn-MN" dirty="0" smtClean="0"/>
              <a:t>“Төлөвлө</a:t>
            </a:r>
            <a:r>
              <a:rPr lang="mn-MN" dirty="0"/>
              <a:t>, </a:t>
            </a:r>
            <a:r>
              <a:rPr lang="mn-MN" dirty="0" smtClean="0"/>
              <a:t>Гүйцэтгэ, Хяна, Хэрэгжүүл” </a:t>
            </a:r>
            <a:r>
              <a:rPr lang="mn-MN" dirty="0"/>
              <a:t>хэмээх эрүүл </a:t>
            </a:r>
            <a:r>
              <a:rPr lang="mn-MN" dirty="0" smtClean="0"/>
              <a:t>мэнд,</a:t>
            </a:r>
            <a:r>
              <a:rPr lang="mn-MN" baseline="0" dirty="0" smtClean="0"/>
              <a:t> </a:t>
            </a:r>
            <a:r>
              <a:rPr lang="mn-MN" dirty="0" smtClean="0"/>
              <a:t>аюулгүй </a:t>
            </a:r>
            <a:r>
              <a:rPr lang="mn-MN" dirty="0"/>
              <a:t>байдлын менежментийн арга юм.</a:t>
            </a:r>
            <a:endParaRPr lang="en-GB" dirty="0"/>
          </a:p>
          <a:p>
            <a:endParaRPr lang="en-GB" dirty="0"/>
          </a:p>
          <a:p>
            <a:r>
              <a:rPr lang="mn-MN" dirty="0"/>
              <a:t>Таны ажиглаж байгаагаар энэ нь тасралтгүй үргэлжлэх үйл явц юм. Юуны өмнө та өндөр эрсдэлтэй нь тогтоогдсон салбарт анхаарлаа хандуулаад, дараа дахин эргэж харах үед таны менежментийн хөтөлбөр үр дүнгээ өгч буй эсэхийг нягтлах боломжтой. Шаардлагатай тохиолдолд дахин анхаарлаа хандуулахаас гадна ямарваа нэгэн эрсдэл </a:t>
            </a:r>
            <a:r>
              <a:rPr lang="mn-MN" dirty="0" smtClean="0"/>
              <a:t>бий</a:t>
            </a:r>
            <a:r>
              <a:rPr lang="mn-MN" baseline="0" dirty="0" smtClean="0"/>
              <a:t> болж буй</a:t>
            </a:r>
            <a:r>
              <a:rPr lang="mn-MN" dirty="0" smtClean="0"/>
              <a:t> </a:t>
            </a:r>
            <a:r>
              <a:rPr lang="mn-MN" dirty="0"/>
              <a:t>эсэхийг </a:t>
            </a:r>
            <a:r>
              <a:rPr lang="mn-MN" dirty="0" smtClean="0"/>
              <a:t>шалгах </a:t>
            </a:r>
            <a:r>
              <a:rPr lang="en-US" dirty="0" smtClean="0"/>
              <a:t>(</a:t>
            </a:r>
            <a:r>
              <a:rPr lang="mn-MN" dirty="0"/>
              <a:t>тээврийн хэрэгслийн </a:t>
            </a:r>
            <a:r>
              <a:rPr lang="mn-MN" dirty="0" smtClean="0"/>
              <a:t>эсвэл </a:t>
            </a:r>
            <a:r>
              <a:rPr lang="mn-MN" dirty="0"/>
              <a:t>хууль эрх зүйн өөрчлөлт</a:t>
            </a:r>
            <a:r>
              <a:rPr lang="en-US" dirty="0" smtClean="0"/>
              <a:t>)</a:t>
            </a:r>
            <a:r>
              <a:rPr lang="mn-MN" dirty="0" smtClean="0"/>
              <a:t>, </a:t>
            </a:r>
            <a:r>
              <a:rPr lang="mn-MN" dirty="0"/>
              <a:t>мөн таны үйл ажиллагаанд орсон өөрчлөлтүүд жолоочид тулгарах эрсдлийг өөрчилж буй </a:t>
            </a:r>
            <a:r>
              <a:rPr lang="en-US" dirty="0"/>
              <a:t>(</a:t>
            </a:r>
            <a:r>
              <a:rPr lang="mn-MN" dirty="0"/>
              <a:t>агуулах эсвэл оффисийн байршлыг өөрчлөх, шинэ </a:t>
            </a:r>
            <a:r>
              <a:rPr lang="mn-MN" dirty="0" smtClean="0"/>
              <a:t>бизнес </a:t>
            </a:r>
            <a:r>
              <a:rPr lang="mn-MN" dirty="0"/>
              <a:t>худалдан авах </a:t>
            </a:r>
            <a:r>
              <a:rPr lang="mn-MN" dirty="0" smtClean="0"/>
              <a:t>гэх</a:t>
            </a:r>
            <a:r>
              <a:rPr lang="mn-MN" baseline="0" dirty="0" smtClean="0"/>
              <a:t> мэт</a:t>
            </a:r>
            <a:r>
              <a:rPr lang="en-US" dirty="0" smtClean="0"/>
              <a:t>) </a:t>
            </a:r>
            <a:r>
              <a:rPr lang="mn-MN" dirty="0"/>
              <a:t>эсэхийг шалгана уу.  </a:t>
            </a:r>
            <a:endParaRPr lang="en-GB" dirty="0"/>
          </a:p>
          <a:p>
            <a:endParaRPr lang="en-GB" dirty="0"/>
          </a:p>
          <a:p>
            <a:r>
              <a:rPr lang="mn-MN" dirty="0"/>
              <a:t>Энэхүү үйл явцыг гүн гүнзгий авч үзэх нь энэ сургалтын </a:t>
            </a:r>
            <a:r>
              <a:rPr lang="mn-MN" dirty="0" smtClean="0"/>
              <a:t>хүрээнээс халих боловч </a:t>
            </a:r>
            <a:r>
              <a:rPr lang="mn-MN" dirty="0"/>
              <a:t>дараах гол агуулга багтана. Үүнд бодлого, </a:t>
            </a:r>
            <a:r>
              <a:rPr lang="mn-MN" dirty="0" smtClean="0"/>
              <a:t>дүрэм журамтай </a:t>
            </a:r>
            <a:r>
              <a:rPr lang="mn-MN" dirty="0"/>
              <a:t>зэрэгцүүлэн шууд удирдлагын сургалтыг </a:t>
            </a:r>
            <a:r>
              <a:rPr lang="en-US" dirty="0"/>
              <a:t>(</a:t>
            </a:r>
            <a:r>
              <a:rPr lang="mn-MN" dirty="0" smtClean="0"/>
              <a:t>энэ </a:t>
            </a:r>
            <a:r>
              <a:rPr lang="mn-MN" dirty="0"/>
              <a:t>сургалт</a:t>
            </a:r>
            <a:r>
              <a:rPr lang="en-US" dirty="0"/>
              <a:t>!)</a:t>
            </a:r>
            <a:r>
              <a:rPr lang="mn-MN" dirty="0"/>
              <a:t> боловсруулах, тулгарч буй </a:t>
            </a:r>
            <a:r>
              <a:rPr lang="mn-MN" dirty="0" smtClean="0"/>
              <a:t>эрсдэлийг </a:t>
            </a:r>
            <a:r>
              <a:rPr lang="mn-MN" dirty="0"/>
              <a:t>үндсээр нь ойлгохын тулд </a:t>
            </a:r>
            <a:r>
              <a:rPr lang="mn-MN" dirty="0" smtClean="0"/>
              <a:t>эрсдэлийн </a:t>
            </a:r>
            <a:r>
              <a:rPr lang="mn-MN" dirty="0"/>
              <a:t>үнэлгээг ашиглах ба ингэснээр зохих удирдлага болон/эсвэл жолоочид суурилсан хөндлөнгийн оролцоог хэрэгжүүлэх, хөтөлбөр хэр амжилттай хэрэгжиж буйг харахын тулд Гүйцэтгэлийн гол үзүүлэлтийг хэмжих, ослын суурь шалтгааныг ойлгох болон зам дээрх аюулгүй ажиллагааны соёлыг хөгжүүлэх зэрэг орно. </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24</a:t>
            </a:fld>
            <a:endParaRPr lang="en-GB"/>
          </a:p>
        </p:txBody>
      </p:sp>
    </p:spTree>
    <p:extLst>
      <p:ext uri="{BB962C8B-B14F-4D97-AF65-F5344CB8AC3E}">
        <p14:creationId xmlns:p14="http://schemas.microsoft.com/office/powerpoint/2010/main" val="252289760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smtClean="0"/>
              <a:t>Компанийн </a:t>
            </a:r>
            <a:r>
              <a:rPr lang="mn-MN" dirty="0"/>
              <a:t>замын хөдөлгөөний аюулгүй байдлын хөтөлбөр дэх </a:t>
            </a:r>
            <a:r>
              <a:rPr lang="mn-MN" dirty="0" smtClean="0"/>
              <a:t>үүрэг </a:t>
            </a:r>
            <a:r>
              <a:rPr lang="mn-MN" dirty="0" smtClean="0"/>
              <a:t>хариуцлагыг </a:t>
            </a:r>
            <a:r>
              <a:rPr lang="mn-MN" dirty="0"/>
              <a:t>энэ хэсгээс харна уу.</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25</a:t>
            </a:fld>
            <a:endParaRPr lang="en-GB"/>
          </a:p>
        </p:txBody>
      </p:sp>
    </p:spTree>
    <p:extLst>
      <p:ext uri="{BB962C8B-B14F-4D97-AF65-F5344CB8AC3E}">
        <p14:creationId xmlns:p14="http://schemas.microsoft.com/office/powerpoint/2010/main" val="194095703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smtClean="0"/>
              <a:t>Дараагийн слайдуудаар </a:t>
            </a:r>
            <a:r>
              <a:rPr lang="mn-MN" dirty="0"/>
              <a:t>эдгээр сэдвийг ээлжлэн авч үзэх болно. </a:t>
            </a:r>
            <a:r>
              <a:rPr lang="mn-MN" dirty="0" smtClean="0"/>
              <a:t>Ингэснээр </a:t>
            </a:r>
            <a:r>
              <a:rPr lang="mn-MN" dirty="0"/>
              <a:t>та аюулгүй </a:t>
            </a:r>
            <a:r>
              <a:rPr lang="mn-MN" dirty="0" smtClean="0"/>
              <a:t>жолоо</a:t>
            </a:r>
            <a:r>
              <a:rPr lang="mn-MN" baseline="0" dirty="0" smtClean="0"/>
              <a:t> барихад </a:t>
            </a:r>
            <a:r>
              <a:rPr lang="mn-MN" dirty="0" smtClean="0"/>
              <a:t>ямар </a:t>
            </a:r>
            <a:r>
              <a:rPr lang="mn-MN" dirty="0" smtClean="0"/>
              <a:t>үүрэг </a:t>
            </a:r>
            <a:r>
              <a:rPr lang="mn-MN" dirty="0" smtClean="0"/>
              <a:t>хариуцлагатайгаа ойлгох</a:t>
            </a:r>
            <a:r>
              <a:rPr lang="mn-MN" baseline="0" dirty="0" smtClean="0"/>
              <a:t> бөгөөд</a:t>
            </a:r>
            <a:r>
              <a:rPr lang="mn-MN" dirty="0" smtClean="0"/>
              <a:t>, </a:t>
            </a:r>
            <a:r>
              <a:rPr lang="mn-MN" dirty="0"/>
              <a:t>ажилтнуудыг аюулгүй </a:t>
            </a:r>
            <a:r>
              <a:rPr lang="mn-MN" dirty="0" smtClean="0"/>
              <a:t>жолоо</a:t>
            </a:r>
            <a:r>
              <a:rPr lang="mn-MN" baseline="0" dirty="0" smtClean="0"/>
              <a:t> барих</a:t>
            </a:r>
            <a:r>
              <a:rPr lang="mn-MN" dirty="0" smtClean="0"/>
              <a:t> </a:t>
            </a:r>
            <a:r>
              <a:rPr lang="mn-MN" dirty="0"/>
              <a:t>болон </a:t>
            </a:r>
            <a:r>
              <a:rPr lang="mn-MN" dirty="0" smtClean="0"/>
              <a:t>компанийн аюулгүй жолоо</a:t>
            </a:r>
            <a:r>
              <a:rPr lang="mn-MN" baseline="0" dirty="0" smtClean="0"/>
              <a:t> барих үеийн</a:t>
            </a:r>
            <a:r>
              <a:rPr lang="mn-MN" dirty="0" smtClean="0"/>
              <a:t> </a:t>
            </a:r>
            <a:r>
              <a:rPr lang="mn-MN" dirty="0"/>
              <a:t>бодлого, журмыг дагаж мөрдөхөд </a:t>
            </a:r>
            <a:r>
              <a:rPr lang="mn-MN" dirty="0" smtClean="0"/>
              <a:t>тэдэнд хэрхэн нөлөөлж</a:t>
            </a:r>
            <a:r>
              <a:rPr lang="mn-MN" baseline="0" dirty="0" smtClean="0"/>
              <a:t> </a:t>
            </a:r>
            <a:r>
              <a:rPr lang="mn-MN" dirty="0" smtClean="0"/>
              <a:t>болохыг </a:t>
            </a:r>
            <a:r>
              <a:rPr lang="mn-MN" dirty="0"/>
              <a:t>харна. </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26</a:t>
            </a:fld>
            <a:endParaRPr lang="en-GB"/>
          </a:p>
        </p:txBody>
      </p:sp>
    </p:spTree>
    <p:extLst>
      <p:ext uri="{BB962C8B-B14F-4D97-AF65-F5344CB8AC3E}">
        <p14:creationId xmlns:p14="http://schemas.microsoft.com/office/powerpoint/2010/main" val="404304845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a:t>Бизнесийн </a:t>
            </a:r>
            <a:r>
              <a:rPr lang="mn-MN" dirty="0" smtClean="0"/>
              <a:t>ямар </a:t>
            </a:r>
            <a:r>
              <a:rPr lang="mn-MN" dirty="0"/>
              <a:t>ч талаас нь авч </a:t>
            </a:r>
            <a:r>
              <a:rPr lang="mn-MN" dirty="0" smtClean="0"/>
              <a:t>үзэхэд, </a:t>
            </a:r>
            <a:r>
              <a:rPr lang="mn-MN" dirty="0"/>
              <a:t>аливаа </a:t>
            </a:r>
            <a:r>
              <a:rPr lang="mn-MN" dirty="0" smtClean="0"/>
              <a:t>санаачилга </a:t>
            </a:r>
            <a:r>
              <a:rPr lang="mn-MN" dirty="0"/>
              <a:t>амжилттай хэрэгжихэд манлайлал чухал үүрэг гүйцэтгэдэг.</a:t>
            </a:r>
            <a:endParaRPr lang="en-GB" dirty="0"/>
          </a:p>
          <a:p>
            <a:endParaRPr lang="en-GB" dirty="0"/>
          </a:p>
          <a:p>
            <a:r>
              <a:rPr lang="mn-MN" dirty="0" smtClean="0"/>
              <a:t>Удирдлага </a:t>
            </a:r>
            <a:r>
              <a:rPr lang="mn-MN" dirty="0"/>
              <a:t>гэхээр </a:t>
            </a:r>
            <a:r>
              <a:rPr lang="mn-MN" dirty="0" smtClean="0"/>
              <a:t>компанийн дээд түвшний </a:t>
            </a:r>
            <a:r>
              <a:rPr lang="mn-MN" dirty="0"/>
              <a:t>удирдлагын баг </a:t>
            </a:r>
            <a:r>
              <a:rPr lang="mn-MN" dirty="0" smtClean="0"/>
              <a:t>бидний санаанд ордог. Мэдээж тэд</a:t>
            </a:r>
            <a:r>
              <a:rPr lang="mn-MN" baseline="0" dirty="0" smtClean="0"/>
              <a:t> </a:t>
            </a:r>
            <a:r>
              <a:rPr lang="mn-MN" dirty="0" smtClean="0"/>
              <a:t>замын </a:t>
            </a:r>
            <a:r>
              <a:rPr lang="mn-MN" dirty="0"/>
              <a:t>хөдөлгөөний аюулгүй байдлын </a:t>
            </a:r>
            <a:r>
              <a:rPr lang="mn-MN" dirty="0" smtClean="0"/>
              <a:t>хөтөлбөрийг </a:t>
            </a:r>
            <a:r>
              <a:rPr lang="mn-MN" dirty="0"/>
              <a:t>цаг хугацаа, </a:t>
            </a:r>
            <a:r>
              <a:rPr lang="mn-MN" dirty="0" smtClean="0"/>
              <a:t>бусад дэмжлэг болон </a:t>
            </a:r>
            <a:r>
              <a:rPr lang="mn-MN" dirty="0"/>
              <a:t>шаардлагатай </a:t>
            </a:r>
            <a:r>
              <a:rPr lang="mn-MN" dirty="0" smtClean="0"/>
              <a:t>төсвөөр</a:t>
            </a:r>
            <a:r>
              <a:rPr lang="mn-MN" baseline="0" dirty="0" smtClean="0"/>
              <a:t> хангах чухал үүрэгтэй. </a:t>
            </a:r>
            <a:endParaRPr lang="en-GB" dirty="0"/>
          </a:p>
          <a:p>
            <a:endParaRPr lang="en-GB" dirty="0"/>
          </a:p>
          <a:p>
            <a:r>
              <a:rPr lang="mn-MN" dirty="0"/>
              <a:t>Гэвч </a:t>
            </a:r>
            <a:r>
              <a:rPr lang="mn-MN" dirty="0" smtClean="0"/>
              <a:t>бүх менежер удирдагчид </a:t>
            </a:r>
            <a:r>
              <a:rPr lang="mn-MN" dirty="0"/>
              <a:t>юм. Дээд удирдлагын багаас эхлээд бүх ажилтан таныг аюулгүй </a:t>
            </a:r>
            <a:r>
              <a:rPr lang="mn-MN" dirty="0" smtClean="0"/>
              <a:t>жолоо</a:t>
            </a:r>
            <a:r>
              <a:rPr lang="mn-MN" baseline="0" dirty="0" smtClean="0"/>
              <a:t> бариж</a:t>
            </a:r>
            <a:r>
              <a:rPr lang="mn-MN" dirty="0" smtClean="0"/>
              <a:t>, </a:t>
            </a:r>
            <a:r>
              <a:rPr lang="mn-MN" dirty="0"/>
              <a:t>аюулгүй </a:t>
            </a:r>
            <a:r>
              <a:rPr lang="mn-MN" dirty="0" smtClean="0"/>
              <a:t>жолоо</a:t>
            </a:r>
            <a:r>
              <a:rPr lang="mn-MN" baseline="0" dirty="0" smtClean="0"/>
              <a:t> барих үеийн</a:t>
            </a:r>
            <a:r>
              <a:rPr lang="mn-MN" dirty="0" smtClean="0"/>
              <a:t> </a:t>
            </a:r>
            <a:r>
              <a:rPr lang="mn-MN" dirty="0"/>
              <a:t>бодлого, журмаа дагаж мөрдөж байгааг харах нь чухал ач холбогдолтой байдаг. Хэрэв та ажилтнуудад нэг </a:t>
            </a:r>
            <a:r>
              <a:rPr lang="mn-MN" dirty="0" smtClean="0"/>
              <a:t>журам, </a:t>
            </a:r>
            <a:r>
              <a:rPr lang="mn-MN" dirty="0"/>
              <a:t>удирдлагад өөр нэг журам баримталбал жолооч </a:t>
            </a:r>
            <a:r>
              <a:rPr lang="mn-MN" dirty="0" smtClean="0"/>
              <a:t>нар</a:t>
            </a:r>
            <a:r>
              <a:rPr lang="mn-MN" baseline="0" dirty="0" smtClean="0"/>
              <a:t> таныг </a:t>
            </a:r>
            <a:r>
              <a:rPr lang="mn-MN" dirty="0" smtClean="0"/>
              <a:t>аюулгүй жолоо</a:t>
            </a:r>
            <a:r>
              <a:rPr lang="mn-MN" baseline="0" dirty="0" smtClean="0"/>
              <a:t> барих</a:t>
            </a:r>
            <a:r>
              <a:rPr lang="mn-MN" dirty="0" smtClean="0"/>
              <a:t> </a:t>
            </a:r>
            <a:r>
              <a:rPr lang="mn-MN" dirty="0"/>
              <a:t>асуудлыг нухацтай авч үзэхгүй байгаа </a:t>
            </a:r>
            <a:r>
              <a:rPr lang="mn-MN" dirty="0" smtClean="0"/>
              <a:t>гэж бодох болно гэдгийг </a:t>
            </a:r>
            <a:r>
              <a:rPr lang="mn-MN" dirty="0"/>
              <a:t>санаарай. </a:t>
            </a:r>
            <a:endParaRPr lang="en-GB" dirty="0"/>
          </a:p>
          <a:p>
            <a:endParaRPr lang="en-GB" dirty="0"/>
          </a:p>
          <a:p>
            <a:r>
              <a:rPr lang="mn-MN" dirty="0" smtClean="0"/>
              <a:t>Мөн</a:t>
            </a:r>
            <a:r>
              <a:rPr lang="mn-MN" baseline="0" dirty="0" smtClean="0"/>
              <a:t> та </a:t>
            </a:r>
            <a:r>
              <a:rPr lang="mn-MN" dirty="0" smtClean="0"/>
              <a:t>бүгдэд</a:t>
            </a:r>
            <a:r>
              <a:rPr lang="mn-MN" baseline="0" dirty="0" smtClean="0"/>
              <a:t> </a:t>
            </a:r>
            <a:r>
              <a:rPr lang="mn-MN" baseline="0" dirty="0" smtClean="0"/>
              <a:t>ижил хандах</a:t>
            </a:r>
            <a:r>
              <a:rPr lang="mn-MN" dirty="0" smtClean="0"/>
              <a:t> </a:t>
            </a:r>
            <a:r>
              <a:rPr lang="mn-MN" dirty="0"/>
              <a:t>хэрэгтэй. Ажилтан бүр бизнест хэр үнэ </a:t>
            </a:r>
            <a:r>
              <a:rPr lang="mn-MN" dirty="0" smtClean="0"/>
              <a:t>цэнтэйгээс </a:t>
            </a:r>
            <a:r>
              <a:rPr lang="mn-MN" dirty="0"/>
              <a:t>үл хамааран бүгд нэг </a:t>
            </a:r>
            <a:r>
              <a:rPr lang="mn-MN" dirty="0" smtClean="0"/>
              <a:t>дүрэм</a:t>
            </a:r>
            <a:r>
              <a:rPr lang="mn-MN" dirty="0"/>
              <a:t>, журмыг дагаж мөрдөх ёстой. Хэн нэгнийг сайн ажилтан тул түүний </a:t>
            </a:r>
            <a:r>
              <a:rPr lang="mn-MN" dirty="0" smtClean="0"/>
              <a:t>хайнга</a:t>
            </a:r>
            <a:r>
              <a:rPr lang="mn-MN" baseline="0" dirty="0" smtClean="0"/>
              <a:t> жолоо барихы</a:t>
            </a:r>
            <a:r>
              <a:rPr lang="mn-MN" dirty="0" smtClean="0"/>
              <a:t>г </a:t>
            </a:r>
            <a:r>
              <a:rPr lang="mn-MN" dirty="0"/>
              <a:t>тоолгүй өнгөрөөвөл </a:t>
            </a:r>
            <a:r>
              <a:rPr lang="mn-MN" dirty="0" smtClean="0"/>
              <a:t>бусад ажилчдад </a:t>
            </a:r>
            <a:r>
              <a:rPr lang="mn-MN" dirty="0"/>
              <a:t>сөрөг ойлголт </a:t>
            </a:r>
            <a:r>
              <a:rPr lang="mn-MN" dirty="0" smtClean="0"/>
              <a:t>төрүүлэх болно </a:t>
            </a:r>
            <a:r>
              <a:rPr lang="mn-MN" dirty="0"/>
              <a:t>гэдгийг анхаарна уу. </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27</a:t>
            </a:fld>
            <a:endParaRPr lang="en-GB"/>
          </a:p>
        </p:txBody>
      </p:sp>
    </p:spTree>
    <p:extLst>
      <p:ext uri="{BB962C8B-B14F-4D97-AF65-F5344CB8AC3E}">
        <p14:creationId xmlns:p14="http://schemas.microsoft.com/office/powerpoint/2010/main" val="367866738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a:t>“Удирдах ухаан” </a:t>
            </a:r>
            <a:r>
              <a:rPr lang="mn-MN" dirty="0" smtClean="0"/>
              <a:t>гэдгээр </a:t>
            </a:r>
            <a:r>
              <a:rPr lang="mn-MN" dirty="0"/>
              <a:t>юуг </a:t>
            </a:r>
            <a:r>
              <a:rPr lang="mn-MN" dirty="0" smtClean="0"/>
              <a:t>хэлнэ</a:t>
            </a:r>
            <a:r>
              <a:rPr lang="mn-MN" baseline="0" dirty="0" smtClean="0"/>
              <a:t> </a:t>
            </a:r>
            <a:r>
              <a:rPr lang="mn-MN" dirty="0" smtClean="0"/>
              <a:t>вэ</a:t>
            </a:r>
            <a:r>
              <a:rPr lang="mn-MN" dirty="0"/>
              <a:t>?</a:t>
            </a:r>
          </a:p>
          <a:p>
            <a:endParaRPr lang="mn-MN" dirty="0"/>
          </a:p>
          <a:p>
            <a:r>
              <a:rPr lang="mn-MN" dirty="0"/>
              <a:t>Менежер ажилтны биеэ авч явах байдалд чухал нөлөө үзүүлдэг. “Менежерийн </a:t>
            </a:r>
            <a:r>
              <a:rPr lang="mn-MN" dirty="0" smtClean="0"/>
              <a:t>сонирхсон зүйл миний </a:t>
            </a:r>
            <a:r>
              <a:rPr lang="mn-MN" dirty="0"/>
              <a:t>ч </a:t>
            </a:r>
            <a:r>
              <a:rPr lang="mn-MN" dirty="0" smtClean="0"/>
              <a:t>сонирхлыг</a:t>
            </a:r>
            <a:r>
              <a:rPr lang="mn-MN" baseline="0" dirty="0" smtClean="0"/>
              <a:t> татдаг</a:t>
            </a:r>
            <a:r>
              <a:rPr lang="mn-MN" dirty="0" smtClean="0"/>
              <a:t>” гэхэд</a:t>
            </a:r>
            <a:r>
              <a:rPr lang="mn-MN" baseline="0" dirty="0" smtClean="0"/>
              <a:t> болно</a:t>
            </a:r>
            <a:r>
              <a:rPr lang="mn-MN" dirty="0" smtClean="0"/>
              <a:t>. </a:t>
            </a:r>
            <a:r>
              <a:rPr lang="mn-MN" dirty="0"/>
              <a:t>Иймд бид ажилтнууддаа аюулгүй </a:t>
            </a:r>
            <a:r>
              <a:rPr lang="mn-MN" dirty="0" smtClean="0"/>
              <a:t>жолоо</a:t>
            </a:r>
            <a:r>
              <a:rPr lang="mn-MN" baseline="0" dirty="0" smtClean="0"/>
              <a:t> барих</a:t>
            </a:r>
            <a:r>
              <a:rPr lang="mn-MN" dirty="0" smtClean="0"/>
              <a:t> </a:t>
            </a:r>
            <a:r>
              <a:rPr lang="mn-MN" dirty="0"/>
              <a:t>бодлого, </a:t>
            </a:r>
            <a:r>
              <a:rPr lang="mn-MN" dirty="0" smtClean="0"/>
              <a:t>дүрэм журмыг </a:t>
            </a:r>
            <a:r>
              <a:rPr lang="mn-MN" dirty="0"/>
              <a:t>дагаж мөрдөх </a:t>
            </a:r>
            <a:r>
              <a:rPr lang="mn-MN" dirty="0" smtClean="0"/>
              <a:t>хэрэгтэйг хэлдэг </a:t>
            </a:r>
            <a:r>
              <a:rPr lang="mn-MN" b="1" dirty="0" smtClean="0"/>
              <a:t>боловч </a:t>
            </a:r>
            <a:r>
              <a:rPr lang="mn-MN" dirty="0" smtClean="0"/>
              <a:t>ажлын </a:t>
            </a:r>
            <a:r>
              <a:rPr lang="mn-MN" dirty="0"/>
              <a:t>үр дүн </a:t>
            </a:r>
            <a:r>
              <a:rPr lang="mn-MN" dirty="0" smtClean="0"/>
              <a:t>нь </a:t>
            </a:r>
            <a:r>
              <a:rPr lang="mn-MN" dirty="0"/>
              <a:t>чухал гэдэг мессэжийг өгөөд байвал </a:t>
            </a:r>
            <a:r>
              <a:rPr lang="mn-MN" dirty="0" smtClean="0"/>
              <a:t>ажилтан аль нэгийг нь сонгох</a:t>
            </a:r>
            <a:r>
              <a:rPr lang="mn-MN" baseline="0" dirty="0" smtClean="0"/>
              <a:t> үедээ </a:t>
            </a:r>
            <a:r>
              <a:rPr lang="mn-MN" dirty="0" smtClean="0"/>
              <a:t>хэрхэн </a:t>
            </a:r>
            <a:r>
              <a:rPr lang="mn-MN" dirty="0"/>
              <a:t>жолоо барих вэ? Мэдээж үр </a:t>
            </a:r>
            <a:r>
              <a:rPr lang="mn-MN" dirty="0" smtClean="0"/>
              <a:t>дүнгээ</a:t>
            </a:r>
            <a:r>
              <a:rPr lang="mn-MN" baseline="0" dirty="0" smtClean="0"/>
              <a:t> чухалчилж </a:t>
            </a:r>
            <a:r>
              <a:rPr lang="mn-MN" dirty="0" smtClean="0"/>
              <a:t>эрсдэл гаргаж эхлэх </a:t>
            </a:r>
            <a:r>
              <a:rPr lang="mn-MN" dirty="0"/>
              <a:t>нь дамжиггүй. </a:t>
            </a:r>
            <a:endParaRPr lang="en-GB" dirty="0"/>
          </a:p>
          <a:p>
            <a:endParaRPr lang="en-GB" dirty="0"/>
          </a:p>
          <a:p>
            <a:r>
              <a:rPr lang="mn-MN" dirty="0"/>
              <a:t>Менежер болон ахлах ажилтнууд өөрсдөө ухамсарлаж буй эсэхээс үл хамааран шууд </a:t>
            </a:r>
            <a:r>
              <a:rPr lang="mn-MN" dirty="0" smtClean="0"/>
              <a:t>удирдлагын </a:t>
            </a:r>
            <a:r>
              <a:rPr lang="mn-MN" dirty="0" smtClean="0"/>
              <a:t>ажилтнууддаа </a:t>
            </a:r>
            <a:r>
              <a:rPr lang="mn-MN" dirty="0" smtClean="0"/>
              <a:t>маш </a:t>
            </a:r>
            <a:r>
              <a:rPr lang="mn-MN" dirty="0"/>
              <a:t>их нөлөөтэй </a:t>
            </a:r>
            <a:r>
              <a:rPr lang="mn-MN" dirty="0" smtClean="0"/>
              <a:t>байдаг.</a:t>
            </a:r>
            <a:r>
              <a:rPr lang="mn-MN" baseline="0" dirty="0" smtClean="0"/>
              <a:t> Тиймээс</a:t>
            </a:r>
            <a:r>
              <a:rPr lang="mn-MN" dirty="0" smtClean="0"/>
              <a:t> </a:t>
            </a:r>
            <a:r>
              <a:rPr lang="mn-MN" dirty="0"/>
              <a:t>ажилтнуудад аюулгүй </a:t>
            </a:r>
            <a:r>
              <a:rPr lang="mn-MN" dirty="0" smtClean="0"/>
              <a:t>жолоо</a:t>
            </a:r>
            <a:r>
              <a:rPr lang="mn-MN" baseline="0" dirty="0" smtClean="0"/>
              <a:t> барихын</a:t>
            </a:r>
            <a:r>
              <a:rPr lang="mn-MN" dirty="0" smtClean="0"/>
              <a:t> </a:t>
            </a:r>
            <a:r>
              <a:rPr lang="mn-MN" dirty="0"/>
              <a:t>ач холбогдол болон </a:t>
            </a:r>
            <a:r>
              <a:rPr lang="mn-MN" dirty="0" smtClean="0"/>
              <a:t>эдгээр</a:t>
            </a:r>
            <a:r>
              <a:rPr lang="mn-MN" baseline="0" dirty="0" smtClean="0"/>
              <a:t> нь </a:t>
            </a:r>
            <a:r>
              <a:rPr lang="mn-MN" dirty="0" smtClean="0"/>
              <a:t>бусад </a:t>
            </a:r>
            <a:r>
              <a:rPr lang="mn-MN" dirty="0"/>
              <a:t>зорилготой хэрхэн нийцэж байгааг сайтар ойлгуулахын тулд та үргэлж аюулгүй </a:t>
            </a:r>
            <a:r>
              <a:rPr lang="mn-MN" dirty="0" smtClean="0"/>
              <a:t>жолоо</a:t>
            </a:r>
            <a:r>
              <a:rPr lang="mn-MN" baseline="0" dirty="0" smtClean="0"/>
              <a:t> </a:t>
            </a:r>
            <a:r>
              <a:rPr lang="mn-MN" baseline="0" dirty="0" smtClean="0"/>
              <a:t>барьж</a:t>
            </a:r>
            <a:r>
              <a:rPr lang="mn-MN" dirty="0" smtClean="0"/>
              <a:t>,</a:t>
            </a:r>
            <a:r>
              <a:rPr lang="mn-MN" baseline="0" dirty="0" smtClean="0"/>
              <a:t> мөн</a:t>
            </a:r>
            <a:r>
              <a:rPr lang="mn-MN" dirty="0" smtClean="0"/>
              <a:t> </a:t>
            </a:r>
            <a:r>
              <a:rPr lang="mn-MN" dirty="0"/>
              <a:t>тууштай мессэж илгээж байх </a:t>
            </a:r>
            <a:r>
              <a:rPr lang="mn-MN" dirty="0" smtClean="0"/>
              <a:t>зайлшгүй </a:t>
            </a:r>
            <a:r>
              <a:rPr lang="mn-MN" dirty="0"/>
              <a:t>шаардлагатай юм. </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28</a:t>
            </a:fld>
            <a:endParaRPr lang="en-GB"/>
          </a:p>
        </p:txBody>
      </p:sp>
    </p:spTree>
    <p:extLst>
      <p:ext uri="{BB962C8B-B14F-4D97-AF65-F5344CB8AC3E}">
        <p14:creationId xmlns:p14="http://schemas.microsoft.com/office/powerpoint/2010/main" val="391103440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smtClean="0"/>
              <a:t>Аюулгүй жолоо</a:t>
            </a:r>
            <a:r>
              <a:rPr lang="mn-MN" baseline="0" dirty="0" smtClean="0"/>
              <a:t> барих</a:t>
            </a:r>
            <a:r>
              <a:rPr lang="mn-MN" dirty="0" smtClean="0"/>
              <a:t> </a:t>
            </a:r>
            <a:r>
              <a:rPr lang="mn-MN" dirty="0"/>
              <a:t>бодлого, </a:t>
            </a:r>
            <a:r>
              <a:rPr lang="mn-MN" dirty="0" smtClean="0"/>
              <a:t>дүрэм журмыг </a:t>
            </a:r>
            <a:r>
              <a:rPr lang="mn-MN" dirty="0"/>
              <a:t>бодитоор хэрэгжүүлэх </a:t>
            </a:r>
            <a:r>
              <a:rPr lang="mn-MN" dirty="0" smtClean="0"/>
              <a:t>хариуцлагыг</a:t>
            </a:r>
            <a:r>
              <a:rPr lang="mn-MN" baseline="0" dirty="0" smtClean="0"/>
              <a:t> шууд удирдлага</a:t>
            </a:r>
            <a:r>
              <a:rPr lang="mn-MN" dirty="0" smtClean="0"/>
              <a:t> </a:t>
            </a:r>
            <a:r>
              <a:rPr lang="mn-MN" dirty="0"/>
              <a:t>хүлээнэ. </a:t>
            </a:r>
            <a:r>
              <a:rPr lang="mn-MN" dirty="0" smtClean="0"/>
              <a:t>Дүрэм журмыг</a:t>
            </a:r>
            <a:r>
              <a:rPr lang="mn-MN" baseline="0" dirty="0" smtClean="0"/>
              <a:t> мэдээж та бичээгүй ч </a:t>
            </a:r>
            <a:r>
              <a:rPr lang="mn-MN" dirty="0" smtClean="0"/>
              <a:t>өөрийн болгох</a:t>
            </a:r>
            <a:r>
              <a:rPr lang="mn-MN" baseline="0" dirty="0" smtClean="0"/>
              <a:t> нь чухал бөгөөд </a:t>
            </a:r>
            <a:r>
              <a:rPr lang="mn-MN" dirty="0" smtClean="0"/>
              <a:t>ажилтнууд </a:t>
            </a:r>
            <a:r>
              <a:rPr lang="mn-MN" dirty="0"/>
              <a:t>тань </a:t>
            </a:r>
            <a:r>
              <a:rPr lang="mn-MN" dirty="0" smtClean="0"/>
              <a:t>ойлгож</a:t>
            </a:r>
            <a:r>
              <a:rPr lang="mn-MN" dirty="0"/>
              <a:t>, дагаж мөрдөж буй эсэхийг </a:t>
            </a:r>
            <a:r>
              <a:rPr lang="mn-MN" dirty="0" smtClean="0"/>
              <a:t>сайтар нягтлаарай. </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29</a:t>
            </a:fld>
            <a:endParaRPr lang="en-GB"/>
          </a:p>
        </p:txBody>
      </p:sp>
    </p:spTree>
    <p:extLst>
      <p:ext uri="{BB962C8B-B14F-4D97-AF65-F5344CB8AC3E}">
        <p14:creationId xmlns:p14="http://schemas.microsoft.com/office/powerpoint/2010/main" val="277341172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a:t>Энэ нь магадгүй хамгийн том асуудал болох ба удирдах ухаантай шууд холбоотой байдаг. Таны бизнес ямархуу эрсдэл хүлээн зөвшөөрөх боломжтойг ойлгох хэрэгтэй ба үүн дээрээ тулгуурлан аюулгүй </a:t>
            </a:r>
            <a:r>
              <a:rPr lang="mn-MN" dirty="0" smtClean="0"/>
              <a:t>байдал</a:t>
            </a:r>
            <a:r>
              <a:rPr lang="mn-MN" baseline="0" dirty="0" smtClean="0"/>
              <a:t> болон </a:t>
            </a:r>
            <a:r>
              <a:rPr lang="mn-MN" dirty="0" smtClean="0"/>
              <a:t>үйл </a:t>
            </a:r>
            <a:r>
              <a:rPr lang="mn-MN" dirty="0"/>
              <a:t>ажиллагааны тэнцвэрт байдлыг тодорхойлох боломжтой юм. Ингэхдээ бизнесийн зорилгодоо хүрэхийн тулд ажилтнууд ямар эрсдэл үүрч болох, алийг нь хүлээн зөвшөөрч болохгүй, аль нь хятуу хяналт дор байхыг мөн тогтооно. </a:t>
            </a:r>
            <a:endParaRPr lang="en-GB" dirty="0"/>
          </a:p>
          <a:p>
            <a:endParaRPr lang="en-GB" dirty="0"/>
          </a:p>
          <a:p>
            <a:r>
              <a:rPr lang="mn-MN" dirty="0"/>
              <a:t>Энд зөв эсвэл буруу хариулт </a:t>
            </a:r>
            <a:r>
              <a:rPr lang="mn-MN" dirty="0" smtClean="0"/>
              <a:t>гэж байхгүй</a:t>
            </a:r>
            <a:r>
              <a:rPr lang="mn-MN" dirty="0"/>
              <a:t>. Байгууллагын хувьд аюулгүй </a:t>
            </a:r>
            <a:r>
              <a:rPr lang="mn-MN" dirty="0" smtClean="0"/>
              <a:t>жолоо</a:t>
            </a:r>
            <a:r>
              <a:rPr lang="mn-MN" baseline="0" dirty="0" smtClean="0"/>
              <a:t> барихын </a:t>
            </a:r>
            <a:r>
              <a:rPr lang="mn-MN" dirty="0" smtClean="0"/>
              <a:t>ач </a:t>
            </a:r>
            <a:r>
              <a:rPr lang="mn-MN" dirty="0"/>
              <a:t>холбогдлын түвшин болон ажилтнуудад аюулгүй </a:t>
            </a:r>
            <a:r>
              <a:rPr lang="mn-MN" dirty="0" smtClean="0"/>
              <a:t>жолоо</a:t>
            </a:r>
            <a:r>
              <a:rPr lang="mn-MN" baseline="0" dirty="0" smtClean="0"/>
              <a:t> барих </a:t>
            </a:r>
            <a:r>
              <a:rPr lang="mn-MN" dirty="0" smtClean="0"/>
              <a:t>боломж </a:t>
            </a:r>
            <a:r>
              <a:rPr lang="mn-MN" dirty="0"/>
              <a:t>олгохын тулд үйл ажиллагааны ямар өөрчлөлт </a:t>
            </a:r>
            <a:r>
              <a:rPr lang="en-US" dirty="0"/>
              <a:t>(</a:t>
            </a:r>
            <a:r>
              <a:rPr lang="mn-MN" dirty="0"/>
              <a:t>жолоо барих үеийн ядаргааг зохицуулах үүднээс ажилтнуудыг бага цагаар ажиллуулах г.м.</a:t>
            </a:r>
            <a:r>
              <a:rPr lang="en-US" dirty="0"/>
              <a:t>) </a:t>
            </a:r>
            <a:r>
              <a:rPr lang="mn-MN" dirty="0"/>
              <a:t>хийх боломжтойгоос шалтгаална. </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30</a:t>
            </a:fld>
            <a:endParaRPr lang="en-GB"/>
          </a:p>
        </p:txBody>
      </p:sp>
    </p:spTree>
    <p:extLst>
      <p:ext uri="{BB962C8B-B14F-4D97-AF65-F5344CB8AC3E}">
        <p14:creationId xmlns:p14="http://schemas.microsoft.com/office/powerpoint/2010/main" val="89980886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a:t>Менежер болон ахлах ажилтнууд </a:t>
            </a:r>
            <a:r>
              <a:rPr lang="mn-MN" dirty="0" smtClean="0"/>
              <a:t>компанийн замын </a:t>
            </a:r>
            <a:r>
              <a:rPr lang="mn-MN" dirty="0"/>
              <a:t>хөдөлгөөний аюулгүй байдлын хөтөлбөрт чухал үүрэг гүйцэтгэж </a:t>
            </a:r>
            <a:r>
              <a:rPr lang="mn-MN" dirty="0" smtClean="0"/>
              <a:t>байдаг</a:t>
            </a:r>
            <a:r>
              <a:rPr lang="mn-MN" baseline="0" dirty="0" smtClean="0"/>
              <a:t> тул </a:t>
            </a:r>
            <a:r>
              <a:rPr lang="mn-MN" dirty="0" smtClean="0"/>
              <a:t>ажилтантай өдөр</a:t>
            </a:r>
            <a:r>
              <a:rPr lang="mn-MN" baseline="0" dirty="0" smtClean="0"/>
              <a:t> тутам харилцах харилцаа нь </a:t>
            </a:r>
            <a:r>
              <a:rPr lang="mn-MN" dirty="0" smtClean="0"/>
              <a:t>жолоочтой </a:t>
            </a:r>
            <a:r>
              <a:rPr lang="mn-MN" dirty="0"/>
              <a:t>үр дүнтэй </a:t>
            </a:r>
            <a:r>
              <a:rPr lang="mn-MN" dirty="0" smtClean="0"/>
              <a:t>харилцахад </a:t>
            </a:r>
            <a:r>
              <a:rPr lang="mn-MN" dirty="0"/>
              <a:t>чухал ач </a:t>
            </a:r>
            <a:r>
              <a:rPr lang="mn-MN" dirty="0" smtClean="0"/>
              <a:t>холбогдолтой</a:t>
            </a:r>
            <a:r>
              <a:rPr lang="mn-MN" baseline="0" dirty="0" smtClean="0"/>
              <a:t> байдаг.</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31</a:t>
            </a:fld>
            <a:endParaRPr lang="en-GB"/>
          </a:p>
        </p:txBody>
      </p:sp>
    </p:spTree>
    <p:extLst>
      <p:ext uri="{BB962C8B-B14F-4D97-AF65-F5344CB8AC3E}">
        <p14:creationId xmlns:p14="http://schemas.microsoft.com/office/powerpoint/2010/main" val="160842289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a:t>Юуны өмнө жолоо барих нь сэтгэлийн хөдөлгөөн маш их шаардсан </a:t>
            </a:r>
            <a:r>
              <a:rPr lang="mn-MN" dirty="0" smtClean="0"/>
              <a:t>ажил юм</a:t>
            </a:r>
            <a:r>
              <a:rPr lang="mn-MN" dirty="0"/>
              <a:t>. Ихэнх </a:t>
            </a:r>
            <a:r>
              <a:rPr lang="mn-MN" dirty="0" smtClean="0"/>
              <a:t>хүн </a:t>
            </a:r>
            <a:r>
              <a:rPr lang="mn-MN" dirty="0"/>
              <a:t>өөрсдийн жолоо барих стандартаа </a:t>
            </a:r>
            <a:r>
              <a:rPr lang="mn-MN" dirty="0" smtClean="0"/>
              <a:t>дээгүүр үнэлдэг </a:t>
            </a:r>
            <a:r>
              <a:rPr lang="mn-MN" dirty="0"/>
              <a:t>тул </a:t>
            </a:r>
            <a:r>
              <a:rPr lang="mn-MN" dirty="0" smtClean="0"/>
              <a:t>тэднийг шүүмжлэх</a:t>
            </a:r>
            <a:r>
              <a:rPr lang="mn-MN" baseline="0" dirty="0" smtClean="0"/>
              <a:t> амаргүй</a:t>
            </a:r>
            <a:r>
              <a:rPr lang="en-GB" dirty="0" smtClean="0"/>
              <a:t>!</a:t>
            </a:r>
            <a:endParaRPr lang="en-GB" dirty="0"/>
          </a:p>
          <a:p>
            <a:endParaRPr lang="en-GB" dirty="0"/>
          </a:p>
          <a:p>
            <a:r>
              <a:rPr lang="mn-MN" dirty="0"/>
              <a:t>Таны хэрэглэж буй үг хэллэг маш чухал </a:t>
            </a:r>
            <a:r>
              <a:rPr lang="mn-MN" dirty="0" smtClean="0"/>
              <a:t>нөлөөтэй. Осолд</a:t>
            </a:r>
            <a:r>
              <a:rPr lang="mn-MN" baseline="0" dirty="0" smtClean="0"/>
              <a:t> </a:t>
            </a:r>
            <a:r>
              <a:rPr lang="mn-MN" dirty="0" smtClean="0"/>
              <a:t>хэн </a:t>
            </a:r>
            <a:r>
              <a:rPr lang="mn-MN" dirty="0"/>
              <a:t>буруутай талаар ярихын оронд замын хөдөлгөөний аль нэг оролцогчийн буруугаас үл хамааран жолооч </a:t>
            </a:r>
            <a:r>
              <a:rPr lang="mn-MN" dirty="0" smtClean="0"/>
              <a:t>ослоос</a:t>
            </a:r>
            <a:r>
              <a:rPr lang="mn-MN" baseline="0" dirty="0" smtClean="0"/>
              <a:t> </a:t>
            </a:r>
            <a:r>
              <a:rPr lang="mn-MN" dirty="0" smtClean="0"/>
              <a:t>урьдчилан </a:t>
            </a:r>
            <a:r>
              <a:rPr lang="mn-MN" dirty="0"/>
              <a:t>сэргийлэхийн тулд юу хийж болох байсан тухай ярилцах хэрэгтэй. </a:t>
            </a:r>
            <a:endParaRPr lang="en-GB" dirty="0"/>
          </a:p>
          <a:p>
            <a:endParaRPr lang="en-GB" dirty="0"/>
          </a:p>
          <a:p>
            <a:r>
              <a:rPr lang="mn-MN" dirty="0"/>
              <a:t>Боломжтой бол харилцан яриандаа </a:t>
            </a:r>
            <a:r>
              <a:rPr lang="mn-MN" dirty="0" smtClean="0"/>
              <a:t>тоо</a:t>
            </a:r>
            <a:r>
              <a:rPr lang="mn-MN" baseline="0" dirty="0" smtClean="0"/>
              <a:t> баримт дурдаарай</a:t>
            </a:r>
            <a:r>
              <a:rPr lang="mn-MN" dirty="0" smtClean="0"/>
              <a:t>. Энэ</a:t>
            </a:r>
            <a:r>
              <a:rPr lang="mn-MN" baseline="0" dirty="0" smtClean="0"/>
              <a:t> нь</a:t>
            </a:r>
            <a:r>
              <a:rPr lang="mn-MN" dirty="0" smtClean="0"/>
              <a:t> ослын тайлан</a:t>
            </a:r>
            <a:r>
              <a:rPr lang="mn-MN" dirty="0"/>
              <a:t>, жолоочийн зан байдлын телеметрийн үзүүлэлт эсвэл бусад найдвартай эх сурвалжийн мэдээ </a:t>
            </a:r>
            <a:r>
              <a:rPr lang="mn-MN" dirty="0" smtClean="0"/>
              <a:t>байж</a:t>
            </a:r>
            <a:r>
              <a:rPr lang="mn-MN" baseline="0" dirty="0" smtClean="0"/>
              <a:t> болно</a:t>
            </a:r>
            <a:r>
              <a:rPr lang="mn-MN" dirty="0" smtClean="0"/>
              <a:t>. </a:t>
            </a:r>
            <a:r>
              <a:rPr lang="mn-MN" dirty="0"/>
              <a:t>Баримт нотолгоог эсэргүүцэхэд жолоочид хэцүү байх болно. </a:t>
            </a:r>
            <a:endParaRPr lang="en-GB" dirty="0"/>
          </a:p>
          <a:p>
            <a:endParaRPr lang="en-GB" dirty="0"/>
          </a:p>
          <a:p>
            <a:r>
              <a:rPr lang="mn-MN" dirty="0" smtClean="0"/>
              <a:t>Тэдний </a:t>
            </a:r>
            <a:r>
              <a:rPr lang="mn-MN" dirty="0"/>
              <a:t>жолоодох чадварыг </a:t>
            </a:r>
            <a:r>
              <a:rPr lang="mn-MN" dirty="0" smtClean="0"/>
              <a:t>биеэрээ</a:t>
            </a:r>
            <a:r>
              <a:rPr lang="mn-MN" baseline="0" dirty="0" smtClean="0"/>
              <a:t> мэдрэхийн тулд </a:t>
            </a:r>
            <a:r>
              <a:rPr lang="mn-MN" dirty="0" smtClean="0"/>
              <a:t>жолоо барих</a:t>
            </a:r>
            <a:r>
              <a:rPr lang="mn-MN" baseline="0" dirty="0" smtClean="0"/>
              <a:t> үед н</a:t>
            </a:r>
            <a:r>
              <a:rPr lang="mn-MN" dirty="0" smtClean="0"/>
              <a:t>ь ажилтантай хамт явж</a:t>
            </a:r>
            <a:r>
              <a:rPr lang="mn-MN" baseline="0" dirty="0" smtClean="0"/>
              <a:t> үзээрэй</a:t>
            </a:r>
            <a:r>
              <a:rPr lang="mn-MN" dirty="0" smtClean="0"/>
              <a:t>. </a:t>
            </a:r>
            <a:endParaRPr lang="en-GB" dirty="0"/>
          </a:p>
          <a:p>
            <a:endParaRPr lang="en-GB" dirty="0"/>
          </a:p>
          <a:p>
            <a:r>
              <a:rPr lang="mn-MN" dirty="0"/>
              <a:t>Урьд нь хэлсэнчлэн, үргэлж аюулгүй </a:t>
            </a:r>
            <a:r>
              <a:rPr lang="mn-MN" dirty="0" smtClean="0"/>
              <a:t>жолоо</a:t>
            </a:r>
            <a:r>
              <a:rPr lang="mn-MN" baseline="0" dirty="0" smtClean="0"/>
              <a:t> барьж байгаагаар бусдад </a:t>
            </a:r>
            <a:r>
              <a:rPr lang="mn-MN" dirty="0" smtClean="0"/>
              <a:t>харагдах </a:t>
            </a:r>
            <a:r>
              <a:rPr lang="mn-MN" dirty="0"/>
              <a:t>ба жолоочийг жолоо барих үеэр нь утасдах гэх мэт эрсдэлтэй </a:t>
            </a:r>
            <a:r>
              <a:rPr lang="mn-MN" dirty="0" smtClean="0"/>
              <a:t>үйлдлийг</a:t>
            </a:r>
            <a:r>
              <a:rPr lang="mn-MN" baseline="0" dirty="0" smtClean="0"/>
              <a:t> </a:t>
            </a:r>
            <a:r>
              <a:rPr lang="mn-MN" dirty="0" smtClean="0"/>
              <a:t>өөгшүүлж болохгүй</a:t>
            </a:r>
            <a:r>
              <a:rPr lang="mn-MN" dirty="0"/>
              <a:t>. </a:t>
            </a:r>
            <a:endParaRPr lang="en-GB" dirty="0"/>
          </a:p>
          <a:p>
            <a:endParaRPr lang="en-GB" dirty="0"/>
          </a:p>
          <a:p>
            <a:r>
              <a:rPr lang="mn-MN" dirty="0" smtClean="0"/>
              <a:t>Аюулгүй</a:t>
            </a:r>
            <a:r>
              <a:rPr lang="mn-MN" baseline="0" dirty="0" smtClean="0"/>
              <a:t> жолоо барих нь </a:t>
            </a:r>
            <a:r>
              <a:rPr lang="mn-MN" dirty="0" smtClean="0"/>
              <a:t>маш </a:t>
            </a:r>
            <a:r>
              <a:rPr lang="mn-MN" dirty="0"/>
              <a:t>чухал асуудал тул </a:t>
            </a:r>
            <a:r>
              <a:rPr lang="mn-MN" dirty="0" smtClean="0"/>
              <a:t>илүү </a:t>
            </a:r>
            <a:r>
              <a:rPr lang="mn-MN" dirty="0"/>
              <a:t>дэлгэрэнгүй сургалт зохион байгуулаарай. </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32</a:t>
            </a:fld>
            <a:endParaRPr lang="en-GB"/>
          </a:p>
        </p:txBody>
      </p:sp>
    </p:spTree>
    <p:extLst>
      <p:ext uri="{BB962C8B-B14F-4D97-AF65-F5344CB8AC3E}">
        <p14:creationId xmlns:p14="http://schemas.microsoft.com/office/powerpoint/2010/main" val="170095443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a:t>Зам тээврийн </a:t>
            </a:r>
            <a:r>
              <a:rPr lang="mn-MN" dirty="0" smtClean="0"/>
              <a:t>осол</a:t>
            </a:r>
            <a:r>
              <a:rPr lang="mn-MN" baseline="0" dirty="0" smtClean="0"/>
              <a:t> </a:t>
            </a:r>
            <a:r>
              <a:rPr lang="mn-MN" dirty="0" smtClean="0"/>
              <a:t>гарсны </a:t>
            </a:r>
            <a:r>
              <a:rPr lang="mn-MN" dirty="0"/>
              <a:t>дараа та юу хийж чадах талаар </a:t>
            </a:r>
            <a:r>
              <a:rPr lang="mn-MN" dirty="0" smtClean="0"/>
              <a:t>энд ярилцах </a:t>
            </a:r>
            <a:r>
              <a:rPr lang="mn-MN" dirty="0"/>
              <a:t>болно. </a:t>
            </a:r>
            <a:endParaRPr lang="en-GB" dirty="0"/>
          </a:p>
          <a:p>
            <a:endParaRPr lang="en-GB" dirty="0"/>
          </a:p>
          <a:p>
            <a:r>
              <a:rPr lang="mn-MN" dirty="0"/>
              <a:t>Шууд </a:t>
            </a:r>
            <a:r>
              <a:rPr lang="mn-MN" dirty="0" smtClean="0"/>
              <a:t>удирдлага</a:t>
            </a:r>
            <a:r>
              <a:rPr lang="mn-MN" baseline="0" dirty="0" smtClean="0"/>
              <a:t> буюу </a:t>
            </a:r>
            <a:r>
              <a:rPr lang="mn-MN" dirty="0" smtClean="0"/>
              <a:t>ахлах </a:t>
            </a:r>
            <a:r>
              <a:rPr lang="mn-MN" dirty="0"/>
              <a:t>ажилтны </a:t>
            </a:r>
            <a:r>
              <a:rPr lang="mn-MN" dirty="0" smtClean="0"/>
              <a:t>хамгийн чухал ажил нь ослын</a:t>
            </a:r>
            <a:r>
              <a:rPr lang="mn-MN" baseline="0" dirty="0" smtClean="0"/>
              <a:t> </a:t>
            </a:r>
            <a:r>
              <a:rPr lang="mn-MN" dirty="0" smtClean="0"/>
              <a:t>үндсэн </a:t>
            </a:r>
            <a:r>
              <a:rPr lang="mn-MN" dirty="0"/>
              <a:t>шалтгааныг </a:t>
            </a:r>
            <a:r>
              <a:rPr lang="mn-MN" dirty="0" smtClean="0"/>
              <a:t>ойлгох</a:t>
            </a:r>
            <a:r>
              <a:rPr lang="mn-MN" baseline="0" dirty="0" smtClean="0"/>
              <a:t> юм.</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33</a:t>
            </a:fld>
            <a:endParaRPr lang="en-GB"/>
          </a:p>
        </p:txBody>
      </p:sp>
    </p:spTree>
    <p:extLst>
      <p:ext uri="{BB962C8B-B14F-4D97-AF65-F5344CB8AC3E}">
        <p14:creationId xmlns:p14="http://schemas.microsoft.com/office/powerpoint/2010/main" val="215085450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a:t>Ослын талаар юу болсон хийгээд суурь шалтгааныг тодорхойлох үүднээс жолоочтой </a:t>
            </a:r>
            <a:r>
              <a:rPr lang="mn-MN" dirty="0" smtClean="0"/>
              <a:t>ярилцахдаа төвийг </a:t>
            </a:r>
            <a:r>
              <a:rPr lang="mn-MN" dirty="0"/>
              <a:t>сахисан үг хэллэг болон баримт нотолгоо </a:t>
            </a:r>
            <a:r>
              <a:rPr lang="mn-MN" dirty="0" smtClean="0"/>
              <a:t>ашиглаарай. </a:t>
            </a:r>
            <a:r>
              <a:rPr lang="mn-MN" dirty="0"/>
              <a:t>Өөрөөсөө дараах асуултыг асуух нь чухал байдаг:</a:t>
            </a:r>
            <a:endParaRPr lang="en-GB" dirty="0"/>
          </a:p>
          <a:p>
            <a:endParaRPr lang="en-GB" dirty="0"/>
          </a:p>
          <a:p>
            <a:r>
              <a:rPr lang="mn-MN" dirty="0" smtClean="0"/>
              <a:t>Компани</a:t>
            </a:r>
            <a:r>
              <a:rPr lang="mn-MN" baseline="0" dirty="0" smtClean="0"/>
              <a:t> болон </a:t>
            </a:r>
            <a:r>
              <a:rPr lang="mn-MN" dirty="0" smtClean="0"/>
              <a:t>менежментийн </a:t>
            </a:r>
            <a:r>
              <a:rPr lang="mn-MN" dirty="0"/>
              <a:t>багийн хувьд </a:t>
            </a:r>
            <a:r>
              <a:rPr lang="mn-MN" dirty="0" smtClean="0"/>
              <a:t>осол гарахад </a:t>
            </a:r>
            <a:r>
              <a:rPr lang="mn-MN" dirty="0"/>
              <a:t>нөлөөлөхөөр юу хийсэн бэ?</a:t>
            </a:r>
            <a:endParaRPr lang="en-GB" dirty="0"/>
          </a:p>
          <a:p>
            <a:endParaRPr lang="en-GB" dirty="0"/>
          </a:p>
          <a:p>
            <a:r>
              <a:rPr lang="mn-MN" dirty="0" smtClean="0"/>
              <a:t>Үүнд</a:t>
            </a:r>
            <a:r>
              <a:rPr lang="mn-MN" baseline="0" dirty="0" smtClean="0"/>
              <a:t> хариулахад тун ярвигтай ч </a:t>
            </a:r>
            <a:r>
              <a:rPr lang="mn-MN" baseline="0" dirty="0" smtClean="0"/>
              <a:t>чухал асуулт </a:t>
            </a:r>
            <a:r>
              <a:rPr lang="mn-MN" baseline="0" dirty="0" smtClean="0"/>
              <a:t>юм</a:t>
            </a:r>
            <a:r>
              <a:rPr lang="mn-MN" dirty="0" smtClean="0"/>
              <a:t>. Хайнга</a:t>
            </a:r>
            <a:r>
              <a:rPr lang="mn-MN" baseline="0" dirty="0" smtClean="0"/>
              <a:t> </a:t>
            </a:r>
            <a:r>
              <a:rPr lang="mn-MN" dirty="0" smtClean="0"/>
              <a:t>жолоодсоноос</a:t>
            </a:r>
            <a:r>
              <a:rPr lang="mn-MN" baseline="0" dirty="0" smtClean="0"/>
              <a:t> болж осол гарсан </a:t>
            </a:r>
            <a:r>
              <a:rPr lang="mn-MN" dirty="0" smtClean="0"/>
              <a:t>байх </a:t>
            </a:r>
            <a:r>
              <a:rPr lang="mn-MN" dirty="0"/>
              <a:t>магадлалтай хэдий ч </a:t>
            </a:r>
            <a:r>
              <a:rPr lang="mn-MN" dirty="0" smtClean="0"/>
              <a:t>үйл </a:t>
            </a:r>
            <a:r>
              <a:rPr lang="mn-MN" dirty="0"/>
              <a:t>ажиллагааны зарим шаардлага эсвэл бизнесийн </a:t>
            </a:r>
            <a:r>
              <a:rPr lang="mn-MN" dirty="0" smtClean="0"/>
              <a:t>зорилтууд</a:t>
            </a:r>
            <a:r>
              <a:rPr lang="mn-MN" baseline="0" dirty="0" smtClean="0"/>
              <a:t> </a:t>
            </a:r>
            <a:r>
              <a:rPr lang="mn-MN" dirty="0" smtClean="0"/>
              <a:t>ослын өмнөх жолоочийн зан байдалд</a:t>
            </a:r>
            <a:r>
              <a:rPr lang="mn-MN" baseline="0" dirty="0" smtClean="0"/>
              <a:t> нөлөөлсөн </a:t>
            </a:r>
            <a:r>
              <a:rPr lang="mn-MN" dirty="0" smtClean="0"/>
              <a:t>байх </a:t>
            </a:r>
            <a:r>
              <a:rPr lang="mn-MN" dirty="0"/>
              <a:t>магадлал бий. Ослын дараах зөвлөмжийг ашиглан тайлан гаргаарай. </a:t>
            </a:r>
            <a:endParaRPr lang="en-GB" dirty="0"/>
          </a:p>
          <a:p>
            <a:endParaRPr lang="en-GB" dirty="0"/>
          </a:p>
          <a:p>
            <a:r>
              <a:rPr lang="mn-MN" dirty="0"/>
              <a:t>Таны тодорхойлсон ослын суурь шалтгаанд тулгуурлан зохих хөндлөнгийн оролцооны хэлбэрийг сонгож, дахин осол гарахаас сэргийлэх хэрэгтэй. Энэ нь тухайн жолоочид </a:t>
            </a:r>
            <a:r>
              <a:rPr lang="mn-MN" dirty="0" smtClean="0"/>
              <a:t>хандсан</a:t>
            </a:r>
            <a:r>
              <a:rPr lang="mn-MN" baseline="0" dirty="0" smtClean="0"/>
              <a:t> </a:t>
            </a:r>
            <a:r>
              <a:rPr lang="mn-MN" dirty="0" smtClean="0"/>
              <a:t>удирдлагын </a:t>
            </a:r>
            <a:r>
              <a:rPr lang="mn-MN" dirty="0"/>
              <a:t>оролцоо байх боломжтойг санаарай. </a:t>
            </a:r>
            <a:endParaRPr lang="en-GB" dirty="0"/>
          </a:p>
          <a:p>
            <a:endParaRPr lang="en-GB" dirty="0"/>
          </a:p>
          <a:p>
            <a:r>
              <a:rPr lang="mn-MN" dirty="0" smtClean="0"/>
              <a:t>Ослын </a:t>
            </a:r>
            <a:r>
              <a:rPr lang="mn-MN" dirty="0"/>
              <a:t>дараах тайланг үр дүнтэй явуулахад тус болох нэмэлт </a:t>
            </a:r>
            <a:r>
              <a:rPr lang="mn-MN" dirty="0" smtClean="0"/>
              <a:t>сургалтыг энд</a:t>
            </a:r>
            <a:r>
              <a:rPr lang="mn-MN" baseline="0" dirty="0" smtClean="0"/>
              <a:t> ч мөн хийх</a:t>
            </a:r>
            <a:r>
              <a:rPr lang="mn-MN" dirty="0" smtClean="0"/>
              <a:t> </a:t>
            </a:r>
            <a:r>
              <a:rPr lang="mn-MN" dirty="0"/>
              <a:t>хэрэгтэй </a:t>
            </a:r>
            <a:r>
              <a:rPr lang="mn-MN" dirty="0" smtClean="0"/>
              <a:t>юм.</a:t>
            </a:r>
            <a:endParaRPr lang="en-GB" dirty="0"/>
          </a:p>
          <a:p>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34</a:t>
            </a:fld>
            <a:endParaRPr lang="en-GB"/>
          </a:p>
        </p:txBody>
      </p:sp>
    </p:spTree>
    <p:extLst>
      <p:ext uri="{BB962C8B-B14F-4D97-AF65-F5344CB8AC3E}">
        <p14:creationId xmlns:p14="http://schemas.microsoft.com/office/powerpoint/2010/main" val="16103650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FD89BDC-602A-4A29-BD31-7F33492DFED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xmlns="" id="{08F24828-78D9-4981-9A50-6F1179DABC7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xmlns="" id="{7DB33CBF-CFF0-4020-B3E7-F98D518D9665}"/>
              </a:ext>
            </a:extLst>
          </p:cNvPr>
          <p:cNvSpPr>
            <a:spLocks noGrp="1"/>
          </p:cNvSpPr>
          <p:nvPr>
            <p:ph type="dt" sz="half" idx="10"/>
          </p:nvPr>
        </p:nvSpPr>
        <p:spPr/>
        <p:txBody>
          <a:bodyPr/>
          <a:lstStyle/>
          <a:p>
            <a:fld id="{DDA570AB-693D-4DF1-8A77-2C80BC3727F9}" type="datetimeFigureOut">
              <a:rPr lang="en-GB" smtClean="0"/>
              <a:t>27/10/2020</a:t>
            </a:fld>
            <a:endParaRPr lang="en-GB"/>
          </a:p>
        </p:txBody>
      </p:sp>
      <p:sp>
        <p:nvSpPr>
          <p:cNvPr id="5" name="Footer Placeholder 4">
            <a:extLst>
              <a:ext uri="{FF2B5EF4-FFF2-40B4-BE49-F238E27FC236}">
                <a16:creationId xmlns:a16="http://schemas.microsoft.com/office/drawing/2014/main" xmlns="" id="{E76A791A-CE72-4FFE-990A-D94324CA68E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0683DDA4-DA38-4E4B-8C3F-B166E12390B5}"/>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1497695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CBA802A-5593-4549-A426-FCCC8D4EB6C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4A76B921-7374-4CCE-87E6-CFCCA40173F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03621158-8F1C-4FB2-91C9-74C7A5BC11AE}"/>
              </a:ext>
            </a:extLst>
          </p:cNvPr>
          <p:cNvSpPr>
            <a:spLocks noGrp="1"/>
          </p:cNvSpPr>
          <p:nvPr>
            <p:ph type="dt" sz="half" idx="10"/>
          </p:nvPr>
        </p:nvSpPr>
        <p:spPr/>
        <p:txBody>
          <a:bodyPr/>
          <a:lstStyle/>
          <a:p>
            <a:fld id="{DDA570AB-693D-4DF1-8A77-2C80BC3727F9}" type="datetimeFigureOut">
              <a:rPr lang="en-GB" smtClean="0"/>
              <a:t>27/10/2020</a:t>
            </a:fld>
            <a:endParaRPr lang="en-GB"/>
          </a:p>
        </p:txBody>
      </p:sp>
      <p:sp>
        <p:nvSpPr>
          <p:cNvPr id="5" name="Footer Placeholder 4">
            <a:extLst>
              <a:ext uri="{FF2B5EF4-FFF2-40B4-BE49-F238E27FC236}">
                <a16:creationId xmlns:a16="http://schemas.microsoft.com/office/drawing/2014/main" xmlns="" id="{4F05E98C-C476-443F-B056-8FD124049C8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94AF1E4F-A666-4D59-8BC2-66605D48A26C}"/>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13870045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21C717B-D6EB-4679-9511-173FFBC52B8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xmlns="" id="{DF54E7DF-EFB1-4360-BC3B-BEFF2FDB326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F07A3246-E658-43A5-A1D5-010CE4C64BD0}"/>
              </a:ext>
            </a:extLst>
          </p:cNvPr>
          <p:cNvSpPr>
            <a:spLocks noGrp="1"/>
          </p:cNvSpPr>
          <p:nvPr>
            <p:ph type="dt" sz="half" idx="10"/>
          </p:nvPr>
        </p:nvSpPr>
        <p:spPr/>
        <p:txBody>
          <a:bodyPr/>
          <a:lstStyle/>
          <a:p>
            <a:fld id="{DDA570AB-693D-4DF1-8A77-2C80BC3727F9}" type="datetimeFigureOut">
              <a:rPr lang="en-GB" smtClean="0"/>
              <a:t>27/10/2020</a:t>
            </a:fld>
            <a:endParaRPr lang="en-GB"/>
          </a:p>
        </p:txBody>
      </p:sp>
      <p:sp>
        <p:nvSpPr>
          <p:cNvPr id="5" name="Footer Placeholder 4">
            <a:extLst>
              <a:ext uri="{FF2B5EF4-FFF2-40B4-BE49-F238E27FC236}">
                <a16:creationId xmlns:a16="http://schemas.microsoft.com/office/drawing/2014/main" xmlns="" id="{8100D5B7-7A64-46E2-BC35-7D547470FD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F0396F5A-24C8-4570-919D-585BF4E56C8F}"/>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35144336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376076E-AD9B-45E3-9789-320FCC99FC2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DC8A6CBA-CABE-4823-9F81-CCDD961F84C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xmlns="" id="{16045507-F4A0-4077-879E-794B86A64D8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xmlns="" id="{8839B191-53E3-4672-916F-196C83288A72}"/>
              </a:ext>
            </a:extLst>
          </p:cNvPr>
          <p:cNvSpPr>
            <a:spLocks noGrp="1"/>
          </p:cNvSpPr>
          <p:nvPr>
            <p:ph type="dt" sz="half" idx="10"/>
          </p:nvPr>
        </p:nvSpPr>
        <p:spPr/>
        <p:txBody>
          <a:bodyPr/>
          <a:lstStyle/>
          <a:p>
            <a:fld id="{DDA570AB-693D-4DF1-8A77-2C80BC3727F9}" type="datetimeFigureOut">
              <a:rPr lang="en-GB" smtClean="0"/>
              <a:t>27/10/2020</a:t>
            </a:fld>
            <a:endParaRPr lang="en-GB"/>
          </a:p>
        </p:txBody>
      </p:sp>
      <p:sp>
        <p:nvSpPr>
          <p:cNvPr id="6" name="Footer Placeholder 5">
            <a:extLst>
              <a:ext uri="{FF2B5EF4-FFF2-40B4-BE49-F238E27FC236}">
                <a16:creationId xmlns:a16="http://schemas.microsoft.com/office/drawing/2014/main" xmlns="" id="{8AF4A2DC-AF2A-4363-AC72-0097F1E2C63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18CE8FBC-2224-476E-9D60-E61B03F02E7A}"/>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26704204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C0135C4-9DAD-448C-9CBB-01719BAAA98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9B3E0349-1FC6-4806-A728-D70C573CEB1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6C872B55-F7CA-497D-B726-184649BF918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xmlns="" id="{C3A93A9D-24F9-41C9-BFE6-5CF8D24BC66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9C44B5A1-25EE-45ED-9158-8783E25FB7D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xmlns="" id="{B7A48335-2780-47F1-91B5-C09725643433}"/>
              </a:ext>
            </a:extLst>
          </p:cNvPr>
          <p:cNvSpPr>
            <a:spLocks noGrp="1"/>
          </p:cNvSpPr>
          <p:nvPr>
            <p:ph type="dt" sz="half" idx="10"/>
          </p:nvPr>
        </p:nvSpPr>
        <p:spPr/>
        <p:txBody>
          <a:bodyPr/>
          <a:lstStyle/>
          <a:p>
            <a:fld id="{DDA570AB-693D-4DF1-8A77-2C80BC3727F9}" type="datetimeFigureOut">
              <a:rPr lang="en-GB" smtClean="0"/>
              <a:t>27/10/2020</a:t>
            </a:fld>
            <a:endParaRPr lang="en-GB"/>
          </a:p>
        </p:txBody>
      </p:sp>
      <p:sp>
        <p:nvSpPr>
          <p:cNvPr id="8" name="Footer Placeholder 7">
            <a:extLst>
              <a:ext uri="{FF2B5EF4-FFF2-40B4-BE49-F238E27FC236}">
                <a16:creationId xmlns:a16="http://schemas.microsoft.com/office/drawing/2014/main" xmlns="" id="{231510AA-4E33-4489-A0D2-6327EE0D422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xmlns="" id="{A7EA41A2-A0FA-4DA6-A9E8-99EDF08F1407}"/>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11322540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4D9F876-BBA1-4E7E-B68C-E54F237C135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xmlns="" id="{7693749E-504B-4CBE-8DC7-E57F9D1A3375}"/>
              </a:ext>
            </a:extLst>
          </p:cNvPr>
          <p:cNvSpPr>
            <a:spLocks noGrp="1"/>
          </p:cNvSpPr>
          <p:nvPr>
            <p:ph type="dt" sz="half" idx="10"/>
          </p:nvPr>
        </p:nvSpPr>
        <p:spPr/>
        <p:txBody>
          <a:bodyPr/>
          <a:lstStyle/>
          <a:p>
            <a:fld id="{DDA570AB-693D-4DF1-8A77-2C80BC3727F9}" type="datetimeFigureOut">
              <a:rPr lang="en-GB" smtClean="0"/>
              <a:t>27/10/2020</a:t>
            </a:fld>
            <a:endParaRPr lang="en-GB"/>
          </a:p>
        </p:txBody>
      </p:sp>
      <p:sp>
        <p:nvSpPr>
          <p:cNvPr id="4" name="Footer Placeholder 3">
            <a:extLst>
              <a:ext uri="{FF2B5EF4-FFF2-40B4-BE49-F238E27FC236}">
                <a16:creationId xmlns:a16="http://schemas.microsoft.com/office/drawing/2014/main" xmlns="" id="{1536FD2B-0949-418B-A138-E407CF2CA06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xmlns="" id="{7029C1AA-DD0A-4C38-ADA5-3BBF4D581BA2}"/>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5608121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24BD02AA-F55F-46AE-90D6-6FA9E6F1154B}"/>
              </a:ext>
            </a:extLst>
          </p:cNvPr>
          <p:cNvSpPr>
            <a:spLocks noGrp="1"/>
          </p:cNvSpPr>
          <p:nvPr>
            <p:ph type="dt" sz="half" idx="10"/>
          </p:nvPr>
        </p:nvSpPr>
        <p:spPr/>
        <p:txBody>
          <a:bodyPr/>
          <a:lstStyle/>
          <a:p>
            <a:fld id="{DDA570AB-693D-4DF1-8A77-2C80BC3727F9}" type="datetimeFigureOut">
              <a:rPr lang="en-GB" smtClean="0"/>
              <a:t>27/10/2020</a:t>
            </a:fld>
            <a:endParaRPr lang="en-GB"/>
          </a:p>
        </p:txBody>
      </p:sp>
      <p:sp>
        <p:nvSpPr>
          <p:cNvPr id="3" name="Footer Placeholder 2">
            <a:extLst>
              <a:ext uri="{FF2B5EF4-FFF2-40B4-BE49-F238E27FC236}">
                <a16:creationId xmlns:a16="http://schemas.microsoft.com/office/drawing/2014/main" xmlns="" id="{A6906580-1098-404A-953F-F6D50DFE370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xmlns="" id="{75E65FBB-2856-4BB8-A7D8-744A660983AF}"/>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27542053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D28FA6A-9F7D-4D14-9089-42880174508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97566CD3-532F-4025-8D54-2B38E34A80B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xmlns="" id="{469E993E-08AC-48B3-A0AF-76989622EB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E6DE891C-9FA7-411B-9227-540ABBF95C44}"/>
              </a:ext>
            </a:extLst>
          </p:cNvPr>
          <p:cNvSpPr>
            <a:spLocks noGrp="1"/>
          </p:cNvSpPr>
          <p:nvPr>
            <p:ph type="dt" sz="half" idx="10"/>
          </p:nvPr>
        </p:nvSpPr>
        <p:spPr/>
        <p:txBody>
          <a:bodyPr/>
          <a:lstStyle/>
          <a:p>
            <a:fld id="{DDA570AB-693D-4DF1-8A77-2C80BC3727F9}" type="datetimeFigureOut">
              <a:rPr lang="en-GB" smtClean="0"/>
              <a:t>27/10/2020</a:t>
            </a:fld>
            <a:endParaRPr lang="en-GB"/>
          </a:p>
        </p:txBody>
      </p:sp>
      <p:sp>
        <p:nvSpPr>
          <p:cNvPr id="6" name="Footer Placeholder 5">
            <a:extLst>
              <a:ext uri="{FF2B5EF4-FFF2-40B4-BE49-F238E27FC236}">
                <a16:creationId xmlns:a16="http://schemas.microsoft.com/office/drawing/2014/main" xmlns="" id="{86BFB284-71AC-4CFE-ACD5-9FBA5D0FEA1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66B1413D-96E8-45DD-BB2E-1666B9A394ED}"/>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32937859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C8FB859-1AA6-4D4A-A936-E6FF2B66946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xmlns="" id="{BFFFD1C7-DC11-4A95-88F0-E90FDF4BFBB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xmlns="" id="{96E42599-30EE-449E-9AEA-8236DE9E75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3045C688-A16A-41B6-A34F-74793FE2CE05}"/>
              </a:ext>
            </a:extLst>
          </p:cNvPr>
          <p:cNvSpPr>
            <a:spLocks noGrp="1"/>
          </p:cNvSpPr>
          <p:nvPr>
            <p:ph type="dt" sz="half" idx="10"/>
          </p:nvPr>
        </p:nvSpPr>
        <p:spPr/>
        <p:txBody>
          <a:bodyPr/>
          <a:lstStyle/>
          <a:p>
            <a:fld id="{DDA570AB-693D-4DF1-8A77-2C80BC3727F9}" type="datetimeFigureOut">
              <a:rPr lang="en-GB" smtClean="0"/>
              <a:t>27/10/2020</a:t>
            </a:fld>
            <a:endParaRPr lang="en-GB"/>
          </a:p>
        </p:txBody>
      </p:sp>
      <p:sp>
        <p:nvSpPr>
          <p:cNvPr id="6" name="Footer Placeholder 5">
            <a:extLst>
              <a:ext uri="{FF2B5EF4-FFF2-40B4-BE49-F238E27FC236}">
                <a16:creationId xmlns:a16="http://schemas.microsoft.com/office/drawing/2014/main" xmlns="" id="{434A3B25-307C-4578-B66B-809E652DD8D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4E94F459-243F-4489-9564-9ED4CD3769AD}"/>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18484504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33EBD94-30E4-4FB0-94DA-E7B3852697F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1853A37C-5EA9-4E38-9B26-E9E09F7139D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5320B344-1537-456A-8365-441DE4BDD24B}"/>
              </a:ext>
            </a:extLst>
          </p:cNvPr>
          <p:cNvSpPr>
            <a:spLocks noGrp="1"/>
          </p:cNvSpPr>
          <p:nvPr>
            <p:ph type="dt" sz="half" idx="10"/>
          </p:nvPr>
        </p:nvSpPr>
        <p:spPr/>
        <p:txBody>
          <a:bodyPr/>
          <a:lstStyle/>
          <a:p>
            <a:fld id="{DDA570AB-693D-4DF1-8A77-2C80BC3727F9}" type="datetimeFigureOut">
              <a:rPr lang="en-GB" smtClean="0"/>
              <a:t>27/10/2020</a:t>
            </a:fld>
            <a:endParaRPr lang="en-GB"/>
          </a:p>
        </p:txBody>
      </p:sp>
      <p:sp>
        <p:nvSpPr>
          <p:cNvPr id="5" name="Footer Placeholder 4">
            <a:extLst>
              <a:ext uri="{FF2B5EF4-FFF2-40B4-BE49-F238E27FC236}">
                <a16:creationId xmlns:a16="http://schemas.microsoft.com/office/drawing/2014/main" xmlns="" id="{01F2EB21-8E44-4969-9A58-9B4E9C2DA6F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53095098-2913-474C-9B3E-D90B8EA5F7C9}"/>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23869236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08920AA7-AB4A-4C5A-97F1-A6FAFAD48EC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91519CB6-BF49-4FB9-B2B6-EF12FCE5937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7396751D-BFF0-496E-A38A-D5B0456AA80E}"/>
              </a:ext>
            </a:extLst>
          </p:cNvPr>
          <p:cNvSpPr>
            <a:spLocks noGrp="1"/>
          </p:cNvSpPr>
          <p:nvPr>
            <p:ph type="dt" sz="half" idx="10"/>
          </p:nvPr>
        </p:nvSpPr>
        <p:spPr/>
        <p:txBody>
          <a:bodyPr/>
          <a:lstStyle/>
          <a:p>
            <a:fld id="{DDA570AB-693D-4DF1-8A77-2C80BC3727F9}" type="datetimeFigureOut">
              <a:rPr lang="en-GB" smtClean="0"/>
              <a:t>27/10/2020</a:t>
            </a:fld>
            <a:endParaRPr lang="en-GB"/>
          </a:p>
        </p:txBody>
      </p:sp>
      <p:sp>
        <p:nvSpPr>
          <p:cNvPr id="5" name="Footer Placeholder 4">
            <a:extLst>
              <a:ext uri="{FF2B5EF4-FFF2-40B4-BE49-F238E27FC236}">
                <a16:creationId xmlns:a16="http://schemas.microsoft.com/office/drawing/2014/main" xmlns="" id="{2A2F82C0-3842-4794-81A4-0D00C8E2263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737155A3-6D1D-4946-8FA1-4D0CE05BA49A}"/>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2442554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39A8A390-9685-46C8-BB67-B91C64A1738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529560DF-D224-4F0E-BC87-0D65367B902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2D68E978-190D-4AE7-9A15-B5C5BFF1A4D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A570AB-693D-4DF1-8A77-2C80BC3727F9}" type="datetimeFigureOut">
              <a:rPr lang="en-GB" smtClean="0"/>
              <a:t>27/10/2020</a:t>
            </a:fld>
            <a:endParaRPr lang="en-GB"/>
          </a:p>
        </p:txBody>
      </p:sp>
      <p:sp>
        <p:nvSpPr>
          <p:cNvPr id="5" name="Footer Placeholder 4">
            <a:extLst>
              <a:ext uri="{FF2B5EF4-FFF2-40B4-BE49-F238E27FC236}">
                <a16:creationId xmlns:a16="http://schemas.microsoft.com/office/drawing/2014/main" xmlns="" id="{D2069276-FA63-4F4F-90F7-098A46CB5CA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xmlns="" id="{F8F90055-036B-49A8-A2A9-5332EACEC39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6B4004-4DC9-41D9-BED8-24A67FC6E220}" type="slidenum">
              <a:rPr lang="en-GB" smtClean="0"/>
              <a:t>‹#›</a:t>
            </a:fld>
            <a:endParaRPr lang="en-GB"/>
          </a:p>
        </p:txBody>
      </p:sp>
    </p:spTree>
    <p:extLst>
      <p:ext uri="{BB962C8B-B14F-4D97-AF65-F5344CB8AC3E}">
        <p14:creationId xmlns:p14="http://schemas.microsoft.com/office/powerpoint/2010/main" val="6877178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roadrisktoolkit.com/"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1.jpeg"/><Relationship Id="rId4" Type="http://schemas.openxmlformats.org/officeDocument/2006/relationships/hyperlink" Target="mailto:mail@roadrisktoolkit.com"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video" Target="https://www.youtube.com/embed/-kK2sa-RPrg?feature=oembed" TargetMode="Externa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grsproadsafety.org/resources/global-crash-data/"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11.svg"/></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13.svg"/></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15.svg"/></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17.svg"/></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19.svg"/></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21.svg"/></Relationships>
</file>

<file path=ppt/slides/_rels/slide2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3">
            <a:extLst>
              <a:ext uri="{FF2B5EF4-FFF2-40B4-BE49-F238E27FC236}">
                <a16:creationId xmlns="" xmlns:a16="http://schemas.microsoft.com/office/drawing/2014/main" id="{63A610A9-E392-4BC7-BBA8-AE2541391CEF}"/>
              </a:ext>
            </a:extLst>
          </p:cNvPr>
          <p:cNvSpPr>
            <a:spLocks noGrp="1"/>
          </p:cNvSpPr>
          <p:nvPr>
            <p:ph type="title"/>
          </p:nvPr>
        </p:nvSpPr>
        <p:spPr/>
        <p:txBody>
          <a:bodyPr>
            <a:normAutofit/>
          </a:bodyPr>
          <a:lstStyle/>
          <a:p>
            <a:pPr algn="ctr"/>
            <a:r>
              <a:rPr lang="mn-MN" dirty="0"/>
              <a:t>Илтгэлийн Загвар</a:t>
            </a:r>
            <a:r>
              <a:rPr lang="en-GB" dirty="0"/>
              <a:t/>
            </a:r>
            <a:br>
              <a:rPr lang="en-GB" dirty="0"/>
            </a:br>
            <a:r>
              <a:rPr lang="mn-MN" dirty="0"/>
              <a:t>ШУУД УДИРДЛАГЫН СУРГАЛТ</a:t>
            </a:r>
            <a:endParaRPr lang="en-GB" dirty="0"/>
          </a:p>
        </p:txBody>
      </p:sp>
      <p:sp>
        <p:nvSpPr>
          <p:cNvPr id="5" name="Content Placeholder 4">
            <a:extLst>
              <a:ext uri="{FF2B5EF4-FFF2-40B4-BE49-F238E27FC236}">
                <a16:creationId xmlns="" xmlns:a16="http://schemas.microsoft.com/office/drawing/2014/main" id="{405A37B9-3820-44DD-B056-3D90B7E1FA9A}"/>
              </a:ext>
            </a:extLst>
          </p:cNvPr>
          <p:cNvSpPr>
            <a:spLocks noGrp="1"/>
          </p:cNvSpPr>
          <p:nvPr>
            <p:ph idx="1"/>
          </p:nvPr>
        </p:nvSpPr>
        <p:spPr/>
        <p:txBody>
          <a:bodyPr>
            <a:normAutofit fontScale="85000" lnSpcReduction="20000"/>
          </a:bodyPr>
          <a:lstStyle/>
          <a:p>
            <a:r>
              <a:rPr lang="mn-MN" dirty="0"/>
              <a:t>Энэхүү илтгэл нь замын хөдөлгөөний аюулгүй байдлыг хангах талаар </a:t>
            </a:r>
            <a:r>
              <a:rPr lang="mn-MN" dirty="0" smtClean="0"/>
              <a:t>менежерүүдэд орох сургалтын </a:t>
            </a:r>
            <a:r>
              <a:rPr lang="mn-MN" dirty="0"/>
              <a:t>загвар болно</a:t>
            </a:r>
            <a:endParaRPr lang="en-GB" dirty="0"/>
          </a:p>
          <a:p>
            <a:r>
              <a:rPr lang="mn-MN" dirty="0"/>
              <a:t>Та юу ч </a:t>
            </a:r>
            <a:r>
              <a:rPr lang="mn-MN" dirty="0" smtClean="0"/>
              <a:t>нэмэлгүйгээр </a:t>
            </a:r>
            <a:r>
              <a:rPr lang="mn-MN" dirty="0"/>
              <a:t>ашиглах боломжтой</a:t>
            </a:r>
            <a:endParaRPr lang="en-GB" dirty="0"/>
          </a:p>
          <a:p>
            <a:r>
              <a:rPr lang="mn-MN" dirty="0" smtClean="0"/>
              <a:t>Мөн та </a:t>
            </a:r>
            <a:r>
              <a:rPr lang="mn-MN" dirty="0" smtClean="0"/>
              <a:t>өөрийн </a:t>
            </a:r>
            <a:r>
              <a:rPr lang="mn-MN" dirty="0"/>
              <a:t>нөхцөлд </a:t>
            </a:r>
            <a:r>
              <a:rPr lang="mn-MN" dirty="0" smtClean="0"/>
              <a:t>байдалдаа </a:t>
            </a:r>
            <a:r>
              <a:rPr lang="mn-MN" dirty="0"/>
              <a:t>нийцүүлэн </a:t>
            </a:r>
            <a:r>
              <a:rPr lang="mn-MN" dirty="0" smtClean="0"/>
              <a:t>агуулгыг баяжуулах бүрэн боломжтой</a:t>
            </a:r>
            <a:endParaRPr lang="en-GB" dirty="0"/>
          </a:p>
          <a:p>
            <a:r>
              <a:rPr lang="mn-MN" dirty="0"/>
              <a:t>О</a:t>
            </a:r>
            <a:r>
              <a:rPr lang="mn-MN" dirty="0" smtClean="0"/>
              <a:t>рон </a:t>
            </a:r>
            <a:r>
              <a:rPr lang="mn-MN" dirty="0"/>
              <a:t>нутгийн замын хөдөлгөөн болон </a:t>
            </a:r>
            <a:r>
              <a:rPr lang="mn-MN" dirty="0" smtClean="0"/>
              <a:t>байгууллагынхаа үйл ажиллагааны талаарх зураг </a:t>
            </a:r>
            <a:r>
              <a:rPr lang="mn-MN" dirty="0"/>
              <a:t>нэмж </a:t>
            </a:r>
            <a:r>
              <a:rPr lang="mn-MN" dirty="0" smtClean="0"/>
              <a:t>оруулахад </a:t>
            </a:r>
            <a:r>
              <a:rPr lang="mn-MN" dirty="0" smtClean="0"/>
              <a:t>танд тохиромжтойгоор </a:t>
            </a:r>
            <a:r>
              <a:rPr lang="mn-MN" dirty="0" smtClean="0"/>
              <a:t>энэхүү илтгэлийг бэлдсэн</a:t>
            </a:r>
            <a:endParaRPr lang="en-GB" dirty="0"/>
          </a:p>
          <a:p>
            <a:r>
              <a:rPr lang="mn-MN" dirty="0"/>
              <a:t>Та мөн байгууллагынхаа дотоод журмыг тайлбарласан слайд оруулах боломжтой</a:t>
            </a:r>
            <a:endParaRPr lang="en-GB" dirty="0"/>
          </a:p>
          <a:p>
            <a:r>
              <a:rPr lang="mn-MN" dirty="0"/>
              <a:t>Үнэгүй цахим сургалтын </a:t>
            </a:r>
            <a:r>
              <a:rPr lang="mn-MN" dirty="0" smtClean="0"/>
              <a:t>модулийг:</a:t>
            </a:r>
            <a:r>
              <a:rPr lang="en-GB" dirty="0" smtClean="0"/>
              <a:t> </a:t>
            </a:r>
            <a:r>
              <a:rPr lang="en-GB" dirty="0">
                <a:hlinkClick r:id="rId3"/>
              </a:rPr>
              <a:t>https://roadrisktoolkit.com/</a:t>
            </a:r>
            <a:endParaRPr lang="en-GB" dirty="0"/>
          </a:p>
          <a:p>
            <a:r>
              <a:rPr lang="mn-MN" dirty="0"/>
              <a:t>Цаашдын сургалтын талаарх зөвлөгөөг:</a:t>
            </a:r>
            <a:r>
              <a:rPr lang="en-GB" dirty="0"/>
              <a:t/>
            </a:r>
            <a:br>
              <a:rPr lang="en-GB" dirty="0"/>
            </a:br>
            <a:r>
              <a:rPr lang="en-GB" dirty="0">
                <a:hlinkClick r:id="rId4"/>
              </a:rPr>
              <a:t>mail@roadrisktoolkit.com</a:t>
            </a:r>
            <a:endParaRPr lang="en-GB" dirty="0"/>
          </a:p>
        </p:txBody>
      </p:sp>
      <p:pic>
        <p:nvPicPr>
          <p:cNvPr id="7" name="Picture 6" descr="A picture containing drawing&#10;&#10;Description automatically generated">
            <a:extLst>
              <a:ext uri="{FF2B5EF4-FFF2-40B4-BE49-F238E27FC236}">
                <a16:creationId xmlns="" xmlns:a16="http://schemas.microsoft.com/office/drawing/2014/main" id="{88199C9F-DFE0-4789-B867-DE6C7C2D24B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148801" y="5889073"/>
            <a:ext cx="3043199" cy="845653"/>
          </a:xfrm>
          <a:prstGeom prst="rect">
            <a:avLst/>
          </a:prstGeom>
        </p:spPr>
      </p:pic>
    </p:spTree>
    <p:extLst>
      <p:ext uri="{BB962C8B-B14F-4D97-AF65-F5344CB8AC3E}">
        <p14:creationId xmlns:p14="http://schemas.microsoft.com/office/powerpoint/2010/main" val="36768727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71B2258F-86CA-4D4D-8270-BC05FCDEBFB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Two people looking at the camera&#10;&#10;Description automatically generated">
            <a:extLst>
              <a:ext uri="{FF2B5EF4-FFF2-40B4-BE49-F238E27FC236}">
                <a16:creationId xmlns:a16="http://schemas.microsoft.com/office/drawing/2014/main" xmlns="" id="{F89B7382-8A2C-4208-AD1F-DE274809421F}"/>
              </a:ext>
            </a:extLst>
          </p:cNvPr>
          <p:cNvPicPr>
            <a:picLocks noChangeAspect="1"/>
          </p:cNvPicPr>
          <p:nvPr/>
        </p:nvPicPr>
        <p:blipFill rotWithShape="1">
          <a:blip r:embed="rId3">
            <a:alphaModFix amt="50000"/>
            <a:extLst>
              <a:ext uri="{28A0092B-C50C-407E-A947-70E740481C1C}">
                <a14:useLocalDpi xmlns:a14="http://schemas.microsoft.com/office/drawing/2010/main" val="0"/>
              </a:ext>
            </a:extLst>
          </a:blip>
          <a:srcRect l="15138" r="7086" b="1"/>
          <a:stretch/>
        </p:blipFill>
        <p:spPr>
          <a:xfrm>
            <a:off x="20" y="1"/>
            <a:ext cx="12191980" cy="6857999"/>
          </a:xfrm>
          <a:prstGeom prst="rect">
            <a:avLst/>
          </a:prstGeom>
        </p:spPr>
      </p:pic>
      <p:sp>
        <p:nvSpPr>
          <p:cNvPr id="2" name="Title 1">
            <a:extLst>
              <a:ext uri="{FF2B5EF4-FFF2-40B4-BE49-F238E27FC236}">
                <a16:creationId xmlns:a16="http://schemas.microsoft.com/office/drawing/2014/main" xmlns="" id="{3A5BADEF-63C2-4FC4-856E-7EC5E9063CF3}"/>
              </a:ext>
            </a:extLst>
          </p:cNvPr>
          <p:cNvSpPr>
            <a:spLocks noGrp="1"/>
          </p:cNvSpPr>
          <p:nvPr>
            <p:ph type="ctrTitle"/>
          </p:nvPr>
        </p:nvSpPr>
        <p:spPr>
          <a:xfrm>
            <a:off x="1524000" y="1122362"/>
            <a:ext cx="9144000" cy="2900518"/>
          </a:xfrm>
        </p:spPr>
        <p:txBody>
          <a:bodyPr>
            <a:normAutofit/>
          </a:bodyPr>
          <a:lstStyle/>
          <a:p>
            <a:r>
              <a:rPr lang="mn-MN" sz="6000" dirty="0">
                <a:solidFill>
                  <a:srgbClr val="FFFFFF"/>
                </a:solidFill>
              </a:rPr>
              <a:t>Шууд удирдлагын сургалт</a:t>
            </a:r>
            <a:endParaRPr lang="en-GB" sz="6000" dirty="0">
              <a:solidFill>
                <a:srgbClr val="FFFFFF"/>
              </a:solidFill>
            </a:endParaRPr>
          </a:p>
        </p:txBody>
      </p:sp>
      <p:pic>
        <p:nvPicPr>
          <p:cNvPr id="6" name="Picture 5" descr="A picture containing drawing&#10;&#10;Description automatically generated">
            <a:extLst>
              <a:ext uri="{FF2B5EF4-FFF2-40B4-BE49-F238E27FC236}">
                <a16:creationId xmlns:a16="http://schemas.microsoft.com/office/drawing/2014/main" xmlns="" id="{43A2539A-4C64-4827-9415-9BD8965B15C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255311" y="5887797"/>
            <a:ext cx="2825378" cy="829779"/>
          </a:xfrm>
          <a:prstGeom prst="rect">
            <a:avLst/>
          </a:prstGeom>
        </p:spPr>
      </p:pic>
    </p:spTree>
    <p:extLst>
      <p:ext uri="{BB962C8B-B14F-4D97-AF65-F5344CB8AC3E}">
        <p14:creationId xmlns:p14="http://schemas.microsoft.com/office/powerpoint/2010/main" val="3021629342"/>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087815A-2DC8-45F0-805E-0C14FC481140}"/>
              </a:ext>
            </a:extLst>
          </p:cNvPr>
          <p:cNvSpPr>
            <a:spLocks noGrp="1"/>
          </p:cNvSpPr>
          <p:nvPr>
            <p:ph type="title"/>
          </p:nvPr>
        </p:nvSpPr>
        <p:spPr>
          <a:xfrm>
            <a:off x="655320" y="365125"/>
            <a:ext cx="5120114" cy="1692794"/>
          </a:xfrm>
        </p:spPr>
        <p:txBody>
          <a:bodyPr>
            <a:normAutofit/>
          </a:bodyPr>
          <a:lstStyle/>
          <a:p>
            <a:r>
              <a:rPr lang="mn-MN" sz="4400" dirty="0"/>
              <a:t>Хөтөлбөр </a:t>
            </a:r>
            <a:endParaRPr lang="en-GB" sz="4400" dirty="0"/>
          </a:p>
        </p:txBody>
      </p:sp>
      <p:cxnSp>
        <p:nvCxnSpPr>
          <p:cNvPr id="12" name="Straight Arrow Connector 11">
            <a:extLst>
              <a:ext uri="{FF2B5EF4-FFF2-40B4-BE49-F238E27FC236}">
                <a16:creationId xmlns:a16="http://schemas.microsoft.com/office/drawing/2014/main" xmlns="" id="{E4A809D5-3600-46D4-A466-67F2349A54FB}"/>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655320" y="2316480"/>
            <a:ext cx="4572000" cy="0"/>
          </a:xfrm>
          <a:prstGeom prst="straightConnector1">
            <a:avLst/>
          </a:prstGeom>
          <a:ln w="19050" cap="sq">
            <a:solidFill>
              <a:schemeClr val="tx1"/>
            </a:solidFill>
            <a:tailEnd type="none"/>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xmlns="" id="{28104FFD-3EA0-4DEC-BC18-15BA669F970C}"/>
              </a:ext>
            </a:extLst>
          </p:cNvPr>
          <p:cNvSpPr>
            <a:spLocks noGrp="1"/>
          </p:cNvSpPr>
          <p:nvPr>
            <p:ph idx="1"/>
          </p:nvPr>
        </p:nvSpPr>
        <p:spPr>
          <a:xfrm>
            <a:off x="655321" y="2575034"/>
            <a:ext cx="5120113" cy="3462228"/>
          </a:xfrm>
        </p:spPr>
        <p:txBody>
          <a:bodyPr>
            <a:normAutofit/>
          </a:bodyPr>
          <a:lstStyle/>
          <a:p>
            <a:r>
              <a:rPr lang="mn-MN" sz="1800" dirty="0"/>
              <a:t>Асуудлын цар хүрээ </a:t>
            </a:r>
          </a:p>
          <a:p>
            <a:r>
              <a:rPr lang="mn-MN" sz="1800" dirty="0"/>
              <a:t>Яагаад  албан ажилтай холбоотой замын эрсдлийг удирдах ёстой вэ?</a:t>
            </a:r>
            <a:endParaRPr lang="en-GB" sz="1800" dirty="0"/>
          </a:p>
          <a:p>
            <a:r>
              <a:rPr lang="mn-MN" sz="1800" dirty="0"/>
              <a:t>Томоохон эрсдлүүд</a:t>
            </a:r>
            <a:endParaRPr lang="en-GB" sz="1800" dirty="0"/>
          </a:p>
          <a:p>
            <a:r>
              <a:rPr lang="mn-MN" sz="1800" dirty="0"/>
              <a:t>Албан ажилтай холбоотой замын эрсдлийн үр дүнтэй менежмент</a:t>
            </a:r>
            <a:endParaRPr lang="en-GB" sz="1800" dirty="0"/>
          </a:p>
          <a:p>
            <a:r>
              <a:rPr lang="mn-MN" sz="1800" dirty="0"/>
              <a:t>Шууд удирдлагын </a:t>
            </a:r>
            <a:r>
              <a:rPr lang="mn-MN" sz="1800" dirty="0" smtClean="0"/>
              <a:t>үүрэг </a:t>
            </a:r>
            <a:r>
              <a:rPr lang="mn-MN" sz="1800" dirty="0"/>
              <a:t>хариуцлага</a:t>
            </a:r>
            <a:endParaRPr lang="en-GB" sz="1800" dirty="0"/>
          </a:p>
          <a:p>
            <a:r>
              <a:rPr lang="mn-MN" sz="1800" dirty="0"/>
              <a:t>Жолоочтой харьцах</a:t>
            </a:r>
            <a:endParaRPr lang="en-GB" sz="1800" dirty="0"/>
          </a:p>
          <a:p>
            <a:r>
              <a:rPr lang="mn-MN" sz="1800" dirty="0"/>
              <a:t>Ослын дараах асуулга</a:t>
            </a:r>
            <a:endParaRPr lang="en-GB" sz="1800" dirty="0"/>
          </a:p>
        </p:txBody>
      </p:sp>
      <p:pic>
        <p:nvPicPr>
          <p:cNvPr id="7" name="Picture 6" descr="A car driving down a busy city street&#10;&#10;Description automatically generated">
            <a:extLst>
              <a:ext uri="{FF2B5EF4-FFF2-40B4-BE49-F238E27FC236}">
                <a16:creationId xmlns:a16="http://schemas.microsoft.com/office/drawing/2014/main" xmlns="" id="{E71D9BA1-9995-447B-99F9-DF5BD067A05E}"/>
              </a:ext>
            </a:extLst>
          </p:cNvPr>
          <p:cNvPicPr>
            <a:picLocks noChangeAspect="1"/>
          </p:cNvPicPr>
          <p:nvPr/>
        </p:nvPicPr>
        <p:blipFill rotWithShape="1">
          <a:blip r:embed="rId3">
            <a:extLst>
              <a:ext uri="{28A0092B-C50C-407E-A947-70E740481C1C}">
                <a14:useLocalDpi xmlns:a14="http://schemas.microsoft.com/office/drawing/2010/main" val="0"/>
              </a:ext>
            </a:extLst>
          </a:blip>
          <a:srcRect l="29551" r="12224" b="1"/>
          <a:stretch/>
        </p:blipFill>
        <p:spPr>
          <a:xfrm>
            <a:off x="5878849" y="10"/>
            <a:ext cx="6313150" cy="6857987"/>
          </a:xfrm>
          <a:custGeom>
            <a:avLst/>
            <a:gdLst>
              <a:gd name="connsiteX0" fmla="*/ 65565 w 6313150"/>
              <a:gd name="connsiteY0" fmla="*/ 0 h 6857997"/>
              <a:gd name="connsiteX1" fmla="*/ 6313150 w 6313150"/>
              <a:gd name="connsiteY1" fmla="*/ 0 h 6857997"/>
              <a:gd name="connsiteX2" fmla="*/ 6313150 w 6313150"/>
              <a:gd name="connsiteY2" fmla="*/ 6857997 h 6857997"/>
              <a:gd name="connsiteX3" fmla="*/ 3293946 w 6313150"/>
              <a:gd name="connsiteY3" fmla="*/ 6857997 h 6857997"/>
              <a:gd name="connsiteX4" fmla="*/ 3235857 w 6313150"/>
              <a:gd name="connsiteY4" fmla="*/ 6823061 h 6857997"/>
              <a:gd name="connsiteX5" fmla="*/ 0 w 6313150"/>
              <a:gd name="connsiteY5" fmla="*/ 951803 h 6857997"/>
              <a:gd name="connsiteX6" fmla="*/ 31536 w 6313150"/>
              <a:gd name="connsiteY6" fmla="*/ 285771 h 6857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p:spPr>
      </p:pic>
    </p:spTree>
    <p:extLst>
      <p:ext uri="{BB962C8B-B14F-4D97-AF65-F5344CB8AC3E}">
        <p14:creationId xmlns:p14="http://schemas.microsoft.com/office/powerpoint/2010/main" val="3659077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CACA3EB-8AB5-4F16-A179-C01AFE4B7DA4}"/>
              </a:ext>
            </a:extLst>
          </p:cNvPr>
          <p:cNvSpPr>
            <a:spLocks noGrp="1"/>
          </p:cNvSpPr>
          <p:nvPr>
            <p:ph type="title"/>
          </p:nvPr>
        </p:nvSpPr>
        <p:spPr>
          <a:xfrm>
            <a:off x="6746628" y="1783959"/>
            <a:ext cx="4645250" cy="2889114"/>
          </a:xfrm>
        </p:spPr>
        <p:txBody>
          <a:bodyPr vert="horz" lIns="91440" tIns="45720" rIns="91440" bIns="45720" rtlCol="0" anchor="b">
            <a:normAutofit/>
          </a:bodyPr>
          <a:lstStyle/>
          <a:p>
            <a:r>
              <a:rPr lang="mn-MN" sz="6000" kern="1200" dirty="0">
                <a:solidFill>
                  <a:schemeClr val="tx1"/>
                </a:solidFill>
                <a:latin typeface="+mj-lt"/>
                <a:ea typeface="+mj-ea"/>
                <a:cs typeface="+mj-cs"/>
              </a:rPr>
              <a:t>Асуудлын цар хүрээ</a:t>
            </a:r>
            <a:endParaRPr lang="en-US" sz="6000" kern="1200" dirty="0">
              <a:solidFill>
                <a:schemeClr val="tx1"/>
              </a:solidFill>
              <a:latin typeface="+mj-lt"/>
              <a:ea typeface="+mj-ea"/>
              <a:cs typeface="+mj-cs"/>
            </a:endParaRPr>
          </a:p>
        </p:txBody>
      </p:sp>
      <p:sp>
        <p:nvSpPr>
          <p:cNvPr id="10" name="Freeform: Shape 9">
            <a:extLst>
              <a:ext uri="{FF2B5EF4-FFF2-40B4-BE49-F238E27FC236}">
                <a16:creationId xmlns:a16="http://schemas.microsoft.com/office/drawing/2014/main" xmlns="" id="{1DB7C82F-AB7E-4F0C-B829-FA1B9C41518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circuit board&#10;&#10;Description automatically generated">
            <a:extLst>
              <a:ext uri="{FF2B5EF4-FFF2-40B4-BE49-F238E27FC236}">
                <a16:creationId xmlns:a16="http://schemas.microsoft.com/office/drawing/2014/main" xmlns="" id="{E29488AA-FB92-4405-B1A3-2ED1D488D65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0350" r="13769"/>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1027081481"/>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Road safety: 1 person killed every 24 seconds">
            <a:hlinkClick r:id="" action="ppaction://media"/>
            <a:extLst>
              <a:ext uri="{FF2B5EF4-FFF2-40B4-BE49-F238E27FC236}">
                <a16:creationId xmlns:a16="http://schemas.microsoft.com/office/drawing/2014/main" xmlns="" id="{81BB88D5-D2B8-4749-8650-1CA6199F413C}"/>
              </a:ext>
            </a:extLst>
          </p:cNvPr>
          <p:cNvPicPr>
            <a:picLocks noRot="1" noChangeAspect="1"/>
          </p:cNvPicPr>
          <p:nvPr>
            <a:videoFile r:link="rId1"/>
          </p:nvPr>
        </p:nvPicPr>
        <p:blipFill>
          <a:blip r:embed="rId4"/>
          <a:stretch>
            <a:fillRect/>
          </a:stretch>
        </p:blipFill>
        <p:spPr>
          <a:xfrm>
            <a:off x="3048000" y="1714500"/>
            <a:ext cx="6096000" cy="3429000"/>
          </a:xfrm>
          <a:prstGeom prst="rect">
            <a:avLst/>
          </a:prstGeom>
        </p:spPr>
      </p:pic>
    </p:spTree>
    <p:extLst>
      <p:ext uri="{BB962C8B-B14F-4D97-AF65-F5344CB8AC3E}">
        <p14:creationId xmlns:p14="http://schemas.microsoft.com/office/powerpoint/2010/main" val="52333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1C5EA8C-EB6D-4292-8EA4-EE81A7FD828E}"/>
              </a:ext>
            </a:extLst>
          </p:cNvPr>
          <p:cNvSpPr>
            <a:spLocks noGrp="1"/>
          </p:cNvSpPr>
          <p:nvPr>
            <p:ph type="title"/>
          </p:nvPr>
        </p:nvSpPr>
        <p:spPr/>
        <p:txBody>
          <a:bodyPr/>
          <a:lstStyle/>
          <a:p>
            <a:r>
              <a:rPr lang="mn-MN" dirty="0"/>
              <a:t>Зам тээврийн осол, гэмтэл</a:t>
            </a:r>
            <a:r>
              <a:rPr lang="en-GB" dirty="0"/>
              <a:t>: </a:t>
            </a:r>
            <a:r>
              <a:rPr lang="mn-MN" dirty="0"/>
              <a:t>Тоо баримт</a:t>
            </a:r>
            <a:endParaRPr lang="en-GB" dirty="0"/>
          </a:p>
        </p:txBody>
      </p:sp>
      <p:sp>
        <p:nvSpPr>
          <p:cNvPr id="4" name="Content Placeholder 3">
            <a:extLst>
              <a:ext uri="{FF2B5EF4-FFF2-40B4-BE49-F238E27FC236}">
                <a16:creationId xmlns:a16="http://schemas.microsoft.com/office/drawing/2014/main" xmlns="" id="{713D044C-0C21-47C7-8B65-8183B937C757}"/>
              </a:ext>
            </a:extLst>
          </p:cNvPr>
          <p:cNvSpPr>
            <a:spLocks noGrp="1"/>
          </p:cNvSpPr>
          <p:nvPr>
            <p:ph idx="1"/>
          </p:nvPr>
        </p:nvSpPr>
        <p:spPr>
          <a:xfrm>
            <a:off x="838200" y="2292095"/>
            <a:ext cx="10515600" cy="3884867"/>
          </a:xfrm>
        </p:spPr>
        <p:txBody>
          <a:bodyPr/>
          <a:lstStyle/>
          <a:p>
            <a:r>
              <a:rPr lang="mn-MN" dirty="0"/>
              <a:t>Дэлхий даяар жилд 1,35 сая хүн зам тээврийн ослын улмаас </a:t>
            </a:r>
            <a:r>
              <a:rPr lang="mn-MN" dirty="0" smtClean="0"/>
              <a:t>амь насаа алддаг</a:t>
            </a:r>
            <a:endParaRPr lang="en-GB" dirty="0"/>
          </a:p>
          <a:p>
            <a:r>
              <a:rPr lang="mn-MN" dirty="0"/>
              <a:t>Энэ нь нас баралтын тэргүүлэх шалтгааны </a:t>
            </a:r>
            <a:r>
              <a:rPr lang="mn-MN" dirty="0" smtClean="0"/>
              <a:t>8 дугаарт ордог</a:t>
            </a:r>
            <a:endParaRPr lang="en-GB" dirty="0"/>
          </a:p>
          <a:p>
            <a:r>
              <a:rPr lang="mn-MN" dirty="0"/>
              <a:t>Нас баралтын 90% нь дундаж болон доогуур орлоготой улс оронд тохиолддог</a:t>
            </a:r>
            <a:endParaRPr lang="en-GB" dirty="0"/>
          </a:p>
          <a:p>
            <a:r>
              <a:rPr lang="mn-MN" dirty="0"/>
              <a:t>Нас барагсдын 54% нь явган зорчигч, унадаг дугуйтай зорчигч болон мотоциклийн жолооч </a:t>
            </a:r>
            <a:r>
              <a:rPr lang="mn-MN" dirty="0" smtClean="0"/>
              <a:t>байдаг</a:t>
            </a:r>
            <a:endParaRPr lang="en-GB" dirty="0"/>
          </a:p>
        </p:txBody>
      </p:sp>
    </p:spTree>
    <p:extLst>
      <p:ext uri="{BB962C8B-B14F-4D97-AF65-F5344CB8AC3E}">
        <p14:creationId xmlns:p14="http://schemas.microsoft.com/office/powerpoint/2010/main" val="30009079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nature&#10;&#10;Description automatically generated">
            <a:extLst>
              <a:ext uri="{FF2B5EF4-FFF2-40B4-BE49-F238E27FC236}">
                <a16:creationId xmlns:a16="http://schemas.microsoft.com/office/drawing/2014/main" xmlns="" id="{F6742682-38D5-4316-B567-25655A77D3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32961" y="1971103"/>
            <a:ext cx="8907028" cy="4401693"/>
          </a:xfrm>
          <a:prstGeom prst="rect">
            <a:avLst/>
          </a:prstGeom>
        </p:spPr>
      </p:pic>
      <p:sp>
        <p:nvSpPr>
          <p:cNvPr id="2" name="Title 1">
            <a:extLst>
              <a:ext uri="{FF2B5EF4-FFF2-40B4-BE49-F238E27FC236}">
                <a16:creationId xmlns:a16="http://schemas.microsoft.com/office/drawing/2014/main" xmlns="" id="{8252CB32-9EF7-43A7-9F22-40D644E35BEB}"/>
              </a:ext>
            </a:extLst>
          </p:cNvPr>
          <p:cNvSpPr>
            <a:spLocks noGrp="1"/>
          </p:cNvSpPr>
          <p:nvPr>
            <p:ph type="title"/>
          </p:nvPr>
        </p:nvSpPr>
        <p:spPr/>
        <p:txBody>
          <a:bodyPr/>
          <a:lstStyle/>
          <a:p>
            <a:r>
              <a:rPr lang="mn-MN" dirty="0"/>
              <a:t>Хүний амь нас хохирсон ослын зураглал</a:t>
            </a:r>
            <a:endParaRPr lang="en-GB" dirty="0"/>
          </a:p>
        </p:txBody>
      </p:sp>
    </p:spTree>
    <p:extLst>
      <p:ext uri="{BB962C8B-B14F-4D97-AF65-F5344CB8AC3E}">
        <p14:creationId xmlns:p14="http://schemas.microsoft.com/office/powerpoint/2010/main" val="25331102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81A7BEB-D030-4BA7-83B3-AD26FB79F9B5}"/>
              </a:ext>
            </a:extLst>
          </p:cNvPr>
          <p:cNvSpPr>
            <a:spLocks noGrp="1"/>
          </p:cNvSpPr>
          <p:nvPr>
            <p:ph type="title"/>
          </p:nvPr>
        </p:nvSpPr>
        <p:spPr>
          <a:xfrm>
            <a:off x="6719733" y="295836"/>
            <a:ext cx="4645250" cy="5224402"/>
          </a:xfrm>
        </p:spPr>
        <p:txBody>
          <a:bodyPr vert="horz" lIns="91440" tIns="45720" rIns="91440" bIns="45720" rtlCol="0" anchor="b">
            <a:normAutofit fontScale="90000"/>
          </a:bodyPr>
          <a:lstStyle/>
          <a:p>
            <a:r>
              <a:rPr lang="mn-MN" dirty="0"/>
              <a:t>Яагаад албан ажилтай холбоотой замын эрсдлийг удирдах ёстой вэ?</a:t>
            </a:r>
            <a:endParaRPr lang="en-US" sz="6000" kern="1200" dirty="0">
              <a:solidFill>
                <a:schemeClr val="tx1"/>
              </a:solidFill>
              <a:latin typeface="+mj-lt"/>
              <a:ea typeface="+mj-ea"/>
              <a:cs typeface="+mj-cs"/>
            </a:endParaRPr>
          </a:p>
        </p:txBody>
      </p:sp>
      <p:sp>
        <p:nvSpPr>
          <p:cNvPr id="10" name="Freeform: Shape 9">
            <a:extLst>
              <a:ext uri="{FF2B5EF4-FFF2-40B4-BE49-F238E27FC236}">
                <a16:creationId xmlns:a16="http://schemas.microsoft.com/office/drawing/2014/main" xmlns="" id="{1DB7C82F-AB7E-4F0C-B829-FA1B9C41518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person riding a motorcycle on a city street&#10;&#10;Description automatically generated">
            <a:extLst>
              <a:ext uri="{FF2B5EF4-FFF2-40B4-BE49-F238E27FC236}">
                <a16:creationId xmlns:a16="http://schemas.microsoft.com/office/drawing/2014/main" xmlns="" id="{5DD166FB-1398-4345-AB53-1F1975F13B4C}"/>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7393" r="26608"/>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2150451935"/>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FEA1A97-78D0-419E-8907-F39C6572AC1E}"/>
              </a:ext>
            </a:extLst>
          </p:cNvPr>
          <p:cNvSpPr>
            <a:spLocks noGrp="1"/>
          </p:cNvSpPr>
          <p:nvPr>
            <p:ph type="title"/>
          </p:nvPr>
        </p:nvSpPr>
        <p:spPr/>
        <p:txBody>
          <a:bodyPr/>
          <a:lstStyle/>
          <a:p>
            <a:r>
              <a:rPr lang="mn-MN" dirty="0"/>
              <a:t>Яагаад албан ажилтай холбоотой замын эрсдлийг удирдах ёстой вэ?</a:t>
            </a:r>
            <a:endParaRPr lang="en-GB" dirty="0"/>
          </a:p>
        </p:txBody>
      </p:sp>
      <p:sp>
        <p:nvSpPr>
          <p:cNvPr id="3" name="Content Placeholder 2">
            <a:extLst>
              <a:ext uri="{FF2B5EF4-FFF2-40B4-BE49-F238E27FC236}">
                <a16:creationId xmlns:a16="http://schemas.microsoft.com/office/drawing/2014/main" xmlns="" id="{EF5AA3C4-CAFF-4A1B-AC99-0F8CB58A698E}"/>
              </a:ext>
            </a:extLst>
          </p:cNvPr>
          <p:cNvSpPr>
            <a:spLocks noGrp="1"/>
          </p:cNvSpPr>
          <p:nvPr>
            <p:ph idx="1"/>
          </p:nvPr>
        </p:nvSpPr>
        <p:spPr/>
        <p:txBody>
          <a:bodyPr/>
          <a:lstStyle/>
          <a:p>
            <a:r>
              <a:rPr lang="mn-MN" dirty="0"/>
              <a:t>Гэмтэл учрах эрсдэл</a:t>
            </a:r>
          </a:p>
          <a:p>
            <a:r>
              <a:rPr lang="mn-MN" dirty="0" smtClean="0"/>
              <a:t>Хуулийн хариуцлага хүлээх эрсдэл</a:t>
            </a:r>
            <a:endParaRPr lang="en-GB" dirty="0"/>
          </a:p>
          <a:p>
            <a:r>
              <a:rPr lang="mn-MN" dirty="0" smtClean="0"/>
              <a:t>Компанийн </a:t>
            </a:r>
            <a:r>
              <a:rPr lang="mn-MN" dirty="0"/>
              <a:t>нийгмийн хариуцлага</a:t>
            </a:r>
            <a:endParaRPr lang="en-GB" dirty="0"/>
          </a:p>
          <a:p>
            <a:r>
              <a:rPr lang="mn-MN" dirty="0"/>
              <a:t>Санхүүгийн алдагдал</a:t>
            </a:r>
            <a:endParaRPr lang="en-GB" dirty="0"/>
          </a:p>
          <a:p>
            <a:endParaRPr lang="en-GB" dirty="0"/>
          </a:p>
        </p:txBody>
      </p:sp>
    </p:spTree>
    <p:extLst>
      <p:ext uri="{BB962C8B-B14F-4D97-AF65-F5344CB8AC3E}">
        <p14:creationId xmlns:p14="http://schemas.microsoft.com/office/powerpoint/2010/main" val="25508187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55F3E47-5FFD-4855-91C9-9E4319374551}"/>
              </a:ext>
            </a:extLst>
          </p:cNvPr>
          <p:cNvSpPr>
            <a:spLocks noGrp="1"/>
          </p:cNvSpPr>
          <p:nvPr>
            <p:ph type="title"/>
          </p:nvPr>
        </p:nvSpPr>
        <p:spPr/>
        <p:txBody>
          <a:bodyPr/>
          <a:lstStyle/>
          <a:p>
            <a:r>
              <a:rPr lang="mn-MN" dirty="0"/>
              <a:t>Гэмтэл учрах эрсдэл</a:t>
            </a:r>
            <a:endParaRPr lang="en-GB" dirty="0"/>
          </a:p>
        </p:txBody>
      </p:sp>
      <p:sp>
        <p:nvSpPr>
          <p:cNvPr id="3" name="Content Placeholder 2">
            <a:extLst>
              <a:ext uri="{FF2B5EF4-FFF2-40B4-BE49-F238E27FC236}">
                <a16:creationId xmlns:a16="http://schemas.microsoft.com/office/drawing/2014/main" xmlns="" id="{BF6AD326-C0C8-4C4F-A83E-640407ADB700}"/>
              </a:ext>
            </a:extLst>
          </p:cNvPr>
          <p:cNvSpPr>
            <a:spLocks noGrp="1"/>
          </p:cNvSpPr>
          <p:nvPr>
            <p:ph idx="1"/>
          </p:nvPr>
        </p:nvSpPr>
        <p:spPr/>
        <p:txBody>
          <a:bodyPr>
            <a:normAutofit/>
          </a:bodyPr>
          <a:lstStyle/>
          <a:p>
            <a:r>
              <a:rPr lang="mn-MN" dirty="0"/>
              <a:t>Жилд 1,35 сая хүн зам тээврийн ослын улмаас </a:t>
            </a:r>
            <a:r>
              <a:rPr lang="mn-MN" dirty="0" smtClean="0"/>
              <a:t>амь насаа алддаг</a:t>
            </a:r>
            <a:endParaRPr lang="en-GB" dirty="0"/>
          </a:p>
          <a:p>
            <a:pPr lvl="1"/>
            <a:r>
              <a:rPr lang="mn-MN" dirty="0"/>
              <a:t>93% нь дундаж болон доогуур орлоготой улс оронд тохиолддог</a:t>
            </a:r>
            <a:endParaRPr lang="en-GB" dirty="0"/>
          </a:p>
          <a:p>
            <a:pPr lvl="1"/>
            <a:r>
              <a:rPr lang="mn-MN" dirty="0"/>
              <a:t>Нас барагсдын 52% нь явган </a:t>
            </a:r>
            <a:r>
              <a:rPr lang="mn-MN" dirty="0" smtClean="0"/>
              <a:t>зорчигч, </a:t>
            </a:r>
            <a:r>
              <a:rPr lang="mn-MN" dirty="0"/>
              <a:t>унадаг дугуйтай зорчигч болон мотоциклийн жолооч </a:t>
            </a:r>
            <a:r>
              <a:rPr lang="mn-MN" dirty="0" smtClean="0"/>
              <a:t>байдаг</a:t>
            </a:r>
            <a:endParaRPr lang="en-GB" dirty="0"/>
          </a:p>
          <a:p>
            <a:r>
              <a:rPr lang="mn-MN" dirty="0"/>
              <a:t>Дараах холбоосыг </a:t>
            </a:r>
            <a:r>
              <a:rPr lang="mn-MN" dirty="0" smtClean="0"/>
              <a:t>ашиглан </a:t>
            </a:r>
            <a:r>
              <a:rPr lang="mn-MN" dirty="0"/>
              <a:t>үйл ажиллагаа явуулж буй </a:t>
            </a:r>
            <a:r>
              <a:rPr lang="mn-MN" dirty="0" smtClean="0"/>
              <a:t>улсынхаа </a:t>
            </a:r>
            <a:r>
              <a:rPr lang="mn-MN" dirty="0"/>
              <a:t>100 000 хүнд </a:t>
            </a:r>
            <a:r>
              <a:rPr lang="mn-MN" dirty="0" smtClean="0"/>
              <a:t>ногдох </a:t>
            </a:r>
            <a:r>
              <a:rPr lang="mn-MN" dirty="0"/>
              <a:t>нас баралтын тоог харна уу:</a:t>
            </a:r>
            <a:r>
              <a:rPr lang="en-GB" dirty="0"/>
              <a:t/>
            </a:r>
            <a:br>
              <a:rPr lang="en-GB" dirty="0"/>
            </a:br>
            <a:r>
              <a:rPr lang="en-GB" dirty="0"/>
              <a:t> </a:t>
            </a:r>
            <a:r>
              <a:rPr lang="en-GB" dirty="0">
                <a:hlinkClick r:id="rId3"/>
              </a:rPr>
              <a:t>https://</a:t>
            </a:r>
            <a:r>
              <a:rPr lang="en-GB" dirty="0" smtClean="0">
                <a:hlinkClick r:id="rId3"/>
              </a:rPr>
              <a:t>www.grsproadsafety.org/resources/global-crash-data</a:t>
            </a:r>
            <a:r>
              <a:rPr lang="en-GB" dirty="0">
                <a:hlinkClick r:id="rId3"/>
              </a:rPr>
              <a:t>/</a:t>
            </a:r>
            <a:endParaRPr lang="en-GB" dirty="0"/>
          </a:p>
          <a:p>
            <a:r>
              <a:rPr lang="mn-MN" dirty="0"/>
              <a:t>“Ажиллаж байгаа” жолооч </a:t>
            </a:r>
            <a:r>
              <a:rPr lang="mn-MN" dirty="0" smtClean="0"/>
              <a:t>нарын судалгаанаас </a:t>
            </a:r>
            <a:r>
              <a:rPr lang="mn-MN" dirty="0"/>
              <a:t>харахад, туулсан зам их байхаас үл хамааран </a:t>
            </a:r>
            <a:r>
              <a:rPr lang="mn-MN" dirty="0" smtClean="0"/>
              <a:t>осолд </a:t>
            </a:r>
            <a:r>
              <a:rPr lang="mn-MN" dirty="0"/>
              <a:t>өртөх эрсдэл </a:t>
            </a:r>
            <a:r>
              <a:rPr lang="mn-MN" dirty="0" smtClean="0"/>
              <a:t>нь өндөр </a:t>
            </a:r>
            <a:r>
              <a:rPr lang="mn-MN" dirty="0"/>
              <a:t>байдаг. </a:t>
            </a:r>
            <a:endParaRPr lang="en-GB" dirty="0"/>
          </a:p>
        </p:txBody>
      </p:sp>
    </p:spTree>
    <p:extLst>
      <p:ext uri="{BB962C8B-B14F-4D97-AF65-F5344CB8AC3E}">
        <p14:creationId xmlns:p14="http://schemas.microsoft.com/office/powerpoint/2010/main" val="13686475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CBB3B3A-9679-4A07-A0A2-0F63DF9EFAC2}"/>
              </a:ext>
            </a:extLst>
          </p:cNvPr>
          <p:cNvSpPr>
            <a:spLocks noGrp="1"/>
          </p:cNvSpPr>
          <p:nvPr>
            <p:ph type="title"/>
          </p:nvPr>
        </p:nvSpPr>
        <p:spPr/>
        <p:txBody>
          <a:bodyPr/>
          <a:lstStyle/>
          <a:p>
            <a:r>
              <a:rPr lang="mn-MN" dirty="0" smtClean="0"/>
              <a:t>Хуулийн хариуцлага хүлээх эрсдэл</a:t>
            </a:r>
            <a:endParaRPr lang="en-GB" dirty="0"/>
          </a:p>
        </p:txBody>
      </p:sp>
      <p:sp>
        <p:nvSpPr>
          <p:cNvPr id="3" name="Content Placeholder 2">
            <a:extLst>
              <a:ext uri="{FF2B5EF4-FFF2-40B4-BE49-F238E27FC236}">
                <a16:creationId xmlns:a16="http://schemas.microsoft.com/office/drawing/2014/main" xmlns="" id="{9C773CFF-C6CA-41E3-8234-A712801771EC}"/>
              </a:ext>
            </a:extLst>
          </p:cNvPr>
          <p:cNvSpPr>
            <a:spLocks noGrp="1"/>
          </p:cNvSpPr>
          <p:nvPr>
            <p:ph idx="1"/>
          </p:nvPr>
        </p:nvSpPr>
        <p:spPr/>
        <p:txBody>
          <a:bodyPr/>
          <a:lstStyle/>
          <a:p>
            <a:r>
              <a:rPr lang="mn-MN" dirty="0"/>
              <a:t>Зам тээврийн </a:t>
            </a:r>
            <a:r>
              <a:rPr lang="mn-MN" dirty="0" smtClean="0"/>
              <a:t>осол гарахад </a:t>
            </a:r>
            <a:r>
              <a:rPr lang="mn-MN" dirty="0"/>
              <a:t>зөвхөн жолоочид хариуцлага тооцдоггүй. Ү</a:t>
            </a:r>
            <a:r>
              <a:rPr lang="mn-MN" dirty="0" smtClean="0"/>
              <a:t>йл </a:t>
            </a:r>
            <a:r>
              <a:rPr lang="mn-MN" dirty="0"/>
              <a:t>ажиллагаа явуулж буй улсаас </a:t>
            </a:r>
            <a:r>
              <a:rPr lang="mn-MN" dirty="0" smtClean="0"/>
              <a:t>тань хамаарч хайхрамжгүй хандсан </a:t>
            </a:r>
            <a:r>
              <a:rPr lang="mn-MN" dirty="0"/>
              <a:t>эсвэл жолоочид үндэслэлгүй шаардлага тавьсан </a:t>
            </a:r>
            <a:r>
              <a:rPr lang="mn-MN" dirty="0" smtClean="0"/>
              <a:t>зэргээр </a:t>
            </a:r>
            <a:r>
              <a:rPr lang="mn-MN" dirty="0"/>
              <a:t>осол гарахад нөлөөлсөн </a:t>
            </a:r>
            <a:r>
              <a:rPr lang="mn-MN" dirty="0" smtClean="0"/>
              <a:t>үндэслэлээр </a:t>
            </a:r>
            <a:r>
              <a:rPr lang="mn-MN" dirty="0"/>
              <a:t>менежментийн багт хариуцлага тооцож болзошгүй. </a:t>
            </a:r>
            <a:endParaRPr lang="en-GB" dirty="0"/>
          </a:p>
        </p:txBody>
      </p:sp>
    </p:spTree>
    <p:extLst>
      <p:ext uri="{BB962C8B-B14F-4D97-AF65-F5344CB8AC3E}">
        <p14:creationId xmlns:p14="http://schemas.microsoft.com/office/powerpoint/2010/main" val="29846429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8AF56E8-71E7-48E6-BE38-984F7BAEC956}"/>
              </a:ext>
            </a:extLst>
          </p:cNvPr>
          <p:cNvSpPr>
            <a:spLocks noGrp="1"/>
          </p:cNvSpPr>
          <p:nvPr>
            <p:ph type="title"/>
          </p:nvPr>
        </p:nvSpPr>
        <p:spPr/>
        <p:txBody>
          <a:bodyPr>
            <a:normAutofit/>
          </a:bodyPr>
          <a:lstStyle/>
          <a:p>
            <a:r>
              <a:rPr lang="mn-MN" dirty="0" smtClean="0"/>
              <a:t>Компанийн </a:t>
            </a:r>
            <a:r>
              <a:rPr lang="mn-MN" dirty="0"/>
              <a:t>нийгмийн хариуцлага</a:t>
            </a:r>
            <a:r>
              <a:rPr lang="en-GB" dirty="0"/>
              <a:t> </a:t>
            </a:r>
            <a:r>
              <a:rPr lang="en-GB" dirty="0" smtClean="0"/>
              <a:t>(</a:t>
            </a:r>
            <a:r>
              <a:rPr lang="mn-MN" dirty="0"/>
              <a:t>К</a:t>
            </a:r>
            <a:r>
              <a:rPr lang="mn-MN" dirty="0" smtClean="0"/>
              <a:t>НХ</a:t>
            </a:r>
            <a:r>
              <a:rPr lang="en-GB" dirty="0"/>
              <a:t>)</a:t>
            </a:r>
          </a:p>
        </p:txBody>
      </p:sp>
      <p:sp>
        <p:nvSpPr>
          <p:cNvPr id="3" name="Content Placeholder 2">
            <a:extLst>
              <a:ext uri="{FF2B5EF4-FFF2-40B4-BE49-F238E27FC236}">
                <a16:creationId xmlns:a16="http://schemas.microsoft.com/office/drawing/2014/main" xmlns="" id="{138B49BD-5B98-4709-ACA0-7CBF5B5CD72A}"/>
              </a:ext>
            </a:extLst>
          </p:cNvPr>
          <p:cNvSpPr>
            <a:spLocks noGrp="1"/>
          </p:cNvSpPr>
          <p:nvPr>
            <p:ph idx="1"/>
          </p:nvPr>
        </p:nvSpPr>
        <p:spPr/>
        <p:txBody>
          <a:bodyPr/>
          <a:lstStyle/>
          <a:p>
            <a:r>
              <a:rPr lang="mn-MN" dirty="0"/>
              <a:t>Ажилтан болон </a:t>
            </a:r>
            <a:r>
              <a:rPr lang="mn-MN" dirty="0" smtClean="0"/>
              <a:t>түүнтэй хамт </a:t>
            </a:r>
            <a:r>
              <a:rPr lang="mn-MN" dirty="0"/>
              <a:t>замын хөдөлгөөнд оролцож </a:t>
            </a:r>
            <a:r>
              <a:rPr lang="mn-MN" dirty="0" smtClean="0"/>
              <a:t>буй бусдад </a:t>
            </a:r>
            <a:r>
              <a:rPr lang="mn-MN" dirty="0"/>
              <a:t>гэмтэл учруулж болохгүй</a:t>
            </a:r>
            <a:endParaRPr lang="en-GB" dirty="0"/>
          </a:p>
          <a:p>
            <a:pPr lvl="1"/>
            <a:r>
              <a:rPr lang="mn-MN" dirty="0"/>
              <a:t>Гуравдагч этгээд гэмтсэн үед </a:t>
            </a:r>
            <a:r>
              <a:rPr lang="mn-MN" b="1" dirty="0" smtClean="0"/>
              <a:t>компани </a:t>
            </a:r>
            <a:r>
              <a:rPr lang="mn-MN" dirty="0" smtClean="0"/>
              <a:t>хариуцлага үүрэхээс гадна </a:t>
            </a:r>
            <a:r>
              <a:rPr lang="mn-MN" dirty="0"/>
              <a:t>жолоочийн сэтгэл зүйд </a:t>
            </a:r>
            <a:r>
              <a:rPr lang="mn-MN" dirty="0" smtClean="0"/>
              <a:t>нөлөө үзүүлж болзошгүйг </a:t>
            </a:r>
            <a:r>
              <a:rPr lang="mn-MN" dirty="0" smtClean="0"/>
              <a:t>санаарай.</a:t>
            </a:r>
            <a:endParaRPr lang="en-GB" dirty="0"/>
          </a:p>
          <a:p>
            <a:r>
              <a:rPr lang="mn-MN" dirty="0"/>
              <a:t>Ажлын талбай болон оффис дээр </a:t>
            </a:r>
            <a:r>
              <a:rPr lang="mn-MN" dirty="0" smtClean="0"/>
              <a:t>нөхөрсөг харилцаатай </a:t>
            </a:r>
            <a:r>
              <a:rPr lang="mn-MN" dirty="0"/>
              <a:t>байх хэрэгтэй</a:t>
            </a:r>
            <a:endParaRPr lang="en-GB" dirty="0"/>
          </a:p>
          <a:p>
            <a:r>
              <a:rPr lang="mn-MN" dirty="0" smtClean="0"/>
              <a:t>Хүрээлэн буй орчноо аюулгүй байлгах хэрэгтэй</a:t>
            </a:r>
            <a:endParaRPr lang="en-GB" dirty="0"/>
          </a:p>
        </p:txBody>
      </p:sp>
    </p:spTree>
    <p:extLst>
      <p:ext uri="{BB962C8B-B14F-4D97-AF65-F5344CB8AC3E}">
        <p14:creationId xmlns:p14="http://schemas.microsoft.com/office/powerpoint/2010/main" val="29136533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6FD3412-62A6-4D8D-89A9-26764C55EC73}"/>
              </a:ext>
            </a:extLst>
          </p:cNvPr>
          <p:cNvSpPr>
            <a:spLocks noGrp="1"/>
          </p:cNvSpPr>
          <p:nvPr>
            <p:ph type="title"/>
          </p:nvPr>
        </p:nvSpPr>
        <p:spPr/>
        <p:txBody>
          <a:bodyPr/>
          <a:lstStyle/>
          <a:p>
            <a:r>
              <a:rPr lang="mn-MN" dirty="0"/>
              <a:t>Санхүүгийн асуудал</a:t>
            </a:r>
            <a:endParaRPr lang="en-GB" dirty="0"/>
          </a:p>
        </p:txBody>
      </p:sp>
      <p:sp>
        <p:nvSpPr>
          <p:cNvPr id="3" name="Content Placeholder 2">
            <a:extLst>
              <a:ext uri="{FF2B5EF4-FFF2-40B4-BE49-F238E27FC236}">
                <a16:creationId xmlns:a16="http://schemas.microsoft.com/office/drawing/2014/main" xmlns="" id="{D3732549-14A1-4CF1-B990-B89FFF828BEB}"/>
              </a:ext>
            </a:extLst>
          </p:cNvPr>
          <p:cNvSpPr>
            <a:spLocks noGrp="1"/>
          </p:cNvSpPr>
          <p:nvPr>
            <p:ph idx="1"/>
          </p:nvPr>
        </p:nvSpPr>
        <p:spPr/>
        <p:txBody>
          <a:bodyPr/>
          <a:lstStyle/>
          <a:p>
            <a:r>
              <a:rPr lang="mn-MN" dirty="0"/>
              <a:t>Осол бүрт:</a:t>
            </a:r>
            <a:endParaRPr lang="en-GB" dirty="0"/>
          </a:p>
          <a:p>
            <a:pPr lvl="1"/>
            <a:r>
              <a:rPr lang="mn-MN" dirty="0"/>
              <a:t>Шууд хохирол буюу:</a:t>
            </a:r>
            <a:endParaRPr lang="en-GB" dirty="0"/>
          </a:p>
          <a:p>
            <a:pPr lvl="2"/>
            <a:r>
              <a:rPr lang="mn-MN" dirty="0"/>
              <a:t>Даатгалд хамрагдсан </a:t>
            </a:r>
            <a:r>
              <a:rPr lang="mn-MN" dirty="0" smtClean="0"/>
              <a:t>суутгал буюу илүүдэл</a:t>
            </a:r>
            <a:endParaRPr lang="en-GB" dirty="0"/>
          </a:p>
          <a:p>
            <a:pPr lvl="2"/>
            <a:r>
              <a:rPr lang="mn-MN" dirty="0"/>
              <a:t>Даатгалд </a:t>
            </a:r>
            <a:r>
              <a:rPr lang="mn-MN" dirty="0" smtClean="0"/>
              <a:t>хамрагдаагүй үед гарах </a:t>
            </a:r>
            <a:r>
              <a:rPr lang="mn-MN" dirty="0"/>
              <a:t>засварын зардал</a:t>
            </a:r>
            <a:endParaRPr lang="en-GB" dirty="0"/>
          </a:p>
          <a:p>
            <a:pPr lvl="2"/>
            <a:r>
              <a:rPr lang="mn-MN" dirty="0"/>
              <a:t>Орлуулах тээврийн хэрэгслийн түрээсийн зардал</a:t>
            </a:r>
            <a:endParaRPr lang="en-GB" dirty="0"/>
          </a:p>
          <a:p>
            <a:pPr marL="914400" lvl="2" indent="0">
              <a:buNone/>
            </a:pPr>
            <a:r>
              <a:rPr lang="mn-MN" dirty="0" smtClean="0"/>
              <a:t>    гэх мэт.</a:t>
            </a:r>
            <a:endParaRPr lang="en-GB" dirty="0"/>
          </a:p>
          <a:p>
            <a:pPr lvl="1"/>
            <a:r>
              <a:rPr lang="mn-MN" dirty="0"/>
              <a:t>Ш</a:t>
            </a:r>
            <a:r>
              <a:rPr lang="mn-MN" dirty="0" smtClean="0"/>
              <a:t>ууд бус эсвэл далд зардал буюу даатгуулаагүй </a:t>
            </a:r>
            <a:r>
              <a:rPr lang="mn-MN" dirty="0"/>
              <a:t>алдагдал </a:t>
            </a:r>
            <a:r>
              <a:rPr lang="mn-MN" dirty="0" smtClean="0"/>
              <a:t>гэж юу </a:t>
            </a:r>
            <a:r>
              <a:rPr lang="mn-MN" dirty="0"/>
              <a:t>вэ?</a:t>
            </a:r>
            <a:endParaRPr lang="en-GB" dirty="0"/>
          </a:p>
          <a:p>
            <a:pPr lvl="1"/>
            <a:endParaRPr lang="en-GB" dirty="0"/>
          </a:p>
        </p:txBody>
      </p:sp>
    </p:spTree>
    <p:extLst>
      <p:ext uri="{BB962C8B-B14F-4D97-AF65-F5344CB8AC3E}">
        <p14:creationId xmlns:p14="http://schemas.microsoft.com/office/powerpoint/2010/main" val="34750673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6474973-A375-4A7D-A7F5-4AB43B730F1A}"/>
              </a:ext>
            </a:extLst>
          </p:cNvPr>
          <p:cNvSpPr>
            <a:spLocks noGrp="1"/>
          </p:cNvSpPr>
          <p:nvPr>
            <p:ph type="title"/>
          </p:nvPr>
        </p:nvSpPr>
        <p:spPr/>
        <p:txBody>
          <a:bodyPr/>
          <a:lstStyle/>
          <a:p>
            <a:r>
              <a:rPr lang="mn-MN" dirty="0"/>
              <a:t>Даатгуулаагүй алдагдал</a:t>
            </a:r>
            <a:endParaRPr lang="en-GB" dirty="0"/>
          </a:p>
        </p:txBody>
      </p:sp>
      <p:sp>
        <p:nvSpPr>
          <p:cNvPr id="3" name="Content Placeholder 2">
            <a:extLst>
              <a:ext uri="{FF2B5EF4-FFF2-40B4-BE49-F238E27FC236}">
                <a16:creationId xmlns:a16="http://schemas.microsoft.com/office/drawing/2014/main" xmlns="" id="{C683BB47-8A1A-4F0C-940A-3702801D23BF}"/>
              </a:ext>
            </a:extLst>
          </p:cNvPr>
          <p:cNvSpPr>
            <a:spLocks noGrp="1"/>
          </p:cNvSpPr>
          <p:nvPr>
            <p:ph idx="1"/>
          </p:nvPr>
        </p:nvSpPr>
        <p:spPr/>
        <p:txBody>
          <a:bodyPr>
            <a:normAutofit fontScale="70000" lnSpcReduction="20000"/>
          </a:bodyPr>
          <a:lstStyle/>
          <a:p>
            <a:r>
              <a:rPr lang="mn-MN" dirty="0"/>
              <a:t>Алдагдлыг </a:t>
            </a:r>
            <a:r>
              <a:rPr lang="mn-MN" dirty="0" smtClean="0"/>
              <a:t>Хянах </a:t>
            </a:r>
            <a:r>
              <a:rPr lang="mn-MN" dirty="0"/>
              <a:t>О</a:t>
            </a:r>
            <a:r>
              <a:rPr lang="mn-MN" dirty="0" smtClean="0"/>
              <a:t>лон </a:t>
            </a:r>
            <a:r>
              <a:rPr lang="mn-MN" dirty="0"/>
              <a:t>У</a:t>
            </a:r>
            <a:r>
              <a:rPr lang="mn-MN" dirty="0" smtClean="0"/>
              <a:t>лсын Институцийн мэдээлснээр </a:t>
            </a:r>
            <a:r>
              <a:rPr lang="mn-MN" dirty="0"/>
              <a:t>даатгуулагчийн төлсөн </a:t>
            </a:r>
            <a:r>
              <a:rPr lang="mn-MN" dirty="0" smtClean="0"/>
              <a:t>1 ам.доллар, евро, фунт стерлинг тутамд </a:t>
            </a:r>
            <a:r>
              <a:rPr lang="mn-MN" dirty="0"/>
              <a:t>ослын </a:t>
            </a:r>
            <a:r>
              <a:rPr lang="mn-MN" dirty="0" smtClean="0"/>
              <a:t>хэмжээнээс </a:t>
            </a:r>
            <a:r>
              <a:rPr lang="mn-MN" dirty="0"/>
              <a:t>хамааран </a:t>
            </a:r>
            <a:r>
              <a:rPr lang="en-GB" dirty="0"/>
              <a:t>8-53 </a:t>
            </a:r>
            <a:r>
              <a:rPr lang="mn-MN" dirty="0"/>
              <a:t>ам.доллар, евро, фунт </a:t>
            </a:r>
            <a:r>
              <a:rPr lang="mn-MN" dirty="0" smtClean="0"/>
              <a:t>стерлингийн даатгуулаагүй </a:t>
            </a:r>
            <a:r>
              <a:rPr lang="mn-MN" dirty="0"/>
              <a:t>алдагдал </a:t>
            </a:r>
            <a:r>
              <a:rPr lang="mn-MN" dirty="0" smtClean="0"/>
              <a:t>гардаг аж. Өөрсдийн </a:t>
            </a:r>
            <a:r>
              <a:rPr lang="mn-MN" dirty="0"/>
              <a:t>туршлага </a:t>
            </a:r>
            <a:r>
              <a:rPr lang="mn-MN" dirty="0" smtClean="0"/>
              <a:t>дээрээ </a:t>
            </a:r>
            <a:r>
              <a:rPr lang="mn-MN" dirty="0"/>
              <a:t>тулгуурлан энэ тухай </a:t>
            </a:r>
            <a:r>
              <a:rPr lang="mn-MN" dirty="0" smtClean="0"/>
              <a:t>бодоод </a:t>
            </a:r>
            <a:r>
              <a:rPr lang="mn-MN" dirty="0"/>
              <a:t>үзээрэй</a:t>
            </a:r>
            <a:r>
              <a:rPr lang="en-GB" dirty="0"/>
              <a:t>!</a:t>
            </a:r>
          </a:p>
          <a:p>
            <a:endParaRPr lang="en-GB" dirty="0"/>
          </a:p>
          <a:p>
            <a:r>
              <a:rPr lang="mn-MN" dirty="0"/>
              <a:t>Тэгвэл далд зардал гэж юуг хэлээд байна вэ? </a:t>
            </a:r>
            <a:r>
              <a:rPr lang="mn-MN" dirty="0" smtClean="0"/>
              <a:t>Байгууллагын тань онцлогоос хамаарч далд зардал ялгаатай ч ажилд доголдол зайлшгүй үүсдэг</a:t>
            </a:r>
            <a:r>
              <a:rPr lang="mn-MN" dirty="0"/>
              <a:t>. </a:t>
            </a:r>
            <a:r>
              <a:rPr lang="mn-MN" dirty="0" smtClean="0"/>
              <a:t>Ажилтан хийх ёстой ажлаа хийхгүйгээс гадна үүнээс болж таны бизнест санхүүгийн хохирол учирдаг. Танай </a:t>
            </a:r>
            <a:r>
              <a:rPr lang="mn-MN" dirty="0"/>
              <a:t>ажилтан </a:t>
            </a:r>
            <a:r>
              <a:rPr lang="mn-MN" dirty="0" smtClean="0"/>
              <a:t>ослын улмаас </a:t>
            </a:r>
            <a:r>
              <a:rPr lang="mn-MN" dirty="0"/>
              <a:t>бэртэл гэмтэл аваагүй ч хэн нэгнийг </a:t>
            </a:r>
            <a:r>
              <a:rPr lang="mn-MN" dirty="0" smtClean="0"/>
              <a:t>амиа алдах </a:t>
            </a:r>
            <a:r>
              <a:rPr lang="mn-MN" dirty="0"/>
              <a:t>эсвэл </a:t>
            </a:r>
            <a:r>
              <a:rPr lang="mn-MN" dirty="0" smtClean="0"/>
              <a:t>гэмтэхийг харснаар </a:t>
            </a:r>
            <a:r>
              <a:rPr lang="mn-MN" dirty="0"/>
              <a:t>сэтгэл </a:t>
            </a:r>
            <a:r>
              <a:rPr lang="mn-MN" dirty="0" smtClean="0"/>
              <a:t>зүйд нь ямар нөлөө гарахыг хэлж мэдэхгүй учир </a:t>
            </a:r>
            <a:r>
              <a:rPr lang="mn-MN" dirty="0"/>
              <a:t>нэг хэсэгтээ л үр </a:t>
            </a:r>
            <a:r>
              <a:rPr lang="mn-MN" dirty="0" smtClean="0"/>
              <a:t>бүтээмжтэй ажиллаж чаддаггүй.</a:t>
            </a:r>
            <a:endParaRPr lang="en-GB" dirty="0"/>
          </a:p>
          <a:p>
            <a:endParaRPr lang="en-GB" dirty="0"/>
          </a:p>
          <a:p>
            <a:r>
              <a:rPr lang="mn-MN" dirty="0" smtClean="0"/>
              <a:t>Өөр олон </a:t>
            </a:r>
            <a:r>
              <a:rPr lang="mn-MN" dirty="0"/>
              <a:t>төрлийн далд зардал </a:t>
            </a:r>
            <a:r>
              <a:rPr lang="mn-MN" dirty="0" smtClean="0"/>
              <a:t>мэдээж бий. Жишээлбэл, </a:t>
            </a:r>
            <a:r>
              <a:rPr lang="mn-MN" dirty="0"/>
              <a:t>бүтээмжээ алдах, хүргэлт хоцрох, </a:t>
            </a:r>
            <a:r>
              <a:rPr lang="mn-MN" dirty="0"/>
              <a:t>ү</a:t>
            </a:r>
            <a:r>
              <a:rPr lang="mn-MN" dirty="0" smtClean="0"/>
              <a:t>йлчилгээний </a:t>
            </a:r>
            <a:r>
              <a:rPr lang="mn-MN" dirty="0"/>
              <a:t>хэлэлцээр зөрчигдөх, </a:t>
            </a:r>
            <a:r>
              <a:rPr lang="mn-MN" dirty="0" smtClean="0"/>
              <a:t>ажилтнууд ажлаа солих нь нэмэгдэх гэх мэтчилэн цааш үргэлжилдэг. Мөн хэвлэл мэдээллээр танай байгууллагыг осолтой холбож мэдээлснээр гарах нэр хүндийн хохирлыг мартаж болохгүй. Энэ тохиолдолд бизнест тань ямар хохирол учрах талаар бодоод </a:t>
            </a:r>
            <a:r>
              <a:rPr lang="mn-MN" dirty="0" smtClean="0"/>
              <a:t>үзээрэй. </a:t>
            </a:r>
            <a:endParaRPr lang="en-GB" dirty="0"/>
          </a:p>
        </p:txBody>
      </p:sp>
    </p:spTree>
    <p:extLst>
      <p:ext uri="{BB962C8B-B14F-4D97-AF65-F5344CB8AC3E}">
        <p14:creationId xmlns:p14="http://schemas.microsoft.com/office/powerpoint/2010/main" val="30118840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21C8533-CE53-4CD9-B030-97536B165011}"/>
              </a:ext>
            </a:extLst>
          </p:cNvPr>
          <p:cNvSpPr>
            <a:spLocks noGrp="1"/>
          </p:cNvSpPr>
          <p:nvPr>
            <p:ph type="title"/>
          </p:nvPr>
        </p:nvSpPr>
        <p:spPr>
          <a:xfrm>
            <a:off x="6746628" y="1783959"/>
            <a:ext cx="4645250" cy="2889114"/>
          </a:xfrm>
        </p:spPr>
        <p:txBody>
          <a:bodyPr vert="horz" lIns="91440" tIns="45720" rIns="91440" bIns="45720" rtlCol="0" anchor="b">
            <a:normAutofit/>
          </a:bodyPr>
          <a:lstStyle/>
          <a:p>
            <a:r>
              <a:rPr lang="mn-MN" sz="6000" kern="1200" dirty="0">
                <a:solidFill>
                  <a:schemeClr val="tx1"/>
                </a:solidFill>
                <a:latin typeface="+mj-lt"/>
                <a:ea typeface="+mj-ea"/>
                <a:cs typeface="+mj-cs"/>
              </a:rPr>
              <a:t>Томоохон эрсдлүүд</a:t>
            </a:r>
            <a:endParaRPr lang="en-US" sz="6000" kern="1200" dirty="0">
              <a:solidFill>
                <a:schemeClr val="tx1"/>
              </a:solidFill>
              <a:latin typeface="+mj-lt"/>
              <a:ea typeface="+mj-ea"/>
              <a:cs typeface="+mj-cs"/>
            </a:endParaRPr>
          </a:p>
        </p:txBody>
      </p:sp>
      <p:sp>
        <p:nvSpPr>
          <p:cNvPr id="12" name="Freeform: Shape 11">
            <a:extLst>
              <a:ext uri="{FF2B5EF4-FFF2-40B4-BE49-F238E27FC236}">
                <a16:creationId xmlns:a16="http://schemas.microsoft.com/office/drawing/2014/main" xmlns="" id="{1DB7C82F-AB7E-4F0C-B829-FA1B9C41518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6" descr="A close up of a sign&#10;&#10;Description automatically generated">
            <a:extLst>
              <a:ext uri="{FF2B5EF4-FFF2-40B4-BE49-F238E27FC236}">
                <a16:creationId xmlns:a16="http://schemas.microsoft.com/office/drawing/2014/main" xmlns="" id="{3523EFC0-5A8E-44B1-B051-43709048573D}"/>
              </a:ext>
            </a:extLst>
          </p:cNvPr>
          <p:cNvPicPr>
            <a:picLocks noChangeAspect="1"/>
          </p:cNvPicPr>
          <p:nvPr/>
        </p:nvPicPr>
        <p:blipFill rotWithShape="1">
          <a:blip r:embed="rId3">
            <a:extLst>
              <a:ext uri="{28A0092B-C50C-407E-A947-70E740481C1C}">
                <a14:useLocalDpi xmlns:a14="http://schemas.microsoft.com/office/drawing/2010/main" val="0"/>
              </a:ext>
            </a:extLst>
          </a:blip>
          <a:srcRect l="19827" r="14292"/>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2862969866"/>
      </p:ext>
    </p:extLst>
  </p:cSld>
  <p:clrMapOvr>
    <a:overrideClrMapping bg1="dk1" tx1="lt1" bg2="dk2" tx2="lt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xmlns="" id="{A8AD4EBC-38FA-4575-B235-F764BC722CEC}"/>
              </a:ext>
            </a:extLst>
          </p:cNvPr>
          <p:cNvSpPr>
            <a:spLocks noGrp="1"/>
          </p:cNvSpPr>
          <p:nvPr>
            <p:ph type="title"/>
          </p:nvPr>
        </p:nvSpPr>
        <p:spPr/>
        <p:txBody>
          <a:bodyPr/>
          <a:lstStyle/>
          <a:p>
            <a:r>
              <a:rPr lang="mn-MN" dirty="0"/>
              <a:t>Томоохон эрсдлүүд</a:t>
            </a:r>
            <a:endParaRPr lang="en-GB" dirty="0"/>
          </a:p>
        </p:txBody>
      </p:sp>
      <p:sp>
        <p:nvSpPr>
          <p:cNvPr id="5" name="Content Placeholder 4">
            <a:extLst>
              <a:ext uri="{FF2B5EF4-FFF2-40B4-BE49-F238E27FC236}">
                <a16:creationId xmlns:a16="http://schemas.microsoft.com/office/drawing/2014/main" xmlns="" id="{F5538D83-C124-43B0-8358-C3D67186619E}"/>
              </a:ext>
            </a:extLst>
          </p:cNvPr>
          <p:cNvSpPr>
            <a:spLocks noGrp="1"/>
          </p:cNvSpPr>
          <p:nvPr>
            <p:ph idx="1"/>
          </p:nvPr>
        </p:nvSpPr>
        <p:spPr/>
        <p:txBody>
          <a:bodyPr/>
          <a:lstStyle/>
          <a:p>
            <a:r>
              <a:rPr lang="mn-MN" dirty="0"/>
              <a:t>Хурд </a:t>
            </a:r>
          </a:p>
          <a:p>
            <a:r>
              <a:rPr lang="mn-MN" dirty="0"/>
              <a:t>Нөлөөнд автах</a:t>
            </a:r>
            <a:endParaRPr lang="en-GB" dirty="0"/>
          </a:p>
          <a:p>
            <a:r>
              <a:rPr lang="mn-MN" dirty="0"/>
              <a:t>Анхаарал сарних</a:t>
            </a:r>
            <a:endParaRPr lang="en-GB" dirty="0"/>
          </a:p>
          <a:p>
            <a:r>
              <a:rPr lang="mn-MN" dirty="0"/>
              <a:t>Ядаргаа </a:t>
            </a:r>
            <a:endParaRPr lang="en-GB" dirty="0"/>
          </a:p>
          <a:p>
            <a:r>
              <a:rPr lang="mn-MN" dirty="0"/>
              <a:t>Хамгаалах бүс болон хамгаалалтын малгай</a:t>
            </a:r>
            <a:endParaRPr lang="en-GB" dirty="0"/>
          </a:p>
        </p:txBody>
      </p:sp>
    </p:spTree>
    <p:extLst>
      <p:ext uri="{BB962C8B-B14F-4D97-AF65-F5344CB8AC3E}">
        <p14:creationId xmlns:p14="http://schemas.microsoft.com/office/powerpoint/2010/main" val="24564559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xmlns="" id="{1FFA1AE6-AE51-473D-8A2B-140F25683FF7}"/>
              </a:ext>
            </a:extLst>
          </p:cNvPr>
          <p:cNvSpPr>
            <a:spLocks noGrp="1"/>
          </p:cNvSpPr>
          <p:nvPr>
            <p:ph type="title"/>
          </p:nvPr>
        </p:nvSpPr>
        <p:spPr/>
        <p:txBody>
          <a:bodyPr/>
          <a:lstStyle/>
          <a:p>
            <a:r>
              <a:rPr lang="mn-MN" dirty="0"/>
              <a:t>Хурд </a:t>
            </a:r>
            <a:endParaRPr lang="en-GB" dirty="0"/>
          </a:p>
        </p:txBody>
      </p:sp>
      <p:sp>
        <p:nvSpPr>
          <p:cNvPr id="6" name="Content Placeholder 5">
            <a:extLst>
              <a:ext uri="{FF2B5EF4-FFF2-40B4-BE49-F238E27FC236}">
                <a16:creationId xmlns:a16="http://schemas.microsoft.com/office/drawing/2014/main" xmlns="" id="{1B4D456B-A2E6-4092-ACE8-A5C97376B0D1}"/>
              </a:ext>
            </a:extLst>
          </p:cNvPr>
          <p:cNvSpPr>
            <a:spLocks noGrp="1"/>
          </p:cNvSpPr>
          <p:nvPr>
            <p:ph idx="1"/>
          </p:nvPr>
        </p:nvSpPr>
        <p:spPr>
          <a:xfrm>
            <a:off x="838200" y="2786825"/>
            <a:ext cx="10515600" cy="3390138"/>
          </a:xfrm>
        </p:spPr>
        <p:txBody>
          <a:bodyPr/>
          <a:lstStyle/>
          <a:p>
            <a:r>
              <a:rPr lang="mn-MN" dirty="0"/>
              <a:t>Дундаж хурд 5</a:t>
            </a:r>
            <a:r>
              <a:rPr lang="mn-MN" dirty="0" smtClean="0"/>
              <a:t>%-аар </a:t>
            </a:r>
            <a:r>
              <a:rPr lang="mn-MN" dirty="0"/>
              <a:t>буурахад хүний амь нас хохирсон </a:t>
            </a:r>
            <a:r>
              <a:rPr lang="mn-MN" dirty="0" smtClean="0"/>
              <a:t>ослын тоо 30%-аар </a:t>
            </a:r>
            <a:r>
              <a:rPr lang="mn-MN" dirty="0"/>
              <a:t>буурдаг байна.</a:t>
            </a:r>
            <a:endParaRPr lang="en-GB" dirty="0"/>
          </a:p>
          <a:p>
            <a:r>
              <a:rPr lang="mn-MN" dirty="0"/>
              <a:t>Суурин газрын хурдны хязгаар цагт 50 км-ээс ихгүй байх нь замын хөдөлгөөний эмзэг оролцогчийг хамгаалахад чухал ач холбогдолтой</a:t>
            </a:r>
            <a:endParaRPr lang="en-GB" dirty="0"/>
          </a:p>
          <a:p>
            <a:r>
              <a:rPr lang="mn-MN" dirty="0"/>
              <a:t>7 </a:t>
            </a:r>
            <a:r>
              <a:rPr lang="mn-MN" dirty="0" smtClean="0"/>
              <a:t>улсаас 1 улс л хурдны хязгаарлалтын хуулийн </a:t>
            </a:r>
            <a:r>
              <a:rPr lang="mn-MN" dirty="0"/>
              <a:t>хэрэгжилтэд сайн </a:t>
            </a:r>
            <a:r>
              <a:rPr lang="mn-MN" dirty="0" smtClean="0"/>
              <a:t>үнэлгээ </a:t>
            </a:r>
            <a:r>
              <a:rPr lang="mn-MN" dirty="0"/>
              <a:t>өгчээ</a:t>
            </a:r>
            <a:endParaRPr lang="en-GB" dirty="0"/>
          </a:p>
          <a:p>
            <a:endParaRPr lang="en-GB" dirty="0"/>
          </a:p>
        </p:txBody>
      </p:sp>
      <p:pic>
        <p:nvPicPr>
          <p:cNvPr id="8" name="Graphic 7" descr="Gauge">
            <a:extLst>
              <a:ext uri="{FF2B5EF4-FFF2-40B4-BE49-F238E27FC236}">
                <a16:creationId xmlns:a16="http://schemas.microsoft.com/office/drawing/2014/main" xmlns="" id="{E959A057-45ED-4A39-B00F-3190D3C15BC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8612332" y="0"/>
            <a:ext cx="2554224" cy="2554224"/>
          </a:xfrm>
          <a:prstGeom prst="rect">
            <a:avLst/>
          </a:prstGeom>
        </p:spPr>
      </p:pic>
    </p:spTree>
    <p:extLst>
      <p:ext uri="{BB962C8B-B14F-4D97-AF65-F5344CB8AC3E}">
        <p14:creationId xmlns:p14="http://schemas.microsoft.com/office/powerpoint/2010/main" val="279666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xmlns="" id="{557C5D83-A29F-49FF-8B36-5F0709C02C52}"/>
              </a:ext>
            </a:extLst>
          </p:cNvPr>
          <p:cNvSpPr>
            <a:spLocks noGrp="1"/>
          </p:cNvSpPr>
          <p:nvPr>
            <p:ph type="title"/>
          </p:nvPr>
        </p:nvSpPr>
        <p:spPr/>
        <p:txBody>
          <a:bodyPr/>
          <a:lstStyle/>
          <a:p>
            <a:r>
              <a:rPr lang="mn-MN" dirty="0"/>
              <a:t>Нөлөөнд автах</a:t>
            </a:r>
            <a:endParaRPr lang="en-GB" dirty="0"/>
          </a:p>
        </p:txBody>
      </p:sp>
      <p:sp>
        <p:nvSpPr>
          <p:cNvPr id="2" name="Content Placeholder 1">
            <a:extLst>
              <a:ext uri="{FF2B5EF4-FFF2-40B4-BE49-F238E27FC236}">
                <a16:creationId xmlns:a16="http://schemas.microsoft.com/office/drawing/2014/main" xmlns="" id="{6749D95E-4E69-4460-8877-53C2565A05C3}"/>
              </a:ext>
            </a:extLst>
          </p:cNvPr>
          <p:cNvSpPr>
            <a:spLocks noGrp="1"/>
          </p:cNvSpPr>
          <p:nvPr>
            <p:ph idx="1"/>
          </p:nvPr>
        </p:nvSpPr>
        <p:spPr>
          <a:xfrm>
            <a:off x="838200" y="2755391"/>
            <a:ext cx="10515600" cy="3421571"/>
          </a:xfrm>
        </p:spPr>
        <p:txBody>
          <a:bodyPr/>
          <a:lstStyle/>
          <a:p>
            <a:r>
              <a:rPr lang="mn-MN" dirty="0"/>
              <a:t>Цусан дахь спиртийн агууламж 0.05 </a:t>
            </a:r>
            <a:r>
              <a:rPr lang="mn-MN" dirty="0" smtClean="0"/>
              <a:t>г</a:t>
            </a:r>
            <a:r>
              <a:rPr lang="en-US" dirty="0" smtClean="0"/>
              <a:t>/</a:t>
            </a:r>
            <a:r>
              <a:rPr lang="mn-MN" dirty="0" smtClean="0"/>
              <a:t>дл-ийг </a:t>
            </a:r>
            <a:r>
              <a:rPr lang="mn-MN" dirty="0"/>
              <a:t>давахад зам тээврийн ослын эрсдэл эрс өсдөг байна</a:t>
            </a:r>
            <a:endParaRPr lang="en-GB" dirty="0"/>
          </a:p>
          <a:p>
            <a:r>
              <a:rPr lang="mn-MN" dirty="0"/>
              <a:t>89 </a:t>
            </a:r>
            <a:r>
              <a:rPr lang="mn-MN" dirty="0" smtClean="0"/>
              <a:t>улс дахь </a:t>
            </a:r>
            <a:r>
              <a:rPr lang="mn-MN" dirty="0"/>
              <a:t>согтуугаар тээврийн хэрэгсэл жолоодох </a:t>
            </a:r>
            <a:r>
              <a:rPr lang="mn-MN" dirty="0" smtClean="0"/>
              <a:t>хуулиар энэ түвшнээс дээш гарахыг хориглодог.</a:t>
            </a:r>
          </a:p>
          <a:p>
            <a:r>
              <a:rPr lang="mn-MN" dirty="0" smtClean="0"/>
              <a:t> 135 </a:t>
            </a:r>
            <a:r>
              <a:rPr lang="mn-MN" dirty="0"/>
              <a:t>оронд согтуугаар тээврийн хэрэгсэл жолоодох хууль хэрэгжүүлэх зорилгоор согтуурлын түвшин тогтоох гэнэтийн шалгалт хийдэг байна</a:t>
            </a:r>
            <a:endParaRPr lang="en-GB" dirty="0"/>
          </a:p>
        </p:txBody>
      </p:sp>
      <p:sp>
        <p:nvSpPr>
          <p:cNvPr id="5" name="TextBox 4">
            <a:extLst>
              <a:ext uri="{FF2B5EF4-FFF2-40B4-BE49-F238E27FC236}">
                <a16:creationId xmlns:a16="http://schemas.microsoft.com/office/drawing/2014/main" xmlns="" id="{C5AF5580-7766-4132-8A01-DEEA92CE8A54}"/>
              </a:ext>
            </a:extLst>
          </p:cNvPr>
          <p:cNvSpPr txBox="1"/>
          <p:nvPr/>
        </p:nvSpPr>
        <p:spPr>
          <a:xfrm>
            <a:off x="6858000" y="6364224"/>
            <a:ext cx="5126736" cy="369332"/>
          </a:xfrm>
          <a:prstGeom prst="rect">
            <a:avLst/>
          </a:prstGeom>
          <a:noFill/>
        </p:spPr>
        <p:txBody>
          <a:bodyPr wrap="square" rtlCol="0">
            <a:spAutoFit/>
          </a:bodyPr>
          <a:lstStyle/>
          <a:p>
            <a:r>
              <a:rPr lang="mn-MN" dirty="0" smtClean="0"/>
              <a:t>Эх сурвалж: Дэлхийн Эрүүл Мэндийн Байгууллага</a:t>
            </a:r>
            <a:endParaRPr lang="en-GB" dirty="0"/>
          </a:p>
        </p:txBody>
      </p:sp>
      <p:pic>
        <p:nvPicPr>
          <p:cNvPr id="7" name="Graphic 6" descr="Wine">
            <a:extLst>
              <a:ext uri="{FF2B5EF4-FFF2-40B4-BE49-F238E27FC236}">
                <a16:creationId xmlns:a16="http://schemas.microsoft.com/office/drawing/2014/main" xmlns="" id="{21CCC57B-009D-4B4E-AD5B-9CF864E4D46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9025128" y="339184"/>
            <a:ext cx="2322576" cy="2322576"/>
          </a:xfrm>
          <a:prstGeom prst="rect">
            <a:avLst/>
          </a:prstGeom>
        </p:spPr>
      </p:pic>
    </p:spTree>
    <p:extLst>
      <p:ext uri="{BB962C8B-B14F-4D97-AF65-F5344CB8AC3E}">
        <p14:creationId xmlns:p14="http://schemas.microsoft.com/office/powerpoint/2010/main" val="16964058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BFF40F3-BA16-4D4D-A2B1-36DBF0AE43F4}"/>
              </a:ext>
            </a:extLst>
          </p:cNvPr>
          <p:cNvSpPr>
            <a:spLocks noGrp="1"/>
          </p:cNvSpPr>
          <p:nvPr>
            <p:ph type="title"/>
          </p:nvPr>
        </p:nvSpPr>
        <p:spPr/>
        <p:txBody>
          <a:bodyPr/>
          <a:lstStyle/>
          <a:p>
            <a:r>
              <a:rPr lang="mn-MN" dirty="0"/>
              <a:t>Анхаарал сарних </a:t>
            </a:r>
            <a:endParaRPr lang="en-GB" dirty="0"/>
          </a:p>
        </p:txBody>
      </p:sp>
      <p:sp>
        <p:nvSpPr>
          <p:cNvPr id="3" name="Content Placeholder 2">
            <a:extLst>
              <a:ext uri="{FF2B5EF4-FFF2-40B4-BE49-F238E27FC236}">
                <a16:creationId xmlns:a16="http://schemas.microsoft.com/office/drawing/2014/main" xmlns="" id="{C5BEFB2E-EB80-46C8-BFFC-286FFD3E440B}"/>
              </a:ext>
            </a:extLst>
          </p:cNvPr>
          <p:cNvSpPr>
            <a:spLocks noGrp="1"/>
          </p:cNvSpPr>
          <p:nvPr>
            <p:ph idx="1"/>
          </p:nvPr>
        </p:nvSpPr>
        <p:spPr>
          <a:xfrm>
            <a:off x="838200" y="2731007"/>
            <a:ext cx="10515600" cy="3445955"/>
          </a:xfrm>
        </p:spPr>
        <p:txBody>
          <a:bodyPr/>
          <a:lstStyle/>
          <a:p>
            <a:r>
              <a:rPr lang="mn-MN" dirty="0"/>
              <a:t>Жолоо барих үедээ гар утас хэрэглэх нь жолоодлоготой холбоотой тархины үйл ажиллагааг 37</a:t>
            </a:r>
            <a:r>
              <a:rPr lang="mn-MN" dirty="0" smtClean="0"/>
              <a:t>%-аар </a:t>
            </a:r>
            <a:r>
              <a:rPr lang="mn-MN" dirty="0"/>
              <a:t>бууруулдаг байна</a:t>
            </a:r>
            <a:endParaRPr lang="en-GB" dirty="0"/>
          </a:p>
          <a:p>
            <a:r>
              <a:rPr lang="mn-MN" dirty="0"/>
              <a:t>Мессэж илгээх эсвэл хүлээн авахад жолооч дунджаар 4.6 </a:t>
            </a:r>
            <a:r>
              <a:rPr lang="mn-MN" dirty="0" smtClean="0"/>
              <a:t>секунд замаа харахгүйд хүрдэг</a:t>
            </a:r>
          </a:p>
          <a:p>
            <a:r>
              <a:rPr lang="mn-MN"/>
              <a:t>Цагт 110 км хурдтай явж буй тээврийн хэрэгсэл 4.6 секундэд 1.5 хөл бөмбөгийн талбайтай тэнцэх зам туулдаг аж</a:t>
            </a:r>
            <a:endParaRPr lang="en-GB" dirty="0"/>
          </a:p>
        </p:txBody>
      </p:sp>
      <p:pic>
        <p:nvPicPr>
          <p:cNvPr id="8" name="Graphic 7" descr="No Phones">
            <a:extLst>
              <a:ext uri="{FF2B5EF4-FFF2-40B4-BE49-F238E27FC236}">
                <a16:creationId xmlns:a16="http://schemas.microsoft.com/office/drawing/2014/main" xmlns="" id="{E3E4792C-B932-44B5-AF49-5EBC37BE295B}"/>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9079992" y="324549"/>
            <a:ext cx="2273808" cy="2273808"/>
          </a:xfrm>
          <a:prstGeom prst="rect">
            <a:avLst/>
          </a:prstGeom>
        </p:spPr>
      </p:pic>
    </p:spTree>
    <p:extLst>
      <p:ext uri="{BB962C8B-B14F-4D97-AF65-F5344CB8AC3E}">
        <p14:creationId xmlns:p14="http://schemas.microsoft.com/office/powerpoint/2010/main" val="15458703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B5A78E3-4A7A-48B6-9B7A-6A909D47CD05}"/>
              </a:ext>
            </a:extLst>
          </p:cNvPr>
          <p:cNvSpPr>
            <a:spLocks noGrp="1"/>
          </p:cNvSpPr>
          <p:nvPr>
            <p:ph type="title"/>
          </p:nvPr>
        </p:nvSpPr>
        <p:spPr/>
        <p:txBody>
          <a:bodyPr/>
          <a:lstStyle/>
          <a:p>
            <a:r>
              <a:rPr lang="mn-MN" dirty="0"/>
              <a:t>Ядаргаа</a:t>
            </a:r>
            <a:endParaRPr lang="en-GB" dirty="0"/>
          </a:p>
        </p:txBody>
      </p:sp>
      <p:sp>
        <p:nvSpPr>
          <p:cNvPr id="3" name="Content Placeholder 2">
            <a:extLst>
              <a:ext uri="{FF2B5EF4-FFF2-40B4-BE49-F238E27FC236}">
                <a16:creationId xmlns:a16="http://schemas.microsoft.com/office/drawing/2014/main" xmlns="" id="{C5A5F4A4-128E-4B2F-B546-F5F8195C376A}"/>
              </a:ext>
            </a:extLst>
          </p:cNvPr>
          <p:cNvSpPr>
            <a:spLocks noGrp="1"/>
          </p:cNvSpPr>
          <p:nvPr>
            <p:ph idx="1"/>
          </p:nvPr>
        </p:nvSpPr>
        <p:spPr>
          <a:xfrm>
            <a:off x="838200" y="3194303"/>
            <a:ext cx="10515600" cy="2982659"/>
          </a:xfrm>
        </p:spPr>
        <p:txBody>
          <a:bodyPr/>
          <a:lstStyle/>
          <a:p>
            <a:r>
              <a:rPr lang="mn-MN" dirty="0"/>
              <a:t>2 цагийн нойр алдах нь 3 шар айраг уусантай </a:t>
            </a:r>
            <a:r>
              <a:rPr lang="mn-MN" dirty="0" smtClean="0"/>
              <a:t>тэнцдэг</a:t>
            </a:r>
            <a:endParaRPr lang="en-GB" dirty="0"/>
          </a:p>
          <a:p>
            <a:r>
              <a:rPr lang="mn-MN" dirty="0"/>
              <a:t>Ядарсан </a:t>
            </a:r>
            <a:r>
              <a:rPr lang="mn-MN" dirty="0" smtClean="0"/>
              <a:t>үед </a:t>
            </a:r>
            <a:r>
              <a:rPr lang="mn-MN" dirty="0"/>
              <a:t>зам тээврийн осолд орох эрсдэл 3 дахин </a:t>
            </a:r>
            <a:r>
              <a:rPr lang="mn-MN" dirty="0" smtClean="0"/>
              <a:t>өндөр байдаг</a:t>
            </a:r>
            <a:endParaRPr lang="en-GB" dirty="0"/>
          </a:p>
          <a:p>
            <a:r>
              <a:rPr lang="mn-MN" dirty="0"/>
              <a:t>Хүний амь насанд хүрсэн ослын 21% нь нойрмог жолоочоос үүдэлтэй</a:t>
            </a:r>
            <a:endParaRPr lang="en-GB" dirty="0"/>
          </a:p>
        </p:txBody>
      </p:sp>
      <p:pic>
        <p:nvPicPr>
          <p:cNvPr id="6" name="Graphic 5" descr="Sleep">
            <a:extLst>
              <a:ext uri="{FF2B5EF4-FFF2-40B4-BE49-F238E27FC236}">
                <a16:creationId xmlns:a16="http://schemas.microsoft.com/office/drawing/2014/main" xmlns="" id="{52CB4AFA-B6C7-4E4E-8251-1A933D37DF63}"/>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8455152" y="88392"/>
            <a:ext cx="2761488" cy="2761488"/>
          </a:xfrm>
          <a:prstGeom prst="rect">
            <a:avLst/>
          </a:prstGeom>
        </p:spPr>
      </p:pic>
    </p:spTree>
    <p:extLst>
      <p:ext uri="{BB962C8B-B14F-4D97-AF65-F5344CB8AC3E}">
        <p14:creationId xmlns:p14="http://schemas.microsoft.com/office/powerpoint/2010/main" val="42742105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xmlns="" id="{E9FB3227-2462-4208-8B45-1AAB400E9CE4}"/>
              </a:ext>
            </a:extLst>
          </p:cNvPr>
          <p:cNvSpPr>
            <a:spLocks noGrp="1"/>
          </p:cNvSpPr>
          <p:nvPr>
            <p:ph type="title"/>
          </p:nvPr>
        </p:nvSpPr>
        <p:spPr/>
        <p:txBody>
          <a:bodyPr/>
          <a:lstStyle/>
          <a:p>
            <a:r>
              <a:rPr lang="mn-MN" dirty="0"/>
              <a:t>Хамгаалах бүс </a:t>
            </a:r>
            <a:endParaRPr lang="en-GB" dirty="0"/>
          </a:p>
        </p:txBody>
      </p:sp>
      <p:sp>
        <p:nvSpPr>
          <p:cNvPr id="2" name="Content Placeholder 1">
            <a:extLst>
              <a:ext uri="{FF2B5EF4-FFF2-40B4-BE49-F238E27FC236}">
                <a16:creationId xmlns:a16="http://schemas.microsoft.com/office/drawing/2014/main" xmlns="" id="{76881BA0-0A7A-40C6-8ED6-A9EAAF9328D6}"/>
              </a:ext>
            </a:extLst>
          </p:cNvPr>
          <p:cNvSpPr>
            <a:spLocks noGrp="1"/>
          </p:cNvSpPr>
          <p:nvPr>
            <p:ph idx="1"/>
          </p:nvPr>
        </p:nvSpPr>
        <p:spPr>
          <a:xfrm>
            <a:off x="838200" y="2901695"/>
            <a:ext cx="10515600" cy="3275267"/>
          </a:xfrm>
        </p:spPr>
        <p:txBody>
          <a:bodyPr/>
          <a:lstStyle/>
          <a:p>
            <a:r>
              <a:rPr lang="mn-MN" dirty="0"/>
              <a:t>Хамгаалах бүс зүүснээр урд талын суудлын </a:t>
            </a:r>
            <a:r>
              <a:rPr lang="mn-MN" dirty="0" smtClean="0"/>
              <a:t>зорчигчдын </a:t>
            </a:r>
            <a:r>
              <a:rPr lang="mn-MN" dirty="0"/>
              <a:t>ослын </a:t>
            </a:r>
            <a:r>
              <a:rPr lang="mn-MN" dirty="0" smtClean="0"/>
              <a:t>үед </a:t>
            </a:r>
            <a:r>
              <a:rPr lang="mn-MN" dirty="0"/>
              <a:t>амь насаа алдах эрсдэл 50% хүртэл буурдаг</a:t>
            </a:r>
            <a:endParaRPr lang="en-GB" dirty="0"/>
          </a:p>
          <a:p>
            <a:r>
              <a:rPr lang="mn-MN" dirty="0"/>
              <a:t>Арын суудлын зорчигчдийн хувьд 75</a:t>
            </a:r>
            <a:r>
              <a:rPr lang="mn-MN" dirty="0" smtClean="0"/>
              <a:t>%-аар буурдаг</a:t>
            </a:r>
            <a:endParaRPr lang="en-GB" dirty="0"/>
          </a:p>
          <a:p>
            <a:r>
              <a:rPr lang="mn-MN" dirty="0" smtClean="0"/>
              <a:t>Нийт 4.8 </a:t>
            </a:r>
            <a:r>
              <a:rPr lang="mn-MN" dirty="0"/>
              <a:t>тэрбум </a:t>
            </a:r>
            <a:r>
              <a:rPr lang="mn-MN" dirty="0" smtClean="0"/>
              <a:t>хүн амтай </a:t>
            </a:r>
            <a:r>
              <a:rPr lang="mn-MN" dirty="0"/>
              <a:t>111 улс хамгаалах бүсний </a:t>
            </a:r>
            <a:r>
              <a:rPr lang="mn-MN" dirty="0" smtClean="0"/>
              <a:t>хуультай </a:t>
            </a:r>
            <a:r>
              <a:rPr lang="mn-MN" dirty="0"/>
              <a:t>байдаг</a:t>
            </a:r>
            <a:endParaRPr lang="en-GB" dirty="0"/>
          </a:p>
        </p:txBody>
      </p:sp>
      <p:pic>
        <p:nvPicPr>
          <p:cNvPr id="6" name="Graphic 5" descr="Seat Belt">
            <a:extLst>
              <a:ext uri="{FF2B5EF4-FFF2-40B4-BE49-F238E27FC236}">
                <a16:creationId xmlns:a16="http://schemas.microsoft.com/office/drawing/2014/main" xmlns="" id="{C49AC3D5-D79F-498F-BFEB-F1BD56326EC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8589264" y="522541"/>
            <a:ext cx="2116391" cy="2116391"/>
          </a:xfrm>
          <a:prstGeom prst="rect">
            <a:avLst/>
          </a:prstGeom>
        </p:spPr>
      </p:pic>
    </p:spTree>
    <p:extLst>
      <p:ext uri="{BB962C8B-B14F-4D97-AF65-F5344CB8AC3E}">
        <p14:creationId xmlns:p14="http://schemas.microsoft.com/office/powerpoint/2010/main" val="1271010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xmlns="" id="{DAB266E9-977E-4F63-B6A6-690CB8869FD5}"/>
              </a:ext>
            </a:extLst>
          </p:cNvPr>
          <p:cNvSpPr>
            <a:spLocks noGrp="1"/>
          </p:cNvSpPr>
          <p:nvPr>
            <p:ph type="title"/>
          </p:nvPr>
        </p:nvSpPr>
        <p:spPr/>
        <p:txBody>
          <a:bodyPr/>
          <a:lstStyle/>
          <a:p>
            <a:r>
              <a:rPr lang="mn-MN" dirty="0"/>
              <a:t>Хамгаалалтын малгай</a:t>
            </a:r>
            <a:endParaRPr lang="en-GB" dirty="0"/>
          </a:p>
        </p:txBody>
      </p:sp>
      <p:sp>
        <p:nvSpPr>
          <p:cNvPr id="2" name="Content Placeholder 1">
            <a:extLst>
              <a:ext uri="{FF2B5EF4-FFF2-40B4-BE49-F238E27FC236}">
                <a16:creationId xmlns:a16="http://schemas.microsoft.com/office/drawing/2014/main" xmlns="" id="{B65F916C-700C-4729-9D18-B20B0016970B}"/>
              </a:ext>
            </a:extLst>
          </p:cNvPr>
          <p:cNvSpPr>
            <a:spLocks noGrp="1"/>
          </p:cNvSpPr>
          <p:nvPr>
            <p:ph idx="1"/>
          </p:nvPr>
        </p:nvSpPr>
        <p:spPr>
          <a:xfrm>
            <a:off x="838200" y="3084575"/>
            <a:ext cx="10515600" cy="3092387"/>
          </a:xfrm>
        </p:spPr>
        <p:txBody>
          <a:bodyPr/>
          <a:lstStyle/>
          <a:p>
            <a:r>
              <a:rPr lang="mn-MN" dirty="0"/>
              <a:t>Мотоциклийн хамгаалалтын малгайг зохих ёсоор өмсөх нь амь насаа алдах эрсдлийг 40</a:t>
            </a:r>
            <a:r>
              <a:rPr lang="mn-MN" dirty="0" smtClean="0"/>
              <a:t>%-аар </a:t>
            </a:r>
            <a:r>
              <a:rPr lang="mn-MN" dirty="0"/>
              <a:t>бууруулдаг</a:t>
            </a:r>
            <a:endParaRPr lang="en-GB" dirty="0"/>
          </a:p>
          <a:p>
            <a:r>
              <a:rPr lang="mn-MN" dirty="0"/>
              <a:t>Хамгаалалтын </a:t>
            </a:r>
            <a:r>
              <a:rPr lang="mn-MN" dirty="0" smtClean="0"/>
              <a:t>малгайтай </a:t>
            </a:r>
            <a:r>
              <a:rPr lang="mn-MN" dirty="0"/>
              <a:t>үед ноцтой гэмтэл авах эрсдэл 70</a:t>
            </a:r>
            <a:r>
              <a:rPr lang="mn-MN" dirty="0" smtClean="0"/>
              <a:t>%-аар </a:t>
            </a:r>
            <a:r>
              <a:rPr lang="mn-MN" dirty="0"/>
              <a:t>буурдаг</a:t>
            </a:r>
            <a:endParaRPr lang="en-GB" dirty="0"/>
          </a:p>
          <a:p>
            <a:r>
              <a:rPr lang="mn-MN" dirty="0"/>
              <a:t>155 улс мотоциклийн жолооч болон </a:t>
            </a:r>
            <a:r>
              <a:rPr lang="mn-MN" dirty="0" smtClean="0"/>
              <a:t>хамт суугаа зорчигчийн </a:t>
            </a:r>
            <a:r>
              <a:rPr lang="mn-MN" dirty="0"/>
              <a:t>хамгаалалтын малгайтай холбоотой </a:t>
            </a:r>
            <a:r>
              <a:rPr lang="mn-MN" dirty="0" smtClean="0"/>
              <a:t>хууль </a:t>
            </a:r>
            <a:r>
              <a:rPr lang="mn-MN" dirty="0"/>
              <a:t>хэрэгжүүлдэг</a:t>
            </a:r>
            <a:endParaRPr lang="en-GB" dirty="0"/>
          </a:p>
          <a:p>
            <a:endParaRPr lang="en-GB" dirty="0"/>
          </a:p>
          <a:p>
            <a:endParaRPr lang="en-GB" dirty="0"/>
          </a:p>
        </p:txBody>
      </p:sp>
      <p:pic>
        <p:nvPicPr>
          <p:cNvPr id="8" name="Graphic 7" descr="Motorcycle">
            <a:extLst>
              <a:ext uri="{FF2B5EF4-FFF2-40B4-BE49-F238E27FC236}">
                <a16:creationId xmlns:a16="http://schemas.microsoft.com/office/drawing/2014/main" xmlns="" id="{565E0BEC-E21A-4310-B84F-3E24745D527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8955024" y="584264"/>
            <a:ext cx="2212848" cy="2212848"/>
          </a:xfrm>
          <a:prstGeom prst="rect">
            <a:avLst/>
          </a:prstGeom>
        </p:spPr>
      </p:pic>
    </p:spTree>
    <p:extLst>
      <p:ext uri="{BB962C8B-B14F-4D97-AF65-F5344CB8AC3E}">
        <p14:creationId xmlns:p14="http://schemas.microsoft.com/office/powerpoint/2010/main" val="31842866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86B699-3FF3-4473-9D55-F26CFCDA01DD}"/>
              </a:ext>
            </a:extLst>
          </p:cNvPr>
          <p:cNvSpPr>
            <a:spLocks noGrp="1"/>
          </p:cNvSpPr>
          <p:nvPr>
            <p:ph type="title"/>
          </p:nvPr>
        </p:nvSpPr>
        <p:spPr>
          <a:xfrm>
            <a:off x="6773521" y="1092463"/>
            <a:ext cx="4858497" cy="4673073"/>
          </a:xfrm>
        </p:spPr>
        <p:txBody>
          <a:bodyPr vert="horz" lIns="91440" tIns="45720" rIns="91440" bIns="45720" rtlCol="0" anchor="b">
            <a:normAutofit fontScale="90000"/>
          </a:bodyPr>
          <a:lstStyle/>
          <a:p>
            <a:r>
              <a:rPr lang="mn-MN" sz="5400" dirty="0" smtClean="0"/>
              <a:t>Үйл ажиллагаатай холбоотой </a:t>
            </a:r>
            <a:r>
              <a:rPr lang="mn-MN" sz="5400" dirty="0"/>
              <a:t>замын хөдөлгөөний эрсдлийн үр дүнтэй менежмент</a:t>
            </a:r>
            <a:endParaRPr lang="en-US" sz="5100" kern="1200" dirty="0">
              <a:solidFill>
                <a:schemeClr val="tx1"/>
              </a:solidFill>
              <a:latin typeface="+mj-lt"/>
              <a:ea typeface="+mj-ea"/>
              <a:cs typeface="+mj-cs"/>
            </a:endParaRPr>
          </a:p>
        </p:txBody>
      </p:sp>
      <p:sp>
        <p:nvSpPr>
          <p:cNvPr id="10" name="Freeform: Shape 9">
            <a:extLst>
              <a:ext uri="{FF2B5EF4-FFF2-40B4-BE49-F238E27FC236}">
                <a16:creationId xmlns:a16="http://schemas.microsoft.com/office/drawing/2014/main" xmlns="" id="{1DB7C82F-AB7E-4F0C-B829-FA1B9C41518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picture containing star, red, animal&#10;&#10;Description automatically generated">
            <a:extLst>
              <a:ext uri="{FF2B5EF4-FFF2-40B4-BE49-F238E27FC236}">
                <a16:creationId xmlns:a16="http://schemas.microsoft.com/office/drawing/2014/main" xmlns="" id="{6FDD5631-B02C-4214-AAD1-DCC0F45D78B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9662" r="-1" b="14348"/>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931306317"/>
      </p:ext>
    </p:extLst>
  </p:cSld>
  <p:clrMapOvr>
    <a:overrideClrMapping bg1="dk1" tx1="lt1" bg2="dk2" tx2="lt2" accent1="accent1" accent2="accent2" accent3="accent3" accent4="accent4" accent5="accent5" accent6="accent6" hlink="hlink" folHlink="folHlink"/>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Group 21"/>
          <p:cNvGrpSpPr/>
          <p:nvPr/>
        </p:nvGrpSpPr>
        <p:grpSpPr>
          <a:xfrm>
            <a:off x="3106520" y="620174"/>
            <a:ext cx="5862032" cy="5910160"/>
            <a:chOff x="6706970" y="391574"/>
            <a:chExt cx="5862032" cy="5910160"/>
          </a:xfrm>
        </p:grpSpPr>
        <p:grpSp>
          <p:nvGrpSpPr>
            <p:cNvPr id="20" name="Group 19"/>
            <p:cNvGrpSpPr/>
            <p:nvPr/>
          </p:nvGrpSpPr>
          <p:grpSpPr>
            <a:xfrm>
              <a:off x="6706970" y="391574"/>
              <a:ext cx="5862032" cy="5910160"/>
              <a:chOff x="6706970" y="391574"/>
              <a:chExt cx="5862032" cy="591016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06970" y="391574"/>
                <a:ext cx="5862032" cy="5910160"/>
              </a:xfrm>
              <a:prstGeom prst="rect">
                <a:avLst/>
              </a:prstGeom>
            </p:spPr>
          </p:pic>
          <p:sp>
            <p:nvSpPr>
              <p:cNvPr id="4" name="TextBox 3"/>
              <p:cNvSpPr txBox="1"/>
              <p:nvPr/>
            </p:nvSpPr>
            <p:spPr>
              <a:xfrm>
                <a:off x="8548577" y="1041990"/>
                <a:ext cx="1180214" cy="461665"/>
              </a:xfrm>
              <a:prstGeom prst="rect">
                <a:avLst/>
              </a:prstGeom>
              <a:noFill/>
            </p:spPr>
            <p:txBody>
              <a:bodyPr wrap="square" rtlCol="0">
                <a:spAutoFit/>
              </a:bodyPr>
              <a:lstStyle/>
              <a:p>
                <a:pPr algn="ctr"/>
                <a:r>
                  <a:rPr lang="mn-MN" sz="1200" b="1" dirty="0" smtClean="0">
                    <a:solidFill>
                      <a:schemeClr val="bg1"/>
                    </a:solidFill>
                  </a:rPr>
                  <a:t>Менежрийн сургалт</a:t>
                </a:r>
                <a:endParaRPr lang="en-US" sz="1200" b="1" dirty="0">
                  <a:solidFill>
                    <a:schemeClr val="bg1"/>
                  </a:solidFill>
                </a:endParaRPr>
              </a:p>
            </p:txBody>
          </p:sp>
          <p:sp>
            <p:nvSpPr>
              <p:cNvPr id="5" name="TextBox 4"/>
              <p:cNvSpPr txBox="1"/>
              <p:nvPr/>
            </p:nvSpPr>
            <p:spPr>
              <a:xfrm>
                <a:off x="9637986" y="1041989"/>
                <a:ext cx="1180214" cy="461665"/>
              </a:xfrm>
              <a:prstGeom prst="rect">
                <a:avLst/>
              </a:prstGeom>
              <a:noFill/>
            </p:spPr>
            <p:txBody>
              <a:bodyPr wrap="square" rtlCol="0">
                <a:spAutoFit/>
              </a:bodyPr>
              <a:lstStyle/>
              <a:p>
                <a:pPr algn="ctr"/>
                <a:r>
                  <a:rPr lang="mn-MN" sz="1200" b="1" dirty="0" smtClean="0">
                    <a:solidFill>
                      <a:schemeClr val="bg1"/>
                    </a:solidFill>
                  </a:rPr>
                  <a:t>Эрсдэлийг тодорхойлох</a:t>
                </a:r>
                <a:endParaRPr lang="en-US" sz="1200" b="1" dirty="0">
                  <a:solidFill>
                    <a:schemeClr val="bg1"/>
                  </a:solidFill>
                </a:endParaRPr>
              </a:p>
            </p:txBody>
          </p:sp>
          <p:sp>
            <p:nvSpPr>
              <p:cNvPr id="6" name="TextBox 5"/>
              <p:cNvSpPr txBox="1"/>
              <p:nvPr/>
            </p:nvSpPr>
            <p:spPr>
              <a:xfrm>
                <a:off x="10541139" y="1654337"/>
                <a:ext cx="1180214" cy="461665"/>
              </a:xfrm>
              <a:prstGeom prst="rect">
                <a:avLst/>
              </a:prstGeom>
              <a:noFill/>
            </p:spPr>
            <p:txBody>
              <a:bodyPr wrap="square" rtlCol="0">
                <a:spAutoFit/>
              </a:bodyPr>
              <a:lstStyle/>
              <a:p>
                <a:pPr algn="ctr"/>
                <a:r>
                  <a:rPr lang="mn-MN" sz="1200" b="1" dirty="0" smtClean="0">
                    <a:solidFill>
                      <a:schemeClr val="bg1"/>
                    </a:solidFill>
                  </a:rPr>
                  <a:t>Эрсдэлийг шалгах</a:t>
                </a:r>
                <a:endParaRPr lang="en-US" sz="1200" b="1" dirty="0">
                  <a:solidFill>
                    <a:schemeClr val="bg1"/>
                  </a:solidFill>
                </a:endParaRPr>
              </a:p>
            </p:txBody>
          </p:sp>
          <p:sp>
            <p:nvSpPr>
              <p:cNvPr id="7" name="TextBox 6"/>
              <p:cNvSpPr txBox="1"/>
              <p:nvPr/>
            </p:nvSpPr>
            <p:spPr>
              <a:xfrm>
                <a:off x="11015529" y="2519118"/>
                <a:ext cx="1324501" cy="646331"/>
              </a:xfrm>
              <a:prstGeom prst="rect">
                <a:avLst/>
              </a:prstGeom>
              <a:noFill/>
            </p:spPr>
            <p:txBody>
              <a:bodyPr wrap="square" rtlCol="0">
                <a:spAutoFit/>
              </a:bodyPr>
              <a:lstStyle/>
              <a:p>
                <a:pPr algn="ctr"/>
                <a:r>
                  <a:rPr lang="mn-MN" sz="1200" b="1" dirty="0" smtClean="0">
                    <a:solidFill>
                      <a:schemeClr val="bg1"/>
                    </a:solidFill>
                  </a:rPr>
                  <a:t>Хэрхэн хянахаа сонгож, хэрэгжүүлэх</a:t>
                </a:r>
                <a:endParaRPr lang="en-US" sz="1200" b="1" dirty="0">
                  <a:solidFill>
                    <a:schemeClr val="bg1"/>
                  </a:solidFill>
                </a:endParaRPr>
              </a:p>
            </p:txBody>
          </p:sp>
          <p:sp>
            <p:nvSpPr>
              <p:cNvPr id="8" name="TextBox 7"/>
              <p:cNvSpPr txBox="1"/>
              <p:nvPr/>
            </p:nvSpPr>
            <p:spPr>
              <a:xfrm>
                <a:off x="11087673" y="3568565"/>
                <a:ext cx="1180214" cy="646331"/>
              </a:xfrm>
              <a:prstGeom prst="rect">
                <a:avLst/>
              </a:prstGeom>
              <a:noFill/>
            </p:spPr>
            <p:txBody>
              <a:bodyPr wrap="square" rtlCol="0">
                <a:spAutoFit/>
              </a:bodyPr>
              <a:lstStyle/>
              <a:p>
                <a:pPr algn="ctr"/>
                <a:r>
                  <a:rPr lang="mn-MN" sz="1200" b="1" dirty="0" smtClean="0">
                    <a:solidFill>
                      <a:schemeClr val="bg1"/>
                    </a:solidFill>
                  </a:rPr>
                  <a:t>Түрүүлж яваа, хоцорч яваа үзүүүлэлтүүд</a:t>
                </a:r>
                <a:endParaRPr lang="en-US" sz="1200" b="1" dirty="0">
                  <a:solidFill>
                    <a:schemeClr val="bg1"/>
                  </a:solidFill>
                </a:endParaRPr>
              </a:p>
            </p:txBody>
          </p:sp>
          <p:sp>
            <p:nvSpPr>
              <p:cNvPr id="9" name="TextBox 8"/>
              <p:cNvSpPr txBox="1"/>
              <p:nvPr/>
            </p:nvSpPr>
            <p:spPr>
              <a:xfrm>
                <a:off x="10541139" y="4522366"/>
                <a:ext cx="1180214" cy="461665"/>
              </a:xfrm>
              <a:prstGeom prst="rect">
                <a:avLst/>
              </a:prstGeom>
              <a:noFill/>
            </p:spPr>
            <p:txBody>
              <a:bodyPr wrap="square" rtlCol="0">
                <a:spAutoFit/>
              </a:bodyPr>
              <a:lstStyle/>
              <a:p>
                <a:pPr algn="ctr"/>
                <a:r>
                  <a:rPr lang="mn-MN" sz="1200" b="1" dirty="0" smtClean="0">
                    <a:solidFill>
                      <a:schemeClr val="bg1"/>
                    </a:solidFill>
                  </a:rPr>
                  <a:t>Ослын дараах тайлан</a:t>
                </a:r>
                <a:endParaRPr lang="en-US" sz="1200" b="1" dirty="0">
                  <a:solidFill>
                    <a:schemeClr val="bg1"/>
                  </a:solidFill>
                </a:endParaRPr>
              </a:p>
            </p:txBody>
          </p:sp>
          <p:sp>
            <p:nvSpPr>
              <p:cNvPr id="10" name="TextBox 9"/>
              <p:cNvSpPr txBox="1"/>
              <p:nvPr/>
            </p:nvSpPr>
            <p:spPr>
              <a:xfrm>
                <a:off x="9637986" y="5060668"/>
                <a:ext cx="1180214" cy="646331"/>
              </a:xfrm>
              <a:prstGeom prst="rect">
                <a:avLst/>
              </a:prstGeom>
              <a:noFill/>
            </p:spPr>
            <p:txBody>
              <a:bodyPr wrap="square" rtlCol="0">
                <a:spAutoFit/>
              </a:bodyPr>
              <a:lstStyle/>
              <a:p>
                <a:pPr algn="ctr"/>
                <a:r>
                  <a:rPr lang="mn-MN" sz="1200" b="1" dirty="0" smtClean="0">
                    <a:solidFill>
                      <a:schemeClr val="bg1"/>
                    </a:solidFill>
                  </a:rPr>
                  <a:t>Суурь шалтгааны шинжилгээ</a:t>
                </a:r>
                <a:endParaRPr lang="en-US" sz="1200" b="1" dirty="0">
                  <a:solidFill>
                    <a:schemeClr val="bg1"/>
                  </a:solidFill>
                </a:endParaRPr>
              </a:p>
            </p:txBody>
          </p:sp>
          <p:sp>
            <p:nvSpPr>
              <p:cNvPr id="11" name="TextBox 10"/>
              <p:cNvSpPr txBox="1"/>
              <p:nvPr/>
            </p:nvSpPr>
            <p:spPr>
              <a:xfrm>
                <a:off x="8548577" y="5079293"/>
                <a:ext cx="1180214" cy="461665"/>
              </a:xfrm>
              <a:prstGeom prst="rect">
                <a:avLst/>
              </a:prstGeom>
              <a:noFill/>
            </p:spPr>
            <p:txBody>
              <a:bodyPr wrap="square" rtlCol="0">
                <a:spAutoFit/>
              </a:bodyPr>
              <a:lstStyle/>
              <a:p>
                <a:pPr algn="ctr"/>
                <a:r>
                  <a:rPr lang="mn-MN" sz="1200" b="1" dirty="0" smtClean="0">
                    <a:solidFill>
                      <a:schemeClr val="bg1"/>
                    </a:solidFill>
                  </a:rPr>
                  <a:t>Соёлыг хөгжүүлэх</a:t>
                </a:r>
                <a:endParaRPr lang="en-US" sz="1200" b="1" dirty="0">
                  <a:solidFill>
                    <a:schemeClr val="bg1"/>
                  </a:solidFill>
                </a:endParaRPr>
              </a:p>
            </p:txBody>
          </p:sp>
          <p:sp>
            <p:nvSpPr>
              <p:cNvPr id="12" name="TextBox 11"/>
              <p:cNvSpPr txBox="1"/>
              <p:nvPr/>
            </p:nvSpPr>
            <p:spPr>
              <a:xfrm>
                <a:off x="7722781" y="4522366"/>
                <a:ext cx="953386" cy="461665"/>
              </a:xfrm>
              <a:prstGeom prst="rect">
                <a:avLst/>
              </a:prstGeom>
              <a:noFill/>
            </p:spPr>
            <p:txBody>
              <a:bodyPr wrap="square" rtlCol="0">
                <a:spAutoFit/>
              </a:bodyPr>
              <a:lstStyle/>
              <a:p>
                <a:pPr algn="ctr"/>
                <a:r>
                  <a:rPr lang="mn-MN" sz="1200" b="1" dirty="0" smtClean="0">
                    <a:solidFill>
                      <a:schemeClr val="bg1"/>
                    </a:solidFill>
                  </a:rPr>
                  <a:t>Хянах, шалгах</a:t>
                </a:r>
                <a:endParaRPr lang="en-US" sz="1200" b="1" dirty="0">
                  <a:solidFill>
                    <a:schemeClr val="bg1"/>
                  </a:solidFill>
                </a:endParaRPr>
              </a:p>
            </p:txBody>
          </p:sp>
          <p:sp>
            <p:nvSpPr>
              <p:cNvPr id="13" name="TextBox 12"/>
              <p:cNvSpPr txBox="1"/>
              <p:nvPr/>
            </p:nvSpPr>
            <p:spPr>
              <a:xfrm>
                <a:off x="7127001" y="3568565"/>
                <a:ext cx="1180214" cy="461665"/>
              </a:xfrm>
              <a:prstGeom prst="rect">
                <a:avLst/>
              </a:prstGeom>
              <a:noFill/>
            </p:spPr>
            <p:txBody>
              <a:bodyPr wrap="square" rtlCol="0">
                <a:spAutoFit/>
              </a:bodyPr>
              <a:lstStyle/>
              <a:p>
                <a:pPr algn="ctr"/>
                <a:r>
                  <a:rPr lang="mn-MN" sz="1200" b="1" dirty="0" smtClean="0">
                    <a:solidFill>
                      <a:schemeClr val="bg1"/>
                    </a:solidFill>
                  </a:rPr>
                  <a:t>Дахин төвлөрөх</a:t>
                </a:r>
                <a:endParaRPr lang="en-US" sz="1200" b="1" dirty="0">
                  <a:solidFill>
                    <a:schemeClr val="bg1"/>
                  </a:solidFill>
                </a:endParaRPr>
              </a:p>
            </p:txBody>
          </p:sp>
          <p:sp>
            <p:nvSpPr>
              <p:cNvPr id="14" name="TextBox 13"/>
              <p:cNvSpPr txBox="1"/>
              <p:nvPr/>
            </p:nvSpPr>
            <p:spPr>
              <a:xfrm>
                <a:off x="7127001" y="2703783"/>
                <a:ext cx="1180214" cy="276999"/>
              </a:xfrm>
              <a:prstGeom prst="rect">
                <a:avLst/>
              </a:prstGeom>
              <a:noFill/>
            </p:spPr>
            <p:txBody>
              <a:bodyPr wrap="square" rtlCol="0">
                <a:spAutoFit/>
              </a:bodyPr>
              <a:lstStyle/>
              <a:p>
                <a:pPr algn="ctr"/>
                <a:r>
                  <a:rPr lang="mn-MN" sz="1200" b="1" dirty="0" smtClean="0">
                    <a:solidFill>
                      <a:schemeClr val="bg1"/>
                    </a:solidFill>
                  </a:rPr>
                  <a:t>Бодлого</a:t>
                </a:r>
                <a:endParaRPr lang="en-US" sz="1200" b="1" dirty="0">
                  <a:solidFill>
                    <a:schemeClr val="bg1"/>
                  </a:solidFill>
                </a:endParaRPr>
              </a:p>
            </p:txBody>
          </p:sp>
          <p:sp>
            <p:nvSpPr>
              <p:cNvPr id="15" name="TextBox 14"/>
              <p:cNvSpPr txBox="1"/>
              <p:nvPr/>
            </p:nvSpPr>
            <p:spPr>
              <a:xfrm>
                <a:off x="7609367" y="1702435"/>
                <a:ext cx="1180214" cy="276999"/>
              </a:xfrm>
              <a:prstGeom prst="rect">
                <a:avLst/>
              </a:prstGeom>
              <a:noFill/>
            </p:spPr>
            <p:txBody>
              <a:bodyPr wrap="square" rtlCol="0">
                <a:spAutoFit/>
              </a:bodyPr>
              <a:lstStyle/>
              <a:p>
                <a:pPr algn="ctr"/>
                <a:r>
                  <a:rPr lang="mn-MN" sz="1200" b="1" dirty="0" smtClean="0">
                    <a:solidFill>
                      <a:schemeClr val="bg1"/>
                    </a:solidFill>
                  </a:rPr>
                  <a:t>Явц</a:t>
                </a:r>
                <a:endParaRPr lang="en-US" sz="1200" b="1" dirty="0">
                  <a:solidFill>
                    <a:schemeClr val="bg1"/>
                  </a:solidFill>
                </a:endParaRPr>
              </a:p>
            </p:txBody>
          </p:sp>
          <p:sp>
            <p:nvSpPr>
              <p:cNvPr id="16" name="TextBox 15"/>
              <p:cNvSpPr txBox="1"/>
              <p:nvPr/>
            </p:nvSpPr>
            <p:spPr>
              <a:xfrm>
                <a:off x="8415241" y="2561393"/>
                <a:ext cx="1313550" cy="338554"/>
              </a:xfrm>
              <a:prstGeom prst="rect">
                <a:avLst/>
              </a:prstGeom>
              <a:noFill/>
            </p:spPr>
            <p:txBody>
              <a:bodyPr wrap="square" rtlCol="0">
                <a:spAutoFit/>
              </a:bodyPr>
              <a:lstStyle/>
              <a:p>
                <a:pPr algn="ctr"/>
                <a:r>
                  <a:rPr lang="mn-MN" sz="1600" b="1" dirty="0" smtClean="0">
                    <a:solidFill>
                      <a:schemeClr val="bg1"/>
                    </a:solidFill>
                  </a:rPr>
                  <a:t>Төлөвлөгөө</a:t>
                </a:r>
                <a:endParaRPr lang="en-US" sz="1200" b="1" dirty="0">
                  <a:solidFill>
                    <a:schemeClr val="bg1"/>
                  </a:solidFill>
                </a:endParaRPr>
              </a:p>
            </p:txBody>
          </p:sp>
          <p:sp>
            <p:nvSpPr>
              <p:cNvPr id="17" name="TextBox 16"/>
              <p:cNvSpPr txBox="1"/>
              <p:nvPr/>
            </p:nvSpPr>
            <p:spPr>
              <a:xfrm>
                <a:off x="9637986" y="2542202"/>
                <a:ext cx="1313550" cy="338554"/>
              </a:xfrm>
              <a:prstGeom prst="rect">
                <a:avLst/>
              </a:prstGeom>
              <a:noFill/>
            </p:spPr>
            <p:txBody>
              <a:bodyPr wrap="square" rtlCol="0">
                <a:spAutoFit/>
              </a:bodyPr>
              <a:lstStyle/>
              <a:p>
                <a:pPr algn="ctr"/>
                <a:r>
                  <a:rPr lang="mn-MN" sz="1600" b="1" dirty="0" smtClean="0">
                    <a:solidFill>
                      <a:schemeClr val="bg1"/>
                    </a:solidFill>
                  </a:rPr>
                  <a:t>Гүйцэтгэл</a:t>
                </a:r>
                <a:endParaRPr lang="en-US" sz="1200" b="1" dirty="0">
                  <a:solidFill>
                    <a:schemeClr val="bg1"/>
                  </a:solidFill>
                </a:endParaRPr>
              </a:p>
            </p:txBody>
          </p:sp>
          <p:sp>
            <p:nvSpPr>
              <p:cNvPr id="18" name="TextBox 17"/>
              <p:cNvSpPr txBox="1"/>
              <p:nvPr/>
            </p:nvSpPr>
            <p:spPr>
              <a:xfrm>
                <a:off x="9637986" y="3722453"/>
                <a:ext cx="1313550" cy="338554"/>
              </a:xfrm>
              <a:prstGeom prst="rect">
                <a:avLst/>
              </a:prstGeom>
              <a:noFill/>
            </p:spPr>
            <p:txBody>
              <a:bodyPr wrap="square" rtlCol="0">
                <a:spAutoFit/>
              </a:bodyPr>
              <a:lstStyle/>
              <a:p>
                <a:pPr algn="ctr"/>
                <a:r>
                  <a:rPr lang="mn-MN" sz="1600" b="1" dirty="0" smtClean="0">
                    <a:solidFill>
                      <a:schemeClr val="bg1"/>
                    </a:solidFill>
                  </a:rPr>
                  <a:t>Хянах</a:t>
                </a:r>
                <a:endParaRPr lang="en-US" sz="1200" b="1" dirty="0">
                  <a:solidFill>
                    <a:schemeClr val="bg1"/>
                  </a:solidFill>
                </a:endParaRPr>
              </a:p>
            </p:txBody>
          </p:sp>
          <p:sp>
            <p:nvSpPr>
              <p:cNvPr id="19" name="TextBox 18"/>
              <p:cNvSpPr txBox="1"/>
              <p:nvPr/>
            </p:nvSpPr>
            <p:spPr>
              <a:xfrm>
                <a:off x="8415241" y="3722453"/>
                <a:ext cx="1313550" cy="338554"/>
              </a:xfrm>
              <a:prstGeom prst="rect">
                <a:avLst/>
              </a:prstGeom>
              <a:noFill/>
            </p:spPr>
            <p:txBody>
              <a:bodyPr wrap="square" rtlCol="0">
                <a:spAutoFit/>
              </a:bodyPr>
              <a:lstStyle/>
              <a:p>
                <a:pPr algn="ctr"/>
                <a:r>
                  <a:rPr lang="mn-MN" sz="1600" b="1" dirty="0" smtClean="0">
                    <a:solidFill>
                      <a:schemeClr val="bg1"/>
                    </a:solidFill>
                  </a:rPr>
                  <a:t>Хэрэгжүүлэх</a:t>
                </a:r>
                <a:endParaRPr lang="en-US" sz="1200" b="1" dirty="0">
                  <a:solidFill>
                    <a:schemeClr val="bg1"/>
                  </a:solidFill>
                </a:endParaRPr>
              </a:p>
            </p:txBody>
          </p:sp>
        </p:grpSp>
        <p:sp>
          <p:nvSpPr>
            <p:cNvPr id="21" name="TextBox 20"/>
            <p:cNvSpPr txBox="1"/>
            <p:nvPr/>
          </p:nvSpPr>
          <p:spPr>
            <a:xfrm>
              <a:off x="9022538" y="3054266"/>
              <a:ext cx="1313550" cy="584775"/>
            </a:xfrm>
            <a:prstGeom prst="rect">
              <a:avLst/>
            </a:prstGeom>
            <a:noFill/>
          </p:spPr>
          <p:txBody>
            <a:bodyPr wrap="square" rtlCol="0">
              <a:spAutoFit/>
            </a:bodyPr>
            <a:lstStyle/>
            <a:p>
              <a:pPr algn="ctr"/>
              <a:r>
                <a:rPr lang="mn-MN" sz="1600" b="1" dirty="0" smtClean="0">
                  <a:solidFill>
                    <a:schemeClr val="bg1"/>
                  </a:solidFill>
                </a:rPr>
                <a:t>Хохирлын эрсдэл</a:t>
              </a:r>
              <a:endParaRPr lang="en-US" sz="1200" b="1" dirty="0">
                <a:solidFill>
                  <a:schemeClr val="bg1"/>
                </a:solidFill>
              </a:endParaRPr>
            </a:p>
          </p:txBody>
        </p:sp>
      </p:grpSp>
    </p:spTree>
    <p:extLst>
      <p:ext uri="{BB962C8B-B14F-4D97-AF65-F5344CB8AC3E}">
        <p14:creationId xmlns:p14="http://schemas.microsoft.com/office/powerpoint/2010/main" val="341621339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C44AFD9-1AE3-4039-87FE-7A090064115C}"/>
              </a:ext>
            </a:extLst>
          </p:cNvPr>
          <p:cNvSpPr>
            <a:spLocks noGrp="1"/>
          </p:cNvSpPr>
          <p:nvPr>
            <p:ph type="title"/>
          </p:nvPr>
        </p:nvSpPr>
        <p:spPr>
          <a:xfrm>
            <a:off x="6746628" y="1783959"/>
            <a:ext cx="4645250" cy="2889114"/>
          </a:xfrm>
        </p:spPr>
        <p:txBody>
          <a:bodyPr vert="horz" lIns="91440" tIns="45720" rIns="91440" bIns="45720" rtlCol="0" anchor="b">
            <a:normAutofit fontScale="90000"/>
          </a:bodyPr>
          <a:lstStyle/>
          <a:p>
            <a:r>
              <a:rPr lang="mn-MN" sz="5600" kern="1200" dirty="0">
                <a:solidFill>
                  <a:schemeClr val="tx1"/>
                </a:solidFill>
                <a:latin typeface="+mj-lt"/>
                <a:ea typeface="+mj-ea"/>
                <a:cs typeface="+mj-cs"/>
              </a:rPr>
              <a:t>Шууд удирдлагын </a:t>
            </a:r>
            <a:r>
              <a:rPr lang="mn-MN" sz="5600" kern="1200" dirty="0" smtClean="0">
                <a:solidFill>
                  <a:schemeClr val="tx1"/>
                </a:solidFill>
                <a:latin typeface="+mj-lt"/>
                <a:ea typeface="+mj-ea"/>
                <a:cs typeface="+mj-cs"/>
              </a:rPr>
              <a:t>үүрэг </a:t>
            </a:r>
            <a:r>
              <a:rPr lang="mn-MN" sz="5600" kern="1200" dirty="0">
                <a:solidFill>
                  <a:schemeClr val="tx1"/>
                </a:solidFill>
                <a:latin typeface="+mj-lt"/>
                <a:ea typeface="+mj-ea"/>
                <a:cs typeface="+mj-cs"/>
              </a:rPr>
              <a:t>хариуцлага</a:t>
            </a:r>
            <a:endParaRPr lang="en-US" sz="5600" kern="1200" dirty="0">
              <a:solidFill>
                <a:schemeClr val="tx1"/>
              </a:solidFill>
              <a:latin typeface="+mj-lt"/>
              <a:ea typeface="+mj-ea"/>
              <a:cs typeface="+mj-cs"/>
            </a:endParaRPr>
          </a:p>
        </p:txBody>
      </p:sp>
      <p:sp>
        <p:nvSpPr>
          <p:cNvPr id="17" name="Freeform: Shape 16">
            <a:extLst>
              <a:ext uri="{FF2B5EF4-FFF2-40B4-BE49-F238E27FC236}">
                <a16:creationId xmlns:a16="http://schemas.microsoft.com/office/drawing/2014/main" xmlns="" id="{1DB7C82F-AB7E-4F0C-B829-FA1B9C41518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xmlns="" id="{9BFE01FF-D852-4625-BFE4-BCD82E915DA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30874" r="10931" b="-1"/>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3108503898"/>
      </p:ext>
    </p:extLst>
  </p:cSld>
  <p:clrMapOvr>
    <a:overrideClrMapping bg1="dk1" tx1="lt1" bg2="dk2" tx2="lt2" accent1="accent1" accent2="accent2" accent3="accent3" accent4="accent4" accent5="accent5" accent6="accent6" hlink="hlink" folHlink="folHlink"/>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A381E77-A3B7-4512-8E65-60E34402A770}"/>
              </a:ext>
            </a:extLst>
          </p:cNvPr>
          <p:cNvSpPr>
            <a:spLocks noGrp="1"/>
          </p:cNvSpPr>
          <p:nvPr>
            <p:ph type="title"/>
          </p:nvPr>
        </p:nvSpPr>
        <p:spPr/>
        <p:txBody>
          <a:bodyPr/>
          <a:lstStyle/>
          <a:p>
            <a:r>
              <a:rPr lang="mn-MN" dirty="0"/>
              <a:t>Шууд удирдлагын </a:t>
            </a:r>
            <a:r>
              <a:rPr lang="mn-MN" dirty="0" smtClean="0"/>
              <a:t>үүрэг </a:t>
            </a:r>
            <a:r>
              <a:rPr lang="mn-MN" dirty="0"/>
              <a:t>хариуцлага</a:t>
            </a:r>
            <a:endParaRPr lang="en-GB" dirty="0"/>
          </a:p>
        </p:txBody>
      </p:sp>
      <p:sp>
        <p:nvSpPr>
          <p:cNvPr id="3" name="Content Placeholder 2">
            <a:extLst>
              <a:ext uri="{FF2B5EF4-FFF2-40B4-BE49-F238E27FC236}">
                <a16:creationId xmlns:a16="http://schemas.microsoft.com/office/drawing/2014/main" xmlns="" id="{E709597B-7CF7-4220-A9B1-3690303310C3}"/>
              </a:ext>
            </a:extLst>
          </p:cNvPr>
          <p:cNvSpPr>
            <a:spLocks noGrp="1"/>
          </p:cNvSpPr>
          <p:nvPr>
            <p:ph idx="1"/>
          </p:nvPr>
        </p:nvSpPr>
        <p:spPr/>
        <p:txBody>
          <a:bodyPr/>
          <a:lstStyle/>
          <a:p>
            <a:r>
              <a:rPr lang="mn-MN" dirty="0"/>
              <a:t>Манлайлал </a:t>
            </a:r>
            <a:endParaRPr lang="en-GB" dirty="0"/>
          </a:p>
          <a:p>
            <a:r>
              <a:rPr lang="mn-MN" dirty="0"/>
              <a:t>Удирдах ухаан</a:t>
            </a:r>
            <a:endParaRPr lang="en-GB" dirty="0"/>
          </a:p>
          <a:p>
            <a:pPr lvl="1"/>
            <a:r>
              <a:rPr lang="mn-MN" dirty="0"/>
              <a:t>Бодит болон </a:t>
            </a:r>
            <a:r>
              <a:rPr lang="mn-MN" dirty="0" smtClean="0"/>
              <a:t>төсөөлж байсан </a:t>
            </a:r>
            <a:r>
              <a:rPr lang="mn-MN" dirty="0"/>
              <a:t>дарамт </a:t>
            </a:r>
            <a:r>
              <a:rPr lang="mn-MN" dirty="0" smtClean="0"/>
              <a:t>ачаалал</a:t>
            </a:r>
            <a:endParaRPr lang="en-GB" dirty="0"/>
          </a:p>
          <a:p>
            <a:pPr lvl="1"/>
            <a:r>
              <a:rPr lang="mn-MN" dirty="0"/>
              <a:t>Ж</a:t>
            </a:r>
            <a:r>
              <a:rPr lang="mn-MN" dirty="0" smtClean="0"/>
              <a:t>олоо </a:t>
            </a:r>
            <a:r>
              <a:rPr lang="mn-MN" dirty="0"/>
              <a:t>барих </a:t>
            </a:r>
            <a:r>
              <a:rPr lang="mn-MN" dirty="0" smtClean="0"/>
              <a:t>үеийн ажилтны гаргах эрсдлийг </a:t>
            </a:r>
            <a:r>
              <a:rPr lang="mn-MN" dirty="0"/>
              <a:t>арилгах</a:t>
            </a:r>
            <a:endParaRPr lang="en-GB" dirty="0"/>
          </a:p>
          <a:p>
            <a:r>
              <a:rPr lang="mn-MN" dirty="0"/>
              <a:t>Аюулгүй </a:t>
            </a:r>
            <a:r>
              <a:rPr lang="mn-MN" dirty="0" smtClean="0"/>
              <a:t>жолоо барих </a:t>
            </a:r>
            <a:r>
              <a:rPr lang="mn-MN" dirty="0" smtClean="0"/>
              <a:t>бодлого, дүрэм </a:t>
            </a:r>
            <a:r>
              <a:rPr lang="mn-MN" dirty="0" smtClean="0"/>
              <a:t>журмыг </a:t>
            </a:r>
            <a:r>
              <a:rPr lang="mn-MN" dirty="0"/>
              <a:t>хэрэгжүүлэх</a:t>
            </a:r>
            <a:endParaRPr lang="en-GB" dirty="0"/>
          </a:p>
          <a:p>
            <a:r>
              <a:rPr lang="mn-MN" dirty="0"/>
              <a:t>Аюулгүй </a:t>
            </a:r>
            <a:r>
              <a:rPr lang="mn-MN" dirty="0" smtClean="0"/>
              <a:t>байдал болон үйл </a:t>
            </a:r>
            <a:r>
              <a:rPr lang="mn-MN" dirty="0"/>
              <a:t>ажиллагааны зохистой тэнцвэрийг олох</a:t>
            </a:r>
            <a:endParaRPr lang="en-GB" dirty="0"/>
          </a:p>
          <a:p>
            <a:endParaRPr lang="en-GB" dirty="0"/>
          </a:p>
        </p:txBody>
      </p:sp>
    </p:spTree>
    <p:extLst>
      <p:ext uri="{BB962C8B-B14F-4D97-AF65-F5344CB8AC3E}">
        <p14:creationId xmlns:p14="http://schemas.microsoft.com/office/powerpoint/2010/main" val="274030931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8153897-D11C-4F26-8DE2-2458D1DE216C}"/>
              </a:ext>
            </a:extLst>
          </p:cNvPr>
          <p:cNvSpPr>
            <a:spLocks noGrp="1"/>
          </p:cNvSpPr>
          <p:nvPr>
            <p:ph type="title"/>
          </p:nvPr>
        </p:nvSpPr>
        <p:spPr/>
        <p:txBody>
          <a:bodyPr/>
          <a:lstStyle/>
          <a:p>
            <a:r>
              <a:rPr lang="mn-MN" dirty="0"/>
              <a:t>Манлайлал </a:t>
            </a:r>
            <a:endParaRPr lang="en-GB" dirty="0"/>
          </a:p>
        </p:txBody>
      </p:sp>
      <p:sp>
        <p:nvSpPr>
          <p:cNvPr id="3" name="Content Placeholder 2">
            <a:extLst>
              <a:ext uri="{FF2B5EF4-FFF2-40B4-BE49-F238E27FC236}">
                <a16:creationId xmlns:a16="http://schemas.microsoft.com/office/drawing/2014/main" xmlns="" id="{C54A4B7A-9519-44D7-9FFF-46CFE55A86B5}"/>
              </a:ext>
            </a:extLst>
          </p:cNvPr>
          <p:cNvSpPr>
            <a:spLocks noGrp="1"/>
          </p:cNvSpPr>
          <p:nvPr>
            <p:ph idx="1"/>
          </p:nvPr>
        </p:nvSpPr>
        <p:spPr/>
        <p:txBody>
          <a:bodyPr>
            <a:normAutofit fontScale="92500" lnSpcReduction="20000"/>
          </a:bodyPr>
          <a:lstStyle/>
          <a:p>
            <a:r>
              <a:rPr lang="mn-MN" dirty="0"/>
              <a:t>Замын хөдөлгөөний аюулгүй байдлын санаачлагыг амжилттай хэрэгжүүлэхэд хүчтэй, үр дүнтэй </a:t>
            </a:r>
            <a:r>
              <a:rPr lang="mn-MN" dirty="0" smtClean="0"/>
              <a:t>манлайлал </a:t>
            </a:r>
            <a:r>
              <a:rPr lang="mn-MN" dirty="0"/>
              <a:t>чухал ач холбогдолтой</a:t>
            </a:r>
          </a:p>
          <a:p>
            <a:endParaRPr lang="en-GB" dirty="0"/>
          </a:p>
          <a:p>
            <a:r>
              <a:rPr lang="mn-MN" dirty="0"/>
              <a:t>Удирдлагын баг </a:t>
            </a:r>
            <a:r>
              <a:rPr lang="mn-MN" dirty="0" smtClean="0"/>
              <a:t>таныг замын </a:t>
            </a:r>
            <a:r>
              <a:rPr lang="mn-MN" dirty="0"/>
              <a:t>хөдөлгөөний аюулгүй байдлын </a:t>
            </a:r>
            <a:r>
              <a:rPr lang="mn-MN" dirty="0" smtClean="0"/>
              <a:t>хөтөлбөрийг хэрэгжүүлэхэд боломжит цаг </a:t>
            </a:r>
            <a:r>
              <a:rPr lang="mn-MN" dirty="0"/>
              <a:t>хугацаа, </a:t>
            </a:r>
            <a:r>
              <a:rPr lang="mn-MN" dirty="0" smtClean="0"/>
              <a:t>бусад дэмжлэг </a:t>
            </a:r>
            <a:r>
              <a:rPr lang="mn-MN" dirty="0"/>
              <a:t>болон </a:t>
            </a:r>
            <a:r>
              <a:rPr lang="mn-MN" dirty="0" smtClean="0"/>
              <a:t>шаардлагатай </a:t>
            </a:r>
            <a:r>
              <a:rPr lang="mn-MN" dirty="0"/>
              <a:t>төсвөөр хангах ёстой.</a:t>
            </a:r>
            <a:endParaRPr lang="en-GB" dirty="0"/>
          </a:p>
          <a:p>
            <a:endParaRPr lang="en-GB" dirty="0"/>
          </a:p>
          <a:p>
            <a:r>
              <a:rPr lang="mn-MN" b="1" dirty="0" smtClean="0"/>
              <a:t>Бүх </a:t>
            </a:r>
            <a:r>
              <a:rPr lang="mn-MN" dirty="0" smtClean="0"/>
              <a:t>менежерүүд </a:t>
            </a:r>
            <a:r>
              <a:rPr lang="mn-MN" dirty="0"/>
              <a:t>удирдагч гэдгийг санаарай. Та аюулгүй </a:t>
            </a:r>
            <a:r>
              <a:rPr lang="mn-MN" dirty="0" smtClean="0"/>
              <a:t>жолоо бариж, </a:t>
            </a:r>
            <a:r>
              <a:rPr lang="mn-MN" dirty="0"/>
              <a:t>аюулгүй </a:t>
            </a:r>
            <a:r>
              <a:rPr lang="mn-MN" dirty="0" smtClean="0"/>
              <a:t>жолоо барих </a:t>
            </a:r>
            <a:r>
              <a:rPr lang="mn-MN" dirty="0"/>
              <a:t>бодлого, журмаа мөрдөж </a:t>
            </a:r>
            <a:r>
              <a:rPr lang="mn-MN" dirty="0" smtClean="0"/>
              <a:t>байгаагаа ажилтнууддаа харуулах </a:t>
            </a:r>
            <a:r>
              <a:rPr lang="mn-MN" dirty="0"/>
              <a:t>ёстой.</a:t>
            </a:r>
            <a:r>
              <a:rPr lang="en-GB" dirty="0"/>
              <a:t> </a:t>
            </a:r>
          </a:p>
          <a:p>
            <a:endParaRPr lang="en-GB" dirty="0"/>
          </a:p>
          <a:p>
            <a:r>
              <a:rPr lang="mn-MN" dirty="0"/>
              <a:t>Бүх </a:t>
            </a:r>
            <a:r>
              <a:rPr lang="mn-MN" dirty="0" smtClean="0"/>
              <a:t>ажилтандаа ижил тэгш хандах хэрэгтэй</a:t>
            </a:r>
            <a:r>
              <a:rPr lang="en-GB" dirty="0"/>
              <a:t>…</a:t>
            </a:r>
          </a:p>
        </p:txBody>
      </p:sp>
    </p:spTree>
    <p:extLst>
      <p:ext uri="{BB962C8B-B14F-4D97-AF65-F5344CB8AC3E}">
        <p14:creationId xmlns:p14="http://schemas.microsoft.com/office/powerpoint/2010/main" val="141015266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5A78B0-4189-4E00-B77D-7931CCFC1D8B}"/>
              </a:ext>
            </a:extLst>
          </p:cNvPr>
          <p:cNvSpPr>
            <a:spLocks noGrp="1"/>
          </p:cNvSpPr>
          <p:nvPr>
            <p:ph type="title"/>
          </p:nvPr>
        </p:nvSpPr>
        <p:spPr/>
        <p:txBody>
          <a:bodyPr/>
          <a:lstStyle/>
          <a:p>
            <a:r>
              <a:rPr lang="mn-MN" dirty="0"/>
              <a:t>Удирдах ухаан</a:t>
            </a:r>
            <a:endParaRPr lang="en-GB" dirty="0"/>
          </a:p>
        </p:txBody>
      </p:sp>
      <p:sp>
        <p:nvSpPr>
          <p:cNvPr id="3" name="Content Placeholder 2">
            <a:extLst>
              <a:ext uri="{FF2B5EF4-FFF2-40B4-BE49-F238E27FC236}">
                <a16:creationId xmlns:a16="http://schemas.microsoft.com/office/drawing/2014/main" xmlns="" id="{47C39C53-EA77-48A8-8724-C28CE64D453B}"/>
              </a:ext>
            </a:extLst>
          </p:cNvPr>
          <p:cNvSpPr>
            <a:spLocks noGrp="1"/>
          </p:cNvSpPr>
          <p:nvPr>
            <p:ph idx="1"/>
          </p:nvPr>
        </p:nvSpPr>
        <p:spPr/>
        <p:txBody>
          <a:bodyPr>
            <a:normAutofit/>
          </a:bodyPr>
          <a:lstStyle/>
          <a:p>
            <a:r>
              <a:rPr lang="mn-MN" dirty="0"/>
              <a:t>Ажилтны жолоо барих үеийн зан байдалд та хамгийн том нөлөө үзүүлнэ</a:t>
            </a:r>
            <a:endParaRPr lang="en-GB" dirty="0"/>
          </a:p>
          <a:p>
            <a:endParaRPr lang="en-GB" dirty="0"/>
          </a:p>
          <a:p>
            <a:r>
              <a:rPr lang="mn-MN" dirty="0"/>
              <a:t>“Менежерийн сонирхсон зүйл миний ч сонирхлыг татдаг”</a:t>
            </a:r>
            <a:r>
              <a:rPr lang="en-GB" dirty="0"/>
              <a:t> </a:t>
            </a:r>
          </a:p>
          <a:p>
            <a:endParaRPr lang="en-GB" dirty="0"/>
          </a:p>
          <a:p>
            <a:r>
              <a:rPr lang="mn-MN" dirty="0" smtClean="0"/>
              <a:t>Үргэлж нэг л мессежээ дахин дахин өгөхийн ач </a:t>
            </a:r>
            <a:r>
              <a:rPr lang="mn-MN" dirty="0"/>
              <a:t>холбогдол нь ажилтнууд аюулгүй </a:t>
            </a:r>
            <a:r>
              <a:rPr lang="mn-MN" dirty="0" smtClean="0"/>
              <a:t>жолоо барихын </a:t>
            </a:r>
            <a:r>
              <a:rPr lang="mn-MN" dirty="0"/>
              <a:t>мөн чанарыг ойлгож, тэдний бусад хандлагад нөлөөлөхөд оршино. </a:t>
            </a:r>
            <a:endParaRPr lang="en-GB" dirty="0"/>
          </a:p>
        </p:txBody>
      </p:sp>
    </p:spTree>
    <p:extLst>
      <p:ext uri="{BB962C8B-B14F-4D97-AF65-F5344CB8AC3E}">
        <p14:creationId xmlns:p14="http://schemas.microsoft.com/office/powerpoint/2010/main" val="239082797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55ED67-ECAB-4FD0-A02C-C4C4C912E44C}"/>
              </a:ext>
            </a:extLst>
          </p:cNvPr>
          <p:cNvSpPr>
            <a:spLocks noGrp="1"/>
          </p:cNvSpPr>
          <p:nvPr>
            <p:ph type="title"/>
          </p:nvPr>
        </p:nvSpPr>
        <p:spPr/>
        <p:txBody>
          <a:bodyPr>
            <a:normAutofit/>
          </a:bodyPr>
          <a:lstStyle/>
          <a:p>
            <a:r>
              <a:rPr lang="mn-MN" dirty="0"/>
              <a:t>Аюулгүй </a:t>
            </a:r>
            <a:r>
              <a:rPr lang="mn-MN" dirty="0" smtClean="0"/>
              <a:t>жолоо барих </a:t>
            </a:r>
            <a:r>
              <a:rPr lang="mn-MN" dirty="0"/>
              <a:t>бодлого</a:t>
            </a:r>
            <a:r>
              <a:rPr lang="mn-MN" dirty="0" smtClean="0"/>
              <a:t>, дүрэм </a:t>
            </a:r>
            <a:r>
              <a:rPr lang="mn-MN" dirty="0" smtClean="0"/>
              <a:t>журмыг </a:t>
            </a:r>
            <a:r>
              <a:rPr lang="mn-MN" dirty="0"/>
              <a:t>хэрэгжүүлэх</a:t>
            </a:r>
            <a:endParaRPr lang="en-GB" dirty="0"/>
          </a:p>
        </p:txBody>
      </p:sp>
      <p:sp>
        <p:nvSpPr>
          <p:cNvPr id="3" name="Content Placeholder 2">
            <a:extLst>
              <a:ext uri="{FF2B5EF4-FFF2-40B4-BE49-F238E27FC236}">
                <a16:creationId xmlns:a16="http://schemas.microsoft.com/office/drawing/2014/main" xmlns="" id="{45F60FB5-54E8-41E6-8186-33449C893AA2}"/>
              </a:ext>
            </a:extLst>
          </p:cNvPr>
          <p:cNvSpPr>
            <a:spLocks noGrp="1"/>
          </p:cNvSpPr>
          <p:nvPr>
            <p:ph idx="1"/>
          </p:nvPr>
        </p:nvSpPr>
        <p:spPr/>
        <p:txBody>
          <a:bodyPr/>
          <a:lstStyle/>
          <a:p>
            <a:r>
              <a:rPr lang="mn-MN" dirty="0"/>
              <a:t>Та аюулгүй </a:t>
            </a:r>
            <a:r>
              <a:rPr lang="mn-MN" dirty="0" smtClean="0"/>
              <a:t>жолоо барих </a:t>
            </a:r>
            <a:r>
              <a:rPr lang="mn-MN" dirty="0"/>
              <a:t>бодлого, </a:t>
            </a:r>
            <a:r>
              <a:rPr lang="mn-MN" dirty="0" smtClean="0"/>
              <a:t>дүрэм журмыг </a:t>
            </a:r>
            <a:r>
              <a:rPr lang="mn-MN" dirty="0" smtClean="0"/>
              <a:t>хэрэгжүүлэх </a:t>
            </a:r>
            <a:r>
              <a:rPr lang="mn-MN" dirty="0"/>
              <a:t>ёстой.</a:t>
            </a:r>
            <a:r>
              <a:rPr lang="en-GB" dirty="0"/>
              <a:t> </a:t>
            </a:r>
          </a:p>
          <a:p>
            <a:endParaRPr lang="en-GB" dirty="0"/>
          </a:p>
          <a:p>
            <a:r>
              <a:rPr lang="mn-MN" dirty="0" smtClean="0"/>
              <a:t>Та ажилтнууддаа үүнийг </a:t>
            </a:r>
            <a:r>
              <a:rPr lang="mn-MN" dirty="0"/>
              <a:t>сайтар </a:t>
            </a:r>
            <a:r>
              <a:rPr lang="mn-MN" dirty="0" smtClean="0"/>
              <a:t>ойлгуулж</a:t>
            </a:r>
            <a:r>
              <a:rPr lang="mn-MN" dirty="0"/>
              <a:t>, дагаж </a:t>
            </a:r>
            <a:r>
              <a:rPr lang="mn-MN" dirty="0" smtClean="0"/>
              <a:t>мөрдүүлж байх хэрэгтэй.</a:t>
            </a:r>
            <a:endParaRPr lang="en-GB" dirty="0"/>
          </a:p>
          <a:p>
            <a:endParaRPr lang="en-GB" dirty="0"/>
          </a:p>
        </p:txBody>
      </p:sp>
    </p:spTree>
    <p:extLst>
      <p:ext uri="{BB962C8B-B14F-4D97-AF65-F5344CB8AC3E}">
        <p14:creationId xmlns:p14="http://schemas.microsoft.com/office/powerpoint/2010/main" val="276852223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ED82864-28DF-4AC5-A8C6-118DFCF629DA}"/>
              </a:ext>
            </a:extLst>
          </p:cNvPr>
          <p:cNvSpPr>
            <a:spLocks noGrp="1"/>
          </p:cNvSpPr>
          <p:nvPr>
            <p:ph type="title"/>
          </p:nvPr>
        </p:nvSpPr>
        <p:spPr/>
        <p:txBody>
          <a:bodyPr>
            <a:normAutofit/>
          </a:bodyPr>
          <a:lstStyle/>
          <a:p>
            <a:r>
              <a:rPr lang="mn-MN" dirty="0"/>
              <a:t>Аюулгүй </a:t>
            </a:r>
            <a:r>
              <a:rPr lang="mn-MN" dirty="0" smtClean="0"/>
              <a:t>байдал болон үйл </a:t>
            </a:r>
            <a:r>
              <a:rPr lang="mn-MN" dirty="0"/>
              <a:t>ажиллагааны зохистой тэнцвэрийг олох</a:t>
            </a:r>
            <a:endParaRPr lang="en-GB" dirty="0"/>
          </a:p>
        </p:txBody>
      </p:sp>
      <p:sp>
        <p:nvSpPr>
          <p:cNvPr id="3" name="Content Placeholder 2">
            <a:extLst>
              <a:ext uri="{FF2B5EF4-FFF2-40B4-BE49-F238E27FC236}">
                <a16:creationId xmlns:a16="http://schemas.microsoft.com/office/drawing/2014/main" xmlns="" id="{E011AD7B-BAE4-48D8-ADFC-D95A1573A775}"/>
              </a:ext>
            </a:extLst>
          </p:cNvPr>
          <p:cNvSpPr>
            <a:spLocks noGrp="1"/>
          </p:cNvSpPr>
          <p:nvPr>
            <p:ph idx="1"/>
          </p:nvPr>
        </p:nvSpPr>
        <p:spPr/>
        <p:txBody>
          <a:bodyPr>
            <a:normAutofit fontScale="92500" lnSpcReduction="20000"/>
          </a:bodyPr>
          <a:lstStyle/>
          <a:p>
            <a:r>
              <a:rPr lang="mn-MN" dirty="0"/>
              <a:t>Б</a:t>
            </a:r>
            <a:r>
              <a:rPr lang="mn-MN" dirty="0" smtClean="0"/>
              <a:t>изнес тань ямар эрсдэл үүрч чадах вэ? Цаашлаад </a:t>
            </a:r>
            <a:r>
              <a:rPr lang="mn-MN" dirty="0"/>
              <a:t>та бизнесийн зорилгодоо хүрэхийн тулд </a:t>
            </a:r>
            <a:r>
              <a:rPr lang="mn-MN" dirty="0" smtClean="0"/>
              <a:t>ажилтнууддаа </a:t>
            </a:r>
            <a:r>
              <a:rPr lang="mn-MN" dirty="0"/>
              <a:t>ямар </a:t>
            </a:r>
            <a:r>
              <a:rPr lang="mn-MN" dirty="0" smtClean="0"/>
              <a:t>эрсдэлүүдийг </a:t>
            </a:r>
            <a:r>
              <a:rPr lang="mn-MN" dirty="0" smtClean="0"/>
              <a:t>хуваарилах боломжтойг тооцох хэрэгтэй. Эдгээр </a:t>
            </a:r>
            <a:r>
              <a:rPr lang="mn-MN" dirty="0" smtClean="0"/>
              <a:t>эрсдэлийн </a:t>
            </a:r>
            <a:r>
              <a:rPr lang="mn-MN" dirty="0" smtClean="0"/>
              <a:t>алийг нь </a:t>
            </a:r>
            <a:r>
              <a:rPr lang="mn-MN" dirty="0"/>
              <a:t>хүлээн зөвшөөрөх </a:t>
            </a:r>
            <a:r>
              <a:rPr lang="mn-MN" dirty="0" smtClean="0"/>
              <a:t>боломжгүй бөгөөд хатуу хянах ёстойгоо тодорхойлоорой.</a:t>
            </a:r>
            <a:endParaRPr lang="en-GB" dirty="0"/>
          </a:p>
          <a:p>
            <a:endParaRPr lang="en-GB" dirty="0"/>
          </a:p>
          <a:p>
            <a:r>
              <a:rPr lang="mn-MN" dirty="0"/>
              <a:t>Энд </a:t>
            </a:r>
            <a:r>
              <a:rPr lang="mn-MN" dirty="0" smtClean="0"/>
              <a:t>зөв </a:t>
            </a:r>
            <a:r>
              <a:rPr lang="mn-MN" dirty="0"/>
              <a:t>буруу хариулт </a:t>
            </a:r>
            <a:r>
              <a:rPr lang="mn-MN" dirty="0" smtClean="0"/>
              <a:t>гэж </a:t>
            </a:r>
            <a:r>
              <a:rPr lang="mn-MN" dirty="0" smtClean="0"/>
              <a:t>байхгүй бөгөөд танай </a:t>
            </a:r>
            <a:r>
              <a:rPr lang="mn-MN" dirty="0" smtClean="0"/>
              <a:t>байгууллага </a:t>
            </a:r>
            <a:r>
              <a:rPr lang="mn-MN" dirty="0"/>
              <a:t>аюулгүй </a:t>
            </a:r>
            <a:r>
              <a:rPr lang="mn-MN" dirty="0" smtClean="0"/>
              <a:t>жолоо барихын </a:t>
            </a:r>
            <a:r>
              <a:rPr lang="mn-MN" dirty="0"/>
              <a:t>ач </a:t>
            </a:r>
            <a:r>
              <a:rPr lang="mn-MN" dirty="0" smtClean="0"/>
              <a:t>холбогдлыг </a:t>
            </a:r>
            <a:r>
              <a:rPr lang="mn-MN" dirty="0" smtClean="0"/>
              <a:t>хэддүгээрт </a:t>
            </a:r>
            <a:r>
              <a:rPr lang="mn-MN" dirty="0" smtClean="0"/>
              <a:t>эрэмбэлж байгаагаас хамаарна.. </a:t>
            </a:r>
            <a:endParaRPr lang="en-GB" dirty="0"/>
          </a:p>
          <a:p>
            <a:endParaRPr lang="en-GB" dirty="0"/>
          </a:p>
          <a:p>
            <a:r>
              <a:rPr lang="mn-MN" dirty="0"/>
              <a:t>Ихэнх тохиолдолд та </a:t>
            </a:r>
            <a:r>
              <a:rPr lang="mn-MN" dirty="0" smtClean="0"/>
              <a:t>ажилтнуудад </a:t>
            </a:r>
            <a:r>
              <a:rPr lang="mn-MN" dirty="0"/>
              <a:t>аюулгүй </a:t>
            </a:r>
            <a:r>
              <a:rPr lang="mn-MN" dirty="0" smtClean="0"/>
              <a:t>жолоо барих </a:t>
            </a:r>
            <a:r>
              <a:rPr lang="mn-MN" dirty="0"/>
              <a:t>боломж </a:t>
            </a:r>
            <a:r>
              <a:rPr lang="mn-MN" dirty="0" smtClean="0"/>
              <a:t>олгохын тулд </a:t>
            </a:r>
            <a:r>
              <a:rPr lang="mn-MN" dirty="0"/>
              <a:t>үйл ажиллагааны журам болон практик </a:t>
            </a:r>
            <a:r>
              <a:rPr lang="mn-MN" dirty="0" smtClean="0"/>
              <a:t>туршлагыг өөрчлөх хэрэгтэй болдог.</a:t>
            </a:r>
            <a:endParaRPr lang="en-GB" dirty="0"/>
          </a:p>
        </p:txBody>
      </p:sp>
    </p:spTree>
    <p:extLst>
      <p:ext uri="{BB962C8B-B14F-4D97-AF65-F5344CB8AC3E}">
        <p14:creationId xmlns:p14="http://schemas.microsoft.com/office/powerpoint/2010/main" val="415585568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B1C072C-494B-42AB-BC11-E793426B7BC4}"/>
              </a:ext>
            </a:extLst>
          </p:cNvPr>
          <p:cNvSpPr>
            <a:spLocks noGrp="1"/>
          </p:cNvSpPr>
          <p:nvPr>
            <p:ph type="title"/>
          </p:nvPr>
        </p:nvSpPr>
        <p:spPr>
          <a:xfrm>
            <a:off x="6746628" y="1783959"/>
            <a:ext cx="4645250" cy="2889114"/>
          </a:xfrm>
        </p:spPr>
        <p:txBody>
          <a:bodyPr vert="horz" lIns="91440" tIns="45720" rIns="91440" bIns="45720" rtlCol="0" anchor="b">
            <a:normAutofit/>
          </a:bodyPr>
          <a:lstStyle/>
          <a:p>
            <a:r>
              <a:rPr lang="mn-MN" sz="6000" kern="1200" dirty="0">
                <a:solidFill>
                  <a:schemeClr val="tx1"/>
                </a:solidFill>
                <a:latin typeface="+mj-lt"/>
                <a:ea typeface="+mj-ea"/>
                <a:cs typeface="+mj-cs"/>
              </a:rPr>
              <a:t>Жолоочтой харьцах</a:t>
            </a:r>
            <a:endParaRPr lang="en-US" sz="6000" kern="1200" dirty="0">
              <a:solidFill>
                <a:schemeClr val="tx1"/>
              </a:solidFill>
              <a:latin typeface="+mj-lt"/>
              <a:ea typeface="+mj-ea"/>
              <a:cs typeface="+mj-cs"/>
            </a:endParaRPr>
          </a:p>
        </p:txBody>
      </p:sp>
      <p:sp>
        <p:nvSpPr>
          <p:cNvPr id="10" name="Freeform: Shape 9">
            <a:extLst>
              <a:ext uri="{FF2B5EF4-FFF2-40B4-BE49-F238E27FC236}">
                <a16:creationId xmlns:a16="http://schemas.microsoft.com/office/drawing/2014/main" xmlns="" id="{1DB7C82F-AB7E-4F0C-B829-FA1B9C41518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picture containing person, car, young, boy&#10;&#10;Description automatically generated">
            <a:extLst>
              <a:ext uri="{FF2B5EF4-FFF2-40B4-BE49-F238E27FC236}">
                <a16:creationId xmlns:a16="http://schemas.microsoft.com/office/drawing/2014/main" xmlns="" id="{70B91DA1-287E-44E7-B383-3CA5AE99EF9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794" r="17572" b="-1"/>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1477268962"/>
      </p:ext>
    </p:extLst>
  </p:cSld>
  <p:clrMapOvr>
    <a:overrideClrMapping bg1="dk1" tx1="lt1" bg2="dk2" tx2="lt2" accent1="accent1" accent2="accent2" accent3="accent3" accent4="accent4" accent5="accent5" accent6="accent6" hlink="hlink" folHlink="folHlink"/>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6CBC3A5-09E4-4C17-8BDC-D0B1347AD4EF}"/>
              </a:ext>
            </a:extLst>
          </p:cNvPr>
          <p:cNvSpPr>
            <a:spLocks noGrp="1"/>
          </p:cNvSpPr>
          <p:nvPr>
            <p:ph type="title"/>
          </p:nvPr>
        </p:nvSpPr>
        <p:spPr/>
        <p:txBody>
          <a:bodyPr/>
          <a:lstStyle/>
          <a:p>
            <a:r>
              <a:rPr lang="mn-MN" dirty="0"/>
              <a:t>Жолоочтой харьцах</a:t>
            </a:r>
            <a:endParaRPr lang="en-GB" dirty="0"/>
          </a:p>
        </p:txBody>
      </p:sp>
      <p:sp>
        <p:nvSpPr>
          <p:cNvPr id="3" name="Content Placeholder 2">
            <a:extLst>
              <a:ext uri="{FF2B5EF4-FFF2-40B4-BE49-F238E27FC236}">
                <a16:creationId xmlns:a16="http://schemas.microsoft.com/office/drawing/2014/main" xmlns="" id="{FB66CC8C-231D-4C19-8E4B-8D167843B674}"/>
              </a:ext>
            </a:extLst>
          </p:cNvPr>
          <p:cNvSpPr>
            <a:spLocks noGrp="1"/>
          </p:cNvSpPr>
          <p:nvPr>
            <p:ph idx="1"/>
          </p:nvPr>
        </p:nvSpPr>
        <p:spPr/>
        <p:txBody>
          <a:bodyPr>
            <a:normAutofit lnSpcReduction="10000"/>
          </a:bodyPr>
          <a:lstStyle/>
          <a:p>
            <a:r>
              <a:rPr lang="mn-MN" dirty="0" smtClean="0"/>
              <a:t>Жолоо барих </a:t>
            </a:r>
            <a:r>
              <a:rPr lang="mn-MN" dirty="0"/>
              <a:t>нь </a:t>
            </a:r>
            <a:r>
              <a:rPr lang="mn-MN" dirty="0" smtClean="0"/>
              <a:t>сэтгэлийн хөдөлгөөн </a:t>
            </a:r>
            <a:r>
              <a:rPr lang="mn-MN" dirty="0" smtClean="0"/>
              <a:t>их </a:t>
            </a:r>
            <a:r>
              <a:rPr lang="mn-MN" dirty="0" smtClean="0"/>
              <a:t>шаардсан ажил юм</a:t>
            </a:r>
            <a:r>
              <a:rPr lang="en-GB" dirty="0"/>
              <a:t>!</a:t>
            </a:r>
          </a:p>
          <a:p>
            <a:r>
              <a:rPr lang="mn-MN" dirty="0"/>
              <a:t>Төвийг сахисан үг хэллэг </a:t>
            </a:r>
            <a:r>
              <a:rPr lang="mn-MN" dirty="0" smtClean="0"/>
              <a:t>хэрэглэх, “буруутгасан</a:t>
            </a:r>
            <a:r>
              <a:rPr lang="mn-MN" dirty="0"/>
              <a:t>” хандлага гаргахгүй байх</a:t>
            </a:r>
            <a:endParaRPr lang="en-GB" dirty="0"/>
          </a:p>
          <a:p>
            <a:r>
              <a:rPr lang="mn-MN" dirty="0" smtClean="0"/>
              <a:t>Баримтад </a:t>
            </a:r>
            <a:r>
              <a:rPr lang="mn-MN" dirty="0"/>
              <a:t>тулгуурлах</a:t>
            </a:r>
            <a:endParaRPr lang="en-GB" dirty="0"/>
          </a:p>
          <a:p>
            <a:r>
              <a:rPr lang="mn-MN" dirty="0" smtClean="0"/>
              <a:t>Хамтдаа зорчих</a:t>
            </a:r>
            <a:endParaRPr lang="en-GB" dirty="0"/>
          </a:p>
          <a:p>
            <a:r>
              <a:rPr lang="mn-MN" dirty="0" smtClean="0"/>
              <a:t>Манлайлал </a:t>
            </a:r>
            <a:r>
              <a:rPr lang="mn-MN" dirty="0"/>
              <a:t>– аюулгүй </a:t>
            </a:r>
            <a:r>
              <a:rPr lang="mn-MN" dirty="0" smtClean="0"/>
              <a:t>жолоо барих </a:t>
            </a:r>
            <a:r>
              <a:rPr lang="mn-MN" dirty="0"/>
              <a:t>бодлого, </a:t>
            </a:r>
            <a:r>
              <a:rPr lang="mn-MN" dirty="0" smtClean="0"/>
              <a:t>дүрэм журмыг </a:t>
            </a:r>
            <a:r>
              <a:rPr lang="mn-MN" dirty="0"/>
              <a:t>дагаж, үргэлж аюулгүй </a:t>
            </a:r>
            <a:r>
              <a:rPr lang="mn-MN" dirty="0" smtClean="0"/>
              <a:t>жолоо барьж байгаагаар харагдах</a:t>
            </a:r>
            <a:endParaRPr lang="en-GB" dirty="0"/>
          </a:p>
          <a:p>
            <a:pPr lvl="1"/>
            <a:r>
              <a:rPr lang="mn-MN" dirty="0"/>
              <a:t>Жолоо барьж буйг нь мэдэж байвал жолооч руу бүү залга</a:t>
            </a:r>
            <a:r>
              <a:rPr lang="en-GB" dirty="0"/>
              <a:t>!</a:t>
            </a:r>
          </a:p>
          <a:p>
            <a:r>
              <a:rPr lang="mn-MN" dirty="0"/>
              <a:t>Энэхүү эх сурвалжаас илүү </a:t>
            </a:r>
            <a:r>
              <a:rPr lang="mn-MN" dirty="0" smtClean="0"/>
              <a:t>нарийвчилсан </a:t>
            </a:r>
            <a:r>
              <a:rPr lang="mn-MN" dirty="0" smtClean="0"/>
              <a:t>танхимын </a:t>
            </a:r>
            <a:r>
              <a:rPr lang="mn-MN" dirty="0"/>
              <a:t>сургалт явуулах</a:t>
            </a:r>
            <a:r>
              <a:rPr lang="en-GB" dirty="0"/>
              <a:t>…</a:t>
            </a:r>
          </a:p>
        </p:txBody>
      </p:sp>
    </p:spTree>
    <p:extLst>
      <p:ext uri="{BB962C8B-B14F-4D97-AF65-F5344CB8AC3E}">
        <p14:creationId xmlns:p14="http://schemas.microsoft.com/office/powerpoint/2010/main" val="98089039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4F4F484-F07C-4CAF-8030-DB50FF5964C4}"/>
              </a:ext>
            </a:extLst>
          </p:cNvPr>
          <p:cNvSpPr>
            <a:spLocks noGrp="1"/>
          </p:cNvSpPr>
          <p:nvPr>
            <p:ph type="title"/>
          </p:nvPr>
        </p:nvSpPr>
        <p:spPr>
          <a:xfrm>
            <a:off x="6746628" y="1783959"/>
            <a:ext cx="4645250" cy="2889114"/>
          </a:xfrm>
        </p:spPr>
        <p:txBody>
          <a:bodyPr vert="horz" lIns="91440" tIns="45720" rIns="91440" bIns="45720" rtlCol="0" anchor="b">
            <a:normAutofit/>
          </a:bodyPr>
          <a:lstStyle/>
          <a:p>
            <a:r>
              <a:rPr lang="mn-MN" sz="6000" kern="1200" dirty="0">
                <a:solidFill>
                  <a:schemeClr val="tx1"/>
                </a:solidFill>
                <a:latin typeface="+mj-lt"/>
                <a:ea typeface="+mj-ea"/>
                <a:cs typeface="+mj-cs"/>
              </a:rPr>
              <a:t>Ослын дараах асуулга</a:t>
            </a:r>
            <a:endParaRPr lang="en-US" sz="6000" kern="1200" dirty="0">
              <a:solidFill>
                <a:schemeClr val="tx1"/>
              </a:solidFill>
              <a:latin typeface="+mj-lt"/>
              <a:ea typeface="+mj-ea"/>
              <a:cs typeface="+mj-cs"/>
            </a:endParaRPr>
          </a:p>
        </p:txBody>
      </p:sp>
      <p:sp>
        <p:nvSpPr>
          <p:cNvPr id="10" name="Freeform: Shape 9">
            <a:extLst>
              <a:ext uri="{FF2B5EF4-FFF2-40B4-BE49-F238E27FC236}">
                <a16:creationId xmlns:a16="http://schemas.microsoft.com/office/drawing/2014/main" xmlns="" id="{1DB7C82F-AB7E-4F0C-B829-FA1B9C41518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car parked in front of a truck&#10;&#10;Description automatically generated">
            <a:extLst>
              <a:ext uri="{FF2B5EF4-FFF2-40B4-BE49-F238E27FC236}">
                <a16:creationId xmlns:a16="http://schemas.microsoft.com/office/drawing/2014/main" xmlns="" id="{6464E341-4CEC-4393-85D1-D6D7AE2C73DE}"/>
              </a:ext>
            </a:extLst>
          </p:cNvPr>
          <p:cNvPicPr>
            <a:picLocks noChangeAspect="1"/>
          </p:cNvPicPr>
          <p:nvPr/>
        </p:nvPicPr>
        <p:blipFill rotWithShape="1">
          <a:blip r:embed="rId3">
            <a:extLst>
              <a:ext uri="{28A0092B-C50C-407E-A947-70E740481C1C}">
                <a14:useLocalDpi xmlns:a14="http://schemas.microsoft.com/office/drawing/2010/main" val="0"/>
              </a:ext>
            </a:extLst>
          </a:blip>
          <a:srcRect l="22774" r="19030" b="-1"/>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3062231135"/>
      </p:ext>
    </p:extLst>
  </p:cSld>
  <p:clrMapOvr>
    <a:overrideClrMapping bg1="dk1" tx1="lt1" bg2="dk2" tx2="lt2" accent1="accent1" accent2="accent2" accent3="accent3" accent4="accent4" accent5="accent5" accent6="accent6" hlink="hlink" folHlink="folHlink"/>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2AF8F10-A124-47DB-B878-35F67C6F7831}"/>
              </a:ext>
            </a:extLst>
          </p:cNvPr>
          <p:cNvSpPr>
            <a:spLocks noGrp="1"/>
          </p:cNvSpPr>
          <p:nvPr>
            <p:ph type="title"/>
          </p:nvPr>
        </p:nvSpPr>
        <p:spPr/>
        <p:txBody>
          <a:bodyPr/>
          <a:lstStyle/>
          <a:p>
            <a:r>
              <a:rPr lang="mn-MN" dirty="0"/>
              <a:t>Ослын дараах асуулга</a:t>
            </a:r>
            <a:endParaRPr lang="en-GB" dirty="0"/>
          </a:p>
        </p:txBody>
      </p:sp>
      <p:sp>
        <p:nvSpPr>
          <p:cNvPr id="3" name="Content Placeholder 2">
            <a:extLst>
              <a:ext uri="{FF2B5EF4-FFF2-40B4-BE49-F238E27FC236}">
                <a16:creationId xmlns:a16="http://schemas.microsoft.com/office/drawing/2014/main" xmlns="" id="{5B92CB7E-B496-4354-A54C-5B236B7090A1}"/>
              </a:ext>
            </a:extLst>
          </p:cNvPr>
          <p:cNvSpPr>
            <a:spLocks noGrp="1"/>
          </p:cNvSpPr>
          <p:nvPr>
            <p:ph idx="1"/>
          </p:nvPr>
        </p:nvSpPr>
        <p:spPr/>
        <p:txBody>
          <a:bodyPr>
            <a:normAutofit lnSpcReduction="10000"/>
          </a:bodyPr>
          <a:lstStyle/>
          <a:p>
            <a:r>
              <a:rPr lang="mn-MN" dirty="0" smtClean="0"/>
              <a:t>Үйл ажиллагаатай </a:t>
            </a:r>
            <a:r>
              <a:rPr lang="mn-MN" dirty="0"/>
              <a:t>холбоотой замын хөдөлгөөний </a:t>
            </a:r>
            <a:r>
              <a:rPr lang="mn-MN" dirty="0" smtClean="0"/>
              <a:t>эрсдэлийн </a:t>
            </a:r>
            <a:r>
              <a:rPr lang="mn-MN" dirty="0"/>
              <a:t>менежментийн чухал хэсэг</a:t>
            </a:r>
            <a:endParaRPr lang="en-GB" dirty="0"/>
          </a:p>
          <a:p>
            <a:r>
              <a:rPr lang="mn-MN" dirty="0"/>
              <a:t>Ослын үндсэн шалтгаан эсвэл шалтгаануудыг </a:t>
            </a:r>
            <a:r>
              <a:rPr lang="mn-MN" dirty="0" smtClean="0"/>
              <a:t>тодорхойлоход хэрэг болдог</a:t>
            </a:r>
            <a:endParaRPr lang="en-GB" dirty="0"/>
          </a:p>
          <a:p>
            <a:r>
              <a:rPr lang="mn-MN" dirty="0"/>
              <a:t>Асуулгад туслах зорилгоор ослын дараах тайлан гаргах зөвлөмжийг ашиглана уу</a:t>
            </a:r>
            <a:endParaRPr lang="en-GB" dirty="0"/>
          </a:p>
          <a:p>
            <a:r>
              <a:rPr lang="mn-MN" dirty="0" smtClean="0"/>
              <a:t>Дахин осол гаргахаас </a:t>
            </a:r>
            <a:r>
              <a:rPr lang="mn-MN" dirty="0"/>
              <a:t>сэргийлэх үүднээс зохих </a:t>
            </a:r>
            <a:r>
              <a:rPr lang="mn-MN" dirty="0" smtClean="0"/>
              <a:t>удирдлагын зүгээс хэрхэн оролцож, жолоочид </a:t>
            </a:r>
            <a:r>
              <a:rPr lang="mn-MN" dirty="0" smtClean="0"/>
              <a:t>ямар </a:t>
            </a:r>
            <a:r>
              <a:rPr lang="mn-MN" dirty="0" smtClean="0"/>
              <a:t>арга хэмжээ авахыг шийдэх</a:t>
            </a:r>
            <a:endParaRPr lang="en-GB" dirty="0"/>
          </a:p>
          <a:p>
            <a:r>
              <a:rPr lang="mn-MN" dirty="0"/>
              <a:t>Энэхүү эх сурвалжаас гадна нэмэлт </a:t>
            </a:r>
            <a:r>
              <a:rPr lang="mn-MN" dirty="0" smtClean="0"/>
              <a:t>танхимын </a:t>
            </a:r>
            <a:r>
              <a:rPr lang="mn-MN" dirty="0"/>
              <a:t>сургалт зохион байгуулна уу</a:t>
            </a:r>
            <a:r>
              <a:rPr lang="en-GB" dirty="0"/>
              <a:t>…</a:t>
            </a:r>
          </a:p>
        </p:txBody>
      </p:sp>
    </p:spTree>
    <p:extLst>
      <p:ext uri="{BB962C8B-B14F-4D97-AF65-F5344CB8AC3E}">
        <p14:creationId xmlns:p14="http://schemas.microsoft.com/office/powerpoint/2010/main" val="214188954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9252D23D787B14C8C6353C29A9C7026" ma:contentTypeVersion="12" ma:contentTypeDescription="Create a new document." ma:contentTypeScope="" ma:versionID="89650610c57501b99f0a6f8c171d0234">
  <xsd:schema xmlns:xsd="http://www.w3.org/2001/XMLSchema" xmlns:xs="http://www.w3.org/2001/XMLSchema" xmlns:p="http://schemas.microsoft.com/office/2006/metadata/properties" xmlns:ns2="a318bf16-850d-46a1-b7bf-c51940493954" xmlns:ns3="0a0cdd55-7043-4001-ab48-7789a980510f" targetNamespace="http://schemas.microsoft.com/office/2006/metadata/properties" ma:root="true" ma:fieldsID="ae0ad5ec84e4d7d16ec5ad865af7fd13" ns2:_="" ns3:_="">
    <xsd:import namespace="a318bf16-850d-46a1-b7bf-c51940493954"/>
    <xsd:import namespace="0a0cdd55-7043-4001-ab48-7789a980510f"/>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3:SharedWithUsers" minOccurs="0"/>
                <xsd:element ref="ns3:SharedWithDetails"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318bf16-850d-46a1-b7bf-c51940493954"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0" nillable="true" ma:displayName="MediaServiceDateTaken" ma:description="" ma:hidden="true" ma:internalName="MediaServiceDateTaken" ma:readOnly="true">
      <xsd:simpleType>
        <xsd:restriction base="dms:Text"/>
      </xsd:simpleType>
    </xsd:element>
    <xsd:element name="MediaServiceAutoTags" ma:index="11" nillable="true" ma:displayName="MediaServiceAutoTags" ma:description=""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0a0cdd55-7043-4001-ab48-7789a980510f"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F43BE640-63DE-422B-9B03-010BAC700400}"/>
</file>

<file path=customXml/itemProps2.xml><?xml version="1.0" encoding="utf-8"?>
<ds:datastoreItem xmlns:ds="http://schemas.openxmlformats.org/officeDocument/2006/customXml" ds:itemID="{193232E9-14CC-4758-A29E-A758FCE64E28}"/>
</file>

<file path=customXml/itemProps3.xml><?xml version="1.0" encoding="utf-8"?>
<ds:datastoreItem xmlns:ds="http://schemas.openxmlformats.org/officeDocument/2006/customXml" ds:itemID="{3105C939-46C1-4B01-8B2F-D7E1C61B739D}"/>
</file>

<file path=docProps/app.xml><?xml version="1.0" encoding="utf-8"?>
<Properties xmlns="http://schemas.openxmlformats.org/officeDocument/2006/extended-properties" xmlns:vt="http://schemas.openxmlformats.org/officeDocument/2006/docPropsVTypes">
  <TotalTime>1023</TotalTime>
  <Words>3558</Words>
  <Application>Microsoft Office PowerPoint</Application>
  <PresentationFormat>Widescreen</PresentationFormat>
  <Paragraphs>309</Paragraphs>
  <Slides>34</Slides>
  <Notes>34</Notes>
  <HiddenSlides>1</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34</vt:i4>
      </vt:variant>
    </vt:vector>
  </HeadingPairs>
  <TitlesOfParts>
    <vt:vector size="38" baseType="lpstr">
      <vt:lpstr>Arial</vt:lpstr>
      <vt:lpstr>Calibri</vt:lpstr>
      <vt:lpstr>Calibri Light</vt:lpstr>
      <vt:lpstr>Office Theme</vt:lpstr>
      <vt:lpstr>Илтгэлийн Загвар ШУУД УДИРДЛАГЫН СУРГАЛТ</vt:lpstr>
      <vt:lpstr>Шууд удирдлагын сургалт</vt:lpstr>
      <vt:lpstr>Хөтөлбөр </vt:lpstr>
      <vt:lpstr>Асуудлын цар хүрээ</vt:lpstr>
      <vt:lpstr>PowerPoint Presentation</vt:lpstr>
      <vt:lpstr>Зам тээврийн осол, гэмтэл: Тоо баримт</vt:lpstr>
      <vt:lpstr>Хүний амь нас хохирсон ослын зураглал</vt:lpstr>
      <vt:lpstr>Яагаад албан ажилтай холбоотой замын эрсдлийг удирдах ёстой вэ?</vt:lpstr>
      <vt:lpstr>Яагаад албан ажилтай холбоотой замын эрсдлийг удирдах ёстой вэ?</vt:lpstr>
      <vt:lpstr>Гэмтэл учрах эрсдэл</vt:lpstr>
      <vt:lpstr>Хуулийн хариуцлага хүлээх эрсдэл</vt:lpstr>
      <vt:lpstr>Компанийн нийгмийн хариуцлага (КНХ)</vt:lpstr>
      <vt:lpstr>Санхүүгийн асуудал</vt:lpstr>
      <vt:lpstr>Даатгуулаагүй алдагдал</vt:lpstr>
      <vt:lpstr>Томоохон эрсдлүүд</vt:lpstr>
      <vt:lpstr>Томоохон эрсдлүүд</vt:lpstr>
      <vt:lpstr>Хурд </vt:lpstr>
      <vt:lpstr>Нөлөөнд автах</vt:lpstr>
      <vt:lpstr>Анхаарал сарних </vt:lpstr>
      <vt:lpstr>Ядаргаа</vt:lpstr>
      <vt:lpstr>Хамгаалах бүс </vt:lpstr>
      <vt:lpstr>Хамгаалалтын малгай</vt:lpstr>
      <vt:lpstr>Үйл ажиллагаатай холбоотой замын хөдөлгөөний эрсдлийн үр дүнтэй менежмент</vt:lpstr>
      <vt:lpstr>PowerPoint Presentation</vt:lpstr>
      <vt:lpstr>Шууд удирдлагын үүрэг хариуцлага</vt:lpstr>
      <vt:lpstr>Шууд удирдлагын үүрэг хариуцлага</vt:lpstr>
      <vt:lpstr>Манлайлал </vt:lpstr>
      <vt:lpstr>Удирдах ухаан</vt:lpstr>
      <vt:lpstr>Аюулгүй жолоо барих бодлого, дүрэм журмыг хэрэгжүүлэх</vt:lpstr>
      <vt:lpstr>Аюулгүй байдал болон үйл ажиллагааны зохистой тэнцвэрийг олох</vt:lpstr>
      <vt:lpstr>Жолоочтой харьцах</vt:lpstr>
      <vt:lpstr>Жолоочтой харьцах</vt:lpstr>
      <vt:lpstr>Ослын дараах асуулга</vt:lpstr>
      <vt:lpstr>Ослын дараах асуулга</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Line Manager Training</dc:title>
  <dc:creator>Andy Price</dc:creator>
  <cp:lastModifiedBy>Bilegt Baasandavaa</cp:lastModifiedBy>
  <cp:revision>122</cp:revision>
  <dcterms:created xsi:type="dcterms:W3CDTF">2019-10-24T10:18:23Z</dcterms:created>
  <dcterms:modified xsi:type="dcterms:W3CDTF">2020-10-27T08:12:16Z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0x010100B9252D23D787B14C8C6353C29A9C7026</vt:lpwstr>
  </property>
</Properties>
</file>