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6.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7.xml" ContentType="application/vnd.openxmlformats-officedocument.presentationml.slide+xml"/>
  <Override PartName="/ppt/slides/slide26.xml" ContentType="application/vnd.openxmlformats-officedocument.presentationml.slide+xml"/>
  <Override PartName="/ppt/slides/slide28.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27.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37.xml" ContentType="application/vnd.openxmlformats-officedocument.presentationml.slide+xml"/>
  <Override PartName="/ppt/slides/slide40.xml" ContentType="application/vnd.openxmlformats-officedocument.presentationml.slide+xml"/>
  <Override PartName="/ppt/slides/slide35.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6.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4.xml" ContentType="application/vnd.openxmlformats-officedocument.presentationml.slide+xml"/>
  <Override PartName="/ppt/slideMasters/slideMaster1.xml" ContentType="application/vnd.openxmlformats-officedocument.presentationml.slideMaster+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notesSlides/notesSlide2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27.xml" ContentType="application/vnd.openxmlformats-officedocument.presentationml.notesSlide+xml"/>
  <Override PartName="/ppt/notesSlides/notesSlide39.xml" ContentType="application/vnd.openxmlformats-officedocument.presentationml.notesSlide+xml"/>
  <Override PartName="/ppt/notesSlides/notesSlide28.xml" ContentType="application/vnd.openxmlformats-officedocument.presentationml.notesSlide+xml"/>
  <Override PartName="/ppt/notesSlides/notesSlide38.xml" ContentType="application/vnd.openxmlformats-officedocument.presentationml.notesSlide+xml"/>
  <Override PartName="/ppt/notesSlides/notesSlide32.xml" ContentType="application/vnd.openxmlformats-officedocument.presentationml.notesSlide+xml"/>
  <Override PartName="/ppt/notesSlides/notesSlide37.xml" ContentType="application/vnd.openxmlformats-officedocument.presentationml.notesSlide+xml"/>
  <Override PartName="/ppt/notesSlides/notesSlide29.xml" ContentType="application/vnd.openxmlformats-officedocument.presentationml.notesSlide+xml"/>
  <Override PartName="/ppt/notesSlides/notesSlide33.xml" ContentType="application/vnd.openxmlformats-officedocument.presentationml.notesSlide+xml"/>
  <Override PartName="/ppt/notesSlides/notesSlide26.xml" ContentType="application/vnd.openxmlformats-officedocument.presentationml.notesSlide+xml"/>
  <Override PartName="/ppt/notesSlides/notesSlide24.xml" ContentType="application/vnd.openxmlformats-officedocument.presentationml.notesSlide+xml"/>
  <Override PartName="/ppt/notesSlides/notesSlide34.xml" ContentType="application/vnd.openxmlformats-officedocument.presentationml.notesSlide+xml"/>
  <Override PartName="/ppt/notesSlides/notesSlide41.xml" ContentType="application/vnd.openxmlformats-officedocument.presentationml.notes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42.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331" r:id="rId2"/>
    <p:sldId id="293" r:id="rId3"/>
    <p:sldId id="294" r:id="rId4"/>
    <p:sldId id="327" r:id="rId5"/>
    <p:sldId id="328" r:id="rId6"/>
    <p:sldId id="329" r:id="rId7"/>
    <p:sldId id="330" r:id="rId8"/>
    <p:sldId id="295" r:id="rId9"/>
    <p:sldId id="332" r:id="rId10"/>
    <p:sldId id="304" r:id="rId11"/>
    <p:sldId id="305" r:id="rId12"/>
    <p:sldId id="303" r:id="rId13"/>
    <p:sldId id="306" r:id="rId14"/>
    <p:sldId id="296" r:id="rId15"/>
    <p:sldId id="333" r:id="rId16"/>
    <p:sldId id="308" r:id="rId17"/>
    <p:sldId id="310" r:id="rId18"/>
    <p:sldId id="312" r:id="rId19"/>
    <p:sldId id="307" r:id="rId20"/>
    <p:sldId id="297" r:id="rId21"/>
    <p:sldId id="334" r:id="rId22"/>
    <p:sldId id="313" r:id="rId23"/>
    <p:sldId id="314" r:id="rId24"/>
    <p:sldId id="298" r:id="rId25"/>
    <p:sldId id="315" r:id="rId26"/>
    <p:sldId id="335" r:id="rId27"/>
    <p:sldId id="316" r:id="rId28"/>
    <p:sldId id="301" r:id="rId29"/>
    <p:sldId id="317" r:id="rId30"/>
    <p:sldId id="318" r:id="rId31"/>
    <p:sldId id="319" r:id="rId32"/>
    <p:sldId id="320" r:id="rId33"/>
    <p:sldId id="302" r:id="rId34"/>
    <p:sldId id="322" r:id="rId35"/>
    <p:sldId id="323" r:id="rId36"/>
    <p:sldId id="321" r:id="rId37"/>
    <p:sldId id="324" r:id="rId38"/>
    <p:sldId id="325" r:id="rId39"/>
    <p:sldId id="299" r:id="rId40"/>
    <p:sldId id="336" r:id="rId41"/>
    <p:sldId id="326" r:id="rId42"/>
    <p:sldId id="300" r:id="rId43"/>
    <p:sldId id="337"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45809" autoAdjust="0"/>
  </p:normalViewPr>
  <p:slideViewPr>
    <p:cSldViewPr snapToGrid="0">
      <p:cViewPr>
        <p:scale>
          <a:sx n="37" d="100"/>
          <a:sy n="37" d="100"/>
        </p:scale>
        <p:origin x="336" y="-184"/>
      </p:cViewPr>
      <p:guideLst/>
    </p:cSldViewPr>
  </p:slideViewPr>
  <p:notesTextViewPr>
    <p:cViewPr>
      <p:scale>
        <a:sx n="3" d="2"/>
        <a:sy n="3" d="2"/>
      </p:scale>
      <p:origin x="0" y="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CF6649-7772-4172-816B-E00DD393D7AA}" type="datetimeFigureOut">
              <a:rPr lang="en-GB" smtClean="0"/>
              <a:t>27/10/2020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A5EA2A-9870-49DA-B982-5C0E83C0E355}" type="slidenum">
              <a:rPr lang="en-GB" smtClean="0"/>
              <a:t>‹#›</a:t>
            </a:fld>
            <a:endParaRPr lang="en-GB"/>
          </a:p>
        </p:txBody>
      </p:sp>
    </p:spTree>
    <p:extLst>
      <p:ext uri="{BB962C8B-B14F-4D97-AF65-F5344CB8AC3E}">
        <p14:creationId xmlns:p14="http://schemas.microsoft.com/office/powerpoint/2010/main" val="2391932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grsproadsafety.org/resources/global-crash-data/"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0A5EA2A-9870-49DA-B982-5C0E83C0E355}" type="slidenum">
              <a:rPr lang="en-GB" smtClean="0"/>
              <a:t>1</a:t>
            </a:fld>
            <a:endParaRPr lang="en-GB"/>
          </a:p>
        </p:txBody>
      </p:sp>
    </p:spTree>
    <p:extLst>
      <p:ext uri="{BB962C8B-B14F-4D97-AF65-F5344CB8AC3E}">
        <p14:creationId xmlns:p14="http://schemas.microsoft.com/office/powerpoint/2010/main" val="28446015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a:t>
            </a:fld>
            <a:endParaRPr lang="en-GB"/>
          </a:p>
        </p:txBody>
      </p:sp>
    </p:spTree>
    <p:extLst>
      <p:ext uri="{BB962C8B-B14F-4D97-AF65-F5344CB8AC3E}">
        <p14:creationId xmlns:p14="http://schemas.microsoft.com/office/powerpoint/2010/main" val="4189822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a:t>
            </a:fld>
            <a:endParaRPr lang="en-GB"/>
          </a:p>
        </p:txBody>
      </p:sp>
    </p:spTree>
    <p:extLst>
      <p:ext uri="{BB962C8B-B14F-4D97-AF65-F5344CB8AC3E}">
        <p14:creationId xmlns:p14="http://schemas.microsoft.com/office/powerpoint/2010/main" val="4166886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mn-MN" dirty="0"/>
              <a:t>Илтгэлийн энэ хэсэгт дэлхий нийтэд тулгарч буй замын хөдөлгөөний аюулгүй байдлын асуудлын цар хүрээг харуулсан болно. </a:t>
            </a:r>
            <a:endParaRPr lang="en-GB" dirty="0"/>
          </a:p>
          <a:p>
            <a:r>
              <a:rPr lang="en-GB" dirty="0"/>
              <a:t>.</a:t>
            </a:r>
          </a:p>
        </p:txBody>
      </p:sp>
      <p:sp>
        <p:nvSpPr>
          <p:cNvPr id="4" name="Slide Number Placeholder 3"/>
          <p:cNvSpPr>
            <a:spLocks noGrp="1"/>
          </p:cNvSpPr>
          <p:nvPr>
            <p:ph type="sldNum" sz="quarter" idx="5"/>
          </p:nvPr>
        </p:nvSpPr>
        <p:spPr/>
        <p:txBody>
          <a:bodyPr/>
          <a:lstStyle/>
          <a:p>
            <a:fld id="{F0A5EA2A-9870-49DA-B982-5C0E83C0E355}" type="slidenum">
              <a:rPr lang="en-GB" smtClean="0"/>
              <a:t>4</a:t>
            </a:fld>
            <a:endParaRPr lang="en-GB"/>
          </a:p>
        </p:txBody>
      </p:sp>
    </p:spTree>
    <p:extLst>
      <p:ext uri="{BB962C8B-B14F-4D97-AF65-F5344CB8AC3E}">
        <p14:creationId xmlns:p14="http://schemas.microsoft.com/office/powerpoint/2010/main" val="13555104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Дэлхий нийтэд тулгарч буй замын хөдөлгөөний аюулгүй байдлын байдлын бодит цар хүрээг видео танилцуулгаар </a:t>
            </a:r>
            <a:r>
              <a:rPr lang="mn-MN" dirty="0" smtClean="0"/>
              <a:t>онцлов.</a:t>
            </a:r>
            <a:endParaRPr lang="en-GB" dirty="0"/>
          </a:p>
          <a:p>
            <a:endParaRPr lang="en-GB" dirty="0"/>
          </a:p>
          <a:p>
            <a:r>
              <a:rPr lang="mn-MN" dirty="0" smtClean="0"/>
              <a:t>Бичлэгээр</a:t>
            </a:r>
            <a:r>
              <a:rPr lang="mn-MN" baseline="0" dirty="0" smtClean="0"/>
              <a:t> </a:t>
            </a:r>
            <a:r>
              <a:rPr lang="mn-MN" dirty="0" smtClean="0"/>
              <a:t>зарим </a:t>
            </a:r>
            <a:r>
              <a:rPr lang="mn-MN" dirty="0"/>
              <a:t>тоо </a:t>
            </a:r>
            <a:r>
              <a:rPr lang="mn-MN" dirty="0" smtClean="0"/>
              <a:t>баримт</a:t>
            </a:r>
            <a:r>
              <a:rPr lang="en-US" baseline="0" dirty="0" smtClean="0"/>
              <a:t> </a:t>
            </a:r>
            <a:r>
              <a:rPr lang="mn-MN" baseline="0" dirty="0" smtClean="0"/>
              <a:t>болон </a:t>
            </a:r>
            <a:r>
              <a:rPr lang="mn-MN" dirty="0" smtClean="0"/>
              <a:t>Засгийн газрууд Тогтвортой Хөгжлийн Зорилтуудыг ашиглан</a:t>
            </a:r>
            <a:r>
              <a:rPr lang="mn-MN" baseline="0" dirty="0" smtClean="0"/>
              <a:t> </a:t>
            </a:r>
            <a:r>
              <a:rPr lang="mn-MN" dirty="0" smtClean="0"/>
              <a:t>замын </a:t>
            </a:r>
            <a:r>
              <a:rPr lang="mn-MN" dirty="0"/>
              <a:t>хөдөлгөөний аюулгүй байдлыг сайжруулах </a:t>
            </a:r>
            <a:r>
              <a:rPr lang="mn-MN" dirty="0" smtClean="0"/>
              <a:t>талаар</a:t>
            </a:r>
            <a:r>
              <a:rPr lang="mn-MN" baseline="0" dirty="0" smtClean="0"/>
              <a:t> </a:t>
            </a:r>
            <a:r>
              <a:rPr lang="mn-MN" dirty="0" smtClean="0"/>
              <a:t>онцолсон</a:t>
            </a:r>
            <a:r>
              <a:rPr lang="mn-MN" baseline="0" dirty="0" smtClean="0"/>
              <a:t> юм</a:t>
            </a:r>
            <a:r>
              <a:rPr lang="mn-MN" dirty="0" smtClean="0"/>
              <a:t>.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5</a:t>
            </a:fld>
            <a:endParaRPr lang="en-GB"/>
          </a:p>
        </p:txBody>
      </p:sp>
    </p:spTree>
    <p:extLst>
      <p:ext uri="{BB962C8B-B14F-4D97-AF65-F5344CB8AC3E}">
        <p14:creationId xmlns:p14="http://schemas.microsoft.com/office/powerpoint/2010/main" val="34535161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Уг слайд нь бичлэгт харуулсан зарим мэдээллийг </a:t>
            </a:r>
            <a:r>
              <a:rPr lang="mn-MN" dirty="0" smtClean="0"/>
              <a:t>бататгахаас гадна </a:t>
            </a:r>
            <a:r>
              <a:rPr lang="mn-MN" b="1" dirty="0"/>
              <a:t>д</a:t>
            </a:r>
            <a:r>
              <a:rPr lang="mn-MN" b="1" dirty="0" smtClean="0"/>
              <a:t>ундаж </a:t>
            </a:r>
            <a:r>
              <a:rPr lang="mn-MN" b="1" dirty="0"/>
              <a:t>болон </a:t>
            </a:r>
            <a:r>
              <a:rPr lang="mn-MN" b="1" dirty="0" smtClean="0"/>
              <a:t>доогуур </a:t>
            </a:r>
            <a:r>
              <a:rPr lang="mn-MN" b="1" dirty="0"/>
              <a:t>орлоготой орнуудад</a:t>
            </a:r>
            <a:r>
              <a:rPr lang="mn-MN" dirty="0"/>
              <a:t> тулгараад буй асуудлын цар хүрээ, </a:t>
            </a:r>
            <a:r>
              <a:rPr lang="mn-MN" dirty="0" smtClean="0"/>
              <a:t>явган </a:t>
            </a:r>
            <a:r>
              <a:rPr lang="mn-MN" dirty="0" smtClean="0"/>
              <a:t>зорчигч, </a:t>
            </a:r>
            <a:r>
              <a:rPr lang="mn-MN" dirty="0"/>
              <a:t>унадаг дугуйтай зорчигч болон мотоцикл зэрэг замын хөдөлгөөний эмзэг оролцогчтой холбоотой </a:t>
            </a:r>
            <a:r>
              <a:rPr lang="mn-MN" dirty="0" smtClean="0"/>
              <a:t>асуудлыг </a:t>
            </a:r>
            <a:r>
              <a:rPr lang="mn-MN" dirty="0"/>
              <a:t>онцлон харуулжээ.</a:t>
            </a:r>
            <a:endParaRPr lang="en-GB" dirty="0"/>
          </a:p>
          <a:p>
            <a:endParaRPr lang="en-GB" dirty="0"/>
          </a:p>
          <a:p>
            <a:r>
              <a:rPr lang="mn-MN" dirty="0" smtClean="0"/>
              <a:t>Өөрийн </a:t>
            </a:r>
            <a:r>
              <a:rPr lang="mn-MN" dirty="0"/>
              <a:t>ажилтан </a:t>
            </a:r>
            <a:r>
              <a:rPr lang="mn-MN" b="1" dirty="0" smtClean="0"/>
              <a:t>болон</a:t>
            </a:r>
            <a:r>
              <a:rPr lang="mn-MN" dirty="0" smtClean="0"/>
              <a:t> замын </a:t>
            </a:r>
            <a:r>
              <a:rPr lang="mn-MN" dirty="0"/>
              <a:t>хөдөлгөөнд хамт оролцож буй хүмүүсийн эрүүл мэнд, аюулгүй </a:t>
            </a:r>
            <a:r>
              <a:rPr lang="mn-MN" dirty="0" smtClean="0"/>
              <a:t>байдлыг</a:t>
            </a:r>
            <a:r>
              <a:rPr lang="mn-MN" baseline="0" dirty="0" smtClean="0"/>
              <a:t> хангах </a:t>
            </a:r>
            <a:r>
              <a:rPr lang="mn-MN" dirty="0" smtClean="0"/>
              <a:t>нь </a:t>
            </a:r>
            <a:r>
              <a:rPr lang="mn-MN" b="1" dirty="0" smtClean="0"/>
              <a:t>менежерүүд</a:t>
            </a:r>
            <a:r>
              <a:rPr lang="mn-MN" b="1" baseline="0" dirty="0" smtClean="0"/>
              <a:t> </a:t>
            </a:r>
            <a:r>
              <a:rPr lang="mn-MN" dirty="0" smtClean="0"/>
              <a:t>бидний </a:t>
            </a:r>
            <a:r>
              <a:rPr lang="mn-MN" dirty="0"/>
              <a:t>хариуцлага </a:t>
            </a:r>
            <a:r>
              <a:rPr lang="mn-MN" dirty="0" smtClean="0"/>
              <a:t>юм. Тиймээс мөргөлдөөний </a:t>
            </a:r>
            <a:r>
              <a:rPr lang="mn-MN" dirty="0"/>
              <a:t>улмаас замын </a:t>
            </a:r>
            <a:r>
              <a:rPr lang="mn-MN" dirty="0" smtClean="0"/>
              <a:t>хөдөлгөөнд</a:t>
            </a:r>
            <a:r>
              <a:rPr lang="mn-MN" baseline="0" dirty="0" smtClean="0"/>
              <a:t> оролцогсдод </a:t>
            </a:r>
            <a:r>
              <a:rPr lang="mn-MN" dirty="0" smtClean="0"/>
              <a:t>гэмтэл</a:t>
            </a:r>
            <a:r>
              <a:rPr lang="mn-MN" dirty="0"/>
              <a:t>, бэртэл учирсан </a:t>
            </a:r>
            <a:r>
              <a:rPr lang="en-US" dirty="0"/>
              <a:t>(</a:t>
            </a:r>
            <a:r>
              <a:rPr lang="mn-MN" dirty="0"/>
              <a:t>учирч болзошгүй</a:t>
            </a:r>
            <a:r>
              <a:rPr lang="en-US" dirty="0"/>
              <a:t>) </a:t>
            </a:r>
            <a:r>
              <a:rPr lang="mn-MN" dirty="0"/>
              <a:t>бол өөрийн </a:t>
            </a:r>
            <a:r>
              <a:rPr lang="mn-MN" dirty="0" smtClean="0"/>
              <a:t>ажилтантай</a:t>
            </a:r>
            <a:r>
              <a:rPr lang="mn-MN" baseline="0" dirty="0" smtClean="0"/>
              <a:t> адил </a:t>
            </a:r>
            <a:r>
              <a:rPr lang="en-US" dirty="0" smtClean="0"/>
              <a:t>(</a:t>
            </a:r>
            <a:r>
              <a:rPr lang="mn-MN" dirty="0"/>
              <a:t>мөргөлдөөнөөс үүдэн гэмтэл, бэртэл үүссэн</a:t>
            </a:r>
            <a:r>
              <a:rPr lang="en-US" dirty="0"/>
              <a:t>)</a:t>
            </a:r>
            <a:r>
              <a:rPr lang="mn-MN" dirty="0"/>
              <a:t> </a:t>
            </a:r>
            <a:r>
              <a:rPr lang="mn-MN" dirty="0" smtClean="0"/>
              <a:t>чухалд авч үзэх хэрэгтэй.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6</a:t>
            </a:fld>
            <a:endParaRPr lang="en-GB"/>
          </a:p>
        </p:txBody>
      </p:sp>
    </p:spTree>
    <p:extLst>
      <p:ext uri="{BB962C8B-B14F-4D97-AF65-F5344CB8AC3E}">
        <p14:creationId xmlns:p14="http://schemas.microsoft.com/office/powerpoint/2010/main" val="27746747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Хүний амь нас хохирсон ослын зураглалд үзүүлснээр, өнгө бараан </a:t>
            </a:r>
            <a:r>
              <a:rPr lang="mn-MN" dirty="0" smtClean="0"/>
              <a:t>байх тусам </a:t>
            </a:r>
            <a:r>
              <a:rPr lang="mn-MN" dirty="0"/>
              <a:t>100 000 хүнд ноогдох нас баралтын тоо </a:t>
            </a:r>
            <a:r>
              <a:rPr lang="mn-MN" dirty="0" smtClean="0"/>
              <a:t>их байгааг илтгэхээс гадна танай</a:t>
            </a:r>
            <a:r>
              <a:rPr lang="mn-MN" baseline="0" dirty="0" smtClean="0"/>
              <a:t> байгууллагын</a:t>
            </a:r>
            <a:r>
              <a:rPr lang="mn-MN" dirty="0" smtClean="0"/>
              <a:t> </a:t>
            </a:r>
            <a:r>
              <a:rPr lang="mn-MN" dirty="0"/>
              <a:t>үйл ажиллагаа явуулж буй улс оронд асуудал хаана байгааг харуулж байна.</a:t>
            </a:r>
            <a:r>
              <a:rPr lang="en-US" dirty="0"/>
              <a:t> </a:t>
            </a:r>
            <a:endParaRPr lang="mn-MN" dirty="0" smtClean="0"/>
          </a:p>
          <a:p>
            <a:endParaRPr lang="mn-MN" dirty="0" smtClean="0"/>
          </a:p>
          <a:p>
            <a:r>
              <a:rPr lang="mn-MN" dirty="0" smtClean="0"/>
              <a:t>Уг линкээр</a:t>
            </a:r>
            <a:r>
              <a:rPr lang="mn-MN" baseline="0" dirty="0" smtClean="0"/>
              <a:t> орж бусад улсын </a:t>
            </a:r>
            <a:r>
              <a:rPr lang="mn-MN" baseline="0" dirty="0" smtClean="0"/>
              <a:t>жолооч нарын </a:t>
            </a:r>
            <a:r>
              <a:rPr lang="mn-MN" baseline="0" dirty="0" smtClean="0"/>
              <a:t>нөхцөл байдлыг харна уу: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hlinkClick r:id="rId3"/>
              </a:rPr>
              <a:t>https://www.grsproadsafety.org/resources/global-crash-data/</a:t>
            </a:r>
            <a:endParaRPr lang="en-GB" dirty="0" smtClean="0"/>
          </a:p>
          <a:p>
            <a:endParaRPr lang="mn-MN" dirty="0" smtClean="0"/>
          </a:p>
          <a:p>
            <a:endParaRPr lang="mn-MN" dirty="0" smtClean="0"/>
          </a:p>
          <a:p>
            <a:endParaRPr lang="mn-MN" dirty="0"/>
          </a:p>
        </p:txBody>
      </p:sp>
      <p:sp>
        <p:nvSpPr>
          <p:cNvPr id="4" name="Slide Number Placeholder 3"/>
          <p:cNvSpPr>
            <a:spLocks noGrp="1"/>
          </p:cNvSpPr>
          <p:nvPr>
            <p:ph type="sldNum" sz="quarter" idx="5"/>
          </p:nvPr>
        </p:nvSpPr>
        <p:spPr/>
        <p:txBody>
          <a:bodyPr/>
          <a:lstStyle/>
          <a:p>
            <a:fld id="{F0A5EA2A-9870-49DA-B982-5C0E83C0E355}" type="slidenum">
              <a:rPr lang="en-GB" smtClean="0"/>
              <a:t>7</a:t>
            </a:fld>
            <a:endParaRPr lang="en-GB"/>
          </a:p>
        </p:txBody>
      </p:sp>
    </p:spTree>
    <p:extLst>
      <p:ext uri="{BB962C8B-B14F-4D97-AF65-F5344CB8AC3E}">
        <p14:creationId xmlns:p14="http://schemas.microsoft.com/office/powerpoint/2010/main" val="34730031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Тохиромжгүй </a:t>
            </a:r>
            <a:r>
              <a:rPr lang="mn-MN" dirty="0" smtClean="0"/>
              <a:t>хурд нь </a:t>
            </a:r>
            <a:r>
              <a:rPr lang="mn-MN" dirty="0"/>
              <a:t>осол гарах гол </a:t>
            </a:r>
            <a:r>
              <a:rPr lang="mn-MN" dirty="0" smtClean="0"/>
              <a:t>шалтгааны </a:t>
            </a:r>
            <a:r>
              <a:rPr lang="mn-MN" dirty="0"/>
              <a:t>нэг юм. </a:t>
            </a:r>
            <a:endParaRPr lang="en-GB" dirty="0"/>
          </a:p>
          <a:p>
            <a:endParaRPr lang="en-GB" dirty="0"/>
          </a:p>
          <a:p>
            <a:r>
              <a:rPr lang="mn-MN" dirty="0"/>
              <a:t>Хурд хэтрүүлэх талаар яриа өрнүүлж, жолоочийн хурд хэтрүүлдэг шалтгааны талаар асууна уу.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8</a:t>
            </a:fld>
            <a:endParaRPr lang="en-GB"/>
          </a:p>
        </p:txBody>
      </p:sp>
    </p:spTree>
    <p:extLst>
      <p:ext uri="{BB962C8B-B14F-4D97-AF65-F5344CB8AC3E}">
        <p14:creationId xmlns:p14="http://schemas.microsoft.com/office/powerpoint/2010/main" val="35700878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smtClean="0"/>
              <a:t>Хурд 5%-аар буурахад осол 30%-аар буурдаг гэх баримтад анхаарлаа хандуулна уу. </a:t>
            </a:r>
            <a:endParaRPr lang="en-GB" dirty="0" smtClean="0"/>
          </a:p>
          <a:p>
            <a:endParaRPr lang="en-GB" dirty="0" smtClean="0"/>
          </a:p>
          <a:p>
            <a:r>
              <a:rPr lang="mn-MN" dirty="0" smtClean="0"/>
              <a:t>Жолоочоос</a:t>
            </a:r>
            <a:r>
              <a:rPr lang="mn-MN" baseline="0" dirty="0" smtClean="0"/>
              <a:t> ажлаа хийхийн</a:t>
            </a:r>
            <a:r>
              <a:rPr lang="mn-MN" dirty="0" smtClean="0"/>
              <a:t> тулд хурд хэтрүүлэх шаардлагатай</a:t>
            </a:r>
            <a:r>
              <a:rPr lang="mn-MN" baseline="0" dirty="0" smtClean="0"/>
              <a:t> </a:t>
            </a:r>
            <a:r>
              <a:rPr lang="mn-MN" dirty="0" smtClean="0"/>
              <a:t>эсэхийг асуугаарай. Хүний амь нас хохирсон ослын 52% нь явган хүн болон унадаг дугуйгаар зорчигч, мотоцикл зэрэг замын хөдөлгөөний эмзэг оролцогч байдаг. Хурд нэмэгдэх тусам замын хөдөлгөөнд</a:t>
            </a:r>
            <a:r>
              <a:rPr lang="mn-MN" baseline="0" dirty="0" smtClean="0"/>
              <a:t> оролцож буй дээрх хүмүүсийн</a:t>
            </a:r>
            <a:r>
              <a:rPr lang="mn-MN" dirty="0" smtClean="0"/>
              <a:t> ослын үед авах гэмтэл,</a:t>
            </a:r>
            <a:r>
              <a:rPr lang="mn-MN" baseline="0" dirty="0" smtClean="0"/>
              <a:t> үр дагавар улам </a:t>
            </a:r>
            <a:r>
              <a:rPr lang="mn-MN" dirty="0" smtClean="0"/>
              <a:t>ноцтой болдгийг жолоочид сануулна уу. </a:t>
            </a:r>
            <a:endParaRPr lang="en-GB" dirty="0" smtClean="0"/>
          </a:p>
          <a:p>
            <a:endParaRPr lang="en-GB" dirty="0" smtClean="0"/>
          </a:p>
          <a:p>
            <a:r>
              <a:rPr lang="mn-MN" dirty="0" smtClean="0"/>
              <a:t>Замын болон цаг агаарын нөхцөлд тааруулан, аюулгүй хурдны хэмжээнд тааруулан зорчих нь замын хөдөлгөөний аюулгүй байдлын бодлогын нэн чухал хэсэг мөн. Хурдны хязгаар нь таны хүрэх ёстой зорилго биш гэдгийг онцлохоор барахгүй түгжрэл ихтэй зам, цаг агаар муу, шөнийн цагаар зэрэг ихэнх тохиолдолд хурдны хязгаарт тулгаж явах нь аюултай гэдгийг </a:t>
            </a:r>
            <a:r>
              <a:rPr lang="mn-MN" dirty="0" smtClean="0"/>
              <a:t>жолоочид </a:t>
            </a:r>
            <a:r>
              <a:rPr lang="mn-MN" dirty="0" smtClean="0"/>
              <a:t>сайтар ойлгуулах хэрэгтэй. </a:t>
            </a:r>
            <a:endParaRPr lang="en-GB" dirty="0" smtClean="0"/>
          </a:p>
          <a:p>
            <a:endParaRPr lang="en-GB" dirty="0" smtClean="0"/>
          </a:p>
          <a:p>
            <a:r>
              <a:rPr lang="mn-MN" dirty="0" smtClean="0"/>
              <a:t>Жолоочид хурд хэтрүүлэхтэй холбоотой байгууллагын бодлогыг танилцуулж, улмаар эрх бүхий байгууллагаас хурд хэтрүүлсний улмаас баригдах, эсвэл шийтгүүлэх/торгуулбал тэдэнд юу тохиолдож болохыг сануулаарай.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9</a:t>
            </a:fld>
            <a:endParaRPr lang="en-GB"/>
          </a:p>
        </p:txBody>
      </p:sp>
    </p:spTree>
    <p:extLst>
      <p:ext uri="{BB962C8B-B14F-4D97-AF65-F5344CB8AC3E}">
        <p14:creationId xmlns:p14="http://schemas.microsoft.com/office/powerpoint/2010/main" val="28593904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Их Британид хийсэн энэхүү </a:t>
            </a:r>
            <a:r>
              <a:rPr lang="mn-MN" dirty="0" smtClean="0"/>
              <a:t>бичлэгт, </a:t>
            </a:r>
            <a:r>
              <a:rPr lang="mn-MN" dirty="0"/>
              <a:t>цагт 40 милийн </a:t>
            </a:r>
            <a:r>
              <a:rPr lang="en-US" dirty="0"/>
              <a:t>(</a:t>
            </a:r>
            <a:r>
              <a:rPr lang="mn-MN" dirty="0"/>
              <a:t>цагт 64 км</a:t>
            </a:r>
            <a:r>
              <a:rPr lang="en-US" dirty="0"/>
              <a:t>)</a:t>
            </a:r>
            <a:r>
              <a:rPr lang="mn-MN" dirty="0"/>
              <a:t> хурдтай зорчиход гарах </a:t>
            </a:r>
            <a:r>
              <a:rPr lang="mn-MN" dirty="0" smtClean="0"/>
              <a:t>ослоор </a:t>
            </a:r>
            <a:r>
              <a:rPr lang="mn-MN" dirty="0"/>
              <a:t>явган зорчигч амь насаа алдах эрсдэл 80% </a:t>
            </a:r>
            <a:r>
              <a:rPr lang="mn-MN" dirty="0" smtClean="0"/>
              <a:t>байдаг бол </a:t>
            </a:r>
            <a:r>
              <a:rPr lang="mn-MN" dirty="0"/>
              <a:t>цагт 30 милийн </a:t>
            </a:r>
            <a:r>
              <a:rPr lang="en-US" dirty="0"/>
              <a:t>(</a:t>
            </a:r>
            <a:r>
              <a:rPr lang="mn-MN" dirty="0"/>
              <a:t>цагт 48 км</a:t>
            </a:r>
            <a:r>
              <a:rPr lang="en-US" dirty="0"/>
              <a:t>)</a:t>
            </a:r>
            <a:r>
              <a:rPr lang="mn-MN" dirty="0"/>
              <a:t> хурдтай зорчиход явган зорчигч ослын үед амьд үлдэх боломж 80% болдог аж.</a:t>
            </a:r>
            <a:endParaRPr lang="en-GB" dirty="0"/>
          </a:p>
          <a:p>
            <a:endParaRPr lang="en-GB" dirty="0"/>
          </a:p>
          <a:p>
            <a:r>
              <a:rPr lang="mn-MN" dirty="0" smtClean="0"/>
              <a:t>Үүгээр суурин </a:t>
            </a:r>
            <a:r>
              <a:rPr lang="mn-MN" dirty="0" smtClean="0"/>
              <a:t>газар</a:t>
            </a:r>
            <a:r>
              <a:rPr lang="mn-MN" baseline="0" dirty="0" smtClean="0"/>
              <a:t> дахь </a:t>
            </a:r>
            <a:r>
              <a:rPr lang="mn-MN" dirty="0" smtClean="0"/>
              <a:t>хурдны </a:t>
            </a:r>
            <a:r>
              <a:rPr lang="mn-MN" dirty="0"/>
              <a:t>хязгаарын дагуу эсвэл түүнээс доогуур зорчихын ач </a:t>
            </a:r>
            <a:r>
              <a:rPr lang="mn-MN" dirty="0" smtClean="0"/>
              <a:t>холбогдлыг</a:t>
            </a:r>
            <a:r>
              <a:rPr lang="mn-MN" baseline="0" dirty="0" smtClean="0"/>
              <a:t> харуулж байна</a:t>
            </a:r>
            <a:r>
              <a:rPr lang="mn-MN" baseline="0" dirty="0" smtClean="0"/>
              <a:t>.</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10</a:t>
            </a:fld>
            <a:endParaRPr lang="en-GB"/>
          </a:p>
        </p:txBody>
      </p:sp>
    </p:spTree>
    <p:extLst>
      <p:ext uri="{BB962C8B-B14F-4D97-AF65-F5344CB8AC3E}">
        <p14:creationId xmlns:p14="http://schemas.microsoft.com/office/powerpoint/2010/main" val="24240083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Австралид </a:t>
            </a:r>
            <a:r>
              <a:rPr lang="mn-MN" dirty="0" smtClean="0"/>
              <a:t>хийсэн </a:t>
            </a:r>
            <a:r>
              <a:rPr lang="mn-MN" dirty="0"/>
              <a:t>энэхүү бичлэгээр </a:t>
            </a:r>
            <a:r>
              <a:rPr lang="mn-MN" dirty="0" smtClean="0"/>
              <a:t>хүмүүс</a:t>
            </a:r>
            <a:r>
              <a:rPr lang="mn-MN" baseline="0" dirty="0" smtClean="0"/>
              <a:t> </a:t>
            </a:r>
            <a:r>
              <a:rPr lang="mn-MN" dirty="0" smtClean="0"/>
              <a:t>алдаа</a:t>
            </a:r>
            <a:r>
              <a:rPr lang="mn-MN" baseline="0" dirty="0" smtClean="0"/>
              <a:t> гаргадаг гэдгийг</a:t>
            </a:r>
            <a:r>
              <a:rPr lang="mn-MN" dirty="0" smtClean="0"/>
              <a:t> </a:t>
            </a:r>
            <a:r>
              <a:rPr lang="mn-MN" dirty="0"/>
              <a:t>харуулжээ. Уулзвар дээр зогсож буй автомашиныг </a:t>
            </a:r>
            <a:r>
              <a:rPr lang="mn-MN" dirty="0" smtClean="0"/>
              <a:t>та харсан ч </a:t>
            </a:r>
            <a:r>
              <a:rPr lang="mn-MN" dirty="0"/>
              <a:t>тэд таныг харсан, эсвэл </a:t>
            </a:r>
            <a:r>
              <a:rPr lang="mn-MN" dirty="0" smtClean="0"/>
              <a:t>хурдыг тань зөв тооцсон гэж </a:t>
            </a:r>
            <a:r>
              <a:rPr lang="mn-MN" dirty="0" smtClean="0"/>
              <a:t>огтхон ч бодож </a:t>
            </a:r>
            <a:r>
              <a:rPr lang="mn-MN" dirty="0"/>
              <a:t>болохгүй. </a:t>
            </a:r>
            <a:endParaRPr lang="en-GB" dirty="0"/>
          </a:p>
          <a:p>
            <a:endParaRPr lang="en-GB" dirty="0"/>
          </a:p>
          <a:p>
            <a:r>
              <a:rPr lang="mn-MN" dirty="0"/>
              <a:t>Хүн </a:t>
            </a:r>
            <a:r>
              <a:rPr lang="mn-MN" dirty="0" smtClean="0"/>
              <a:t>гэнэт гарч </a:t>
            </a:r>
            <a:r>
              <a:rPr lang="mn-MN" dirty="0"/>
              <a:t>ирэхэд та </a:t>
            </a:r>
            <a:r>
              <a:rPr lang="mn-MN" dirty="0" smtClean="0"/>
              <a:t>гэмтэл учруулалгүйгээр зогсож </a:t>
            </a:r>
            <a:r>
              <a:rPr lang="mn-MN" dirty="0"/>
              <a:t>чадах уу?</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11</a:t>
            </a:fld>
            <a:endParaRPr lang="en-GB"/>
          </a:p>
        </p:txBody>
      </p:sp>
    </p:spTree>
    <p:extLst>
      <p:ext uri="{BB962C8B-B14F-4D97-AF65-F5344CB8AC3E}">
        <p14:creationId xmlns:p14="http://schemas.microsoft.com/office/powerpoint/2010/main" val="2020326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Хурдны хязгаар нь хүрэх ёстой зорилго биш </a:t>
            </a:r>
            <a:r>
              <a:rPr lang="mn-MN" dirty="0" smtClean="0"/>
              <a:t>гэдгийг</a:t>
            </a:r>
            <a:r>
              <a:rPr lang="mn-MN" baseline="0" dirty="0" smtClean="0"/>
              <a:t> </a:t>
            </a:r>
            <a:r>
              <a:rPr lang="mn-MN" dirty="0" smtClean="0"/>
              <a:t>хүн бүрт ойлгуулах</a:t>
            </a:r>
            <a:r>
              <a:rPr lang="mn-MN" baseline="0" dirty="0" smtClean="0"/>
              <a:t> нь </a:t>
            </a:r>
            <a:r>
              <a:rPr lang="mn-MN" dirty="0" smtClean="0"/>
              <a:t>чухал</a:t>
            </a:r>
            <a:r>
              <a:rPr lang="mn-MN" dirty="0"/>
              <a:t>.</a:t>
            </a:r>
            <a:endParaRPr lang="en-GB" dirty="0"/>
          </a:p>
          <a:p>
            <a:endParaRPr lang="en-GB" dirty="0"/>
          </a:p>
          <a:p>
            <a:r>
              <a:rPr lang="mn-MN" dirty="0"/>
              <a:t>Өдөр </a:t>
            </a:r>
            <a:r>
              <a:rPr lang="mn-MN" dirty="0" smtClean="0"/>
              <a:t>тутамдаа</a:t>
            </a:r>
            <a:r>
              <a:rPr lang="mn-MN" baseline="0" dirty="0" smtClean="0"/>
              <a:t> </a:t>
            </a:r>
            <a:r>
              <a:rPr lang="mn-MN" dirty="0" smtClean="0"/>
              <a:t>зөвшөөрөгдсөн</a:t>
            </a:r>
            <a:r>
              <a:rPr lang="mn-MN" baseline="0" dirty="0" smtClean="0"/>
              <a:t> дээд хурдаар явах нь </a:t>
            </a:r>
            <a:r>
              <a:rPr lang="mn-MN" dirty="0" smtClean="0"/>
              <a:t>аюултайг</a:t>
            </a:r>
            <a:r>
              <a:rPr lang="mn-MN" baseline="0" dirty="0" smtClean="0"/>
              <a:t> </a:t>
            </a:r>
            <a:r>
              <a:rPr lang="mn-MN" dirty="0" smtClean="0"/>
              <a:t>харуулсан </a:t>
            </a:r>
            <a:r>
              <a:rPr lang="mn-MN" dirty="0"/>
              <a:t>жишээг хүн бүрээс асуугаарай. Тодорхой жишээ өгөхийн тулд жолоочийн ажил / чиглэл / хөдөлмөрийн орчны талаарх </a:t>
            </a:r>
            <a:r>
              <a:rPr lang="mn-MN" dirty="0" smtClean="0"/>
              <a:t>мэдлэгээ </a:t>
            </a:r>
            <a:r>
              <a:rPr lang="mn-MN" dirty="0"/>
              <a:t>ашиглана уу.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12</a:t>
            </a:fld>
            <a:endParaRPr lang="en-GB"/>
          </a:p>
        </p:txBody>
      </p:sp>
    </p:spTree>
    <p:extLst>
      <p:ext uri="{BB962C8B-B14F-4D97-AF65-F5344CB8AC3E}">
        <p14:creationId xmlns:p14="http://schemas.microsoft.com/office/powerpoint/2010/main" val="10706161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Дээрх жагсаалтын дагуу жолоочийн ашигладаг тээврийн </a:t>
            </a:r>
            <a:r>
              <a:rPr lang="mn-MN" dirty="0" smtClean="0"/>
              <a:t>хэрэгсэлтэй</a:t>
            </a:r>
            <a:r>
              <a:rPr lang="mn-MN" baseline="0" dirty="0" smtClean="0"/>
              <a:t> холбоотой хэсгүүдэд </a:t>
            </a:r>
            <a:r>
              <a:rPr lang="mn-MN" dirty="0" smtClean="0"/>
              <a:t>анхаарлаа </a:t>
            </a:r>
            <a:r>
              <a:rPr lang="mn-MN" dirty="0"/>
              <a:t>хандуулна уу.</a:t>
            </a:r>
          </a:p>
          <a:p>
            <a:endParaRPr lang="mn-MN" dirty="0"/>
          </a:p>
          <a:p>
            <a:r>
              <a:rPr lang="mn-MN" dirty="0" smtClean="0"/>
              <a:t>Хурдаа </a:t>
            </a:r>
            <a:r>
              <a:rPr lang="mn-MN" dirty="0"/>
              <a:t>зохицуулах өөр </a:t>
            </a:r>
            <a:r>
              <a:rPr lang="mn-MN" dirty="0" smtClean="0"/>
              <a:t>ямар зөвлөмж байж</a:t>
            </a:r>
            <a:r>
              <a:rPr lang="mn-MN" baseline="0" dirty="0" smtClean="0"/>
              <a:t> болохыг оролцогчдоос </a:t>
            </a:r>
            <a:r>
              <a:rPr lang="mn-MN" dirty="0" smtClean="0"/>
              <a:t>асууна </a:t>
            </a:r>
            <a:r>
              <a:rPr lang="mn-MN" dirty="0"/>
              <a:t>уу.</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13</a:t>
            </a:fld>
            <a:endParaRPr lang="en-GB"/>
          </a:p>
        </p:txBody>
      </p:sp>
    </p:spTree>
    <p:extLst>
      <p:ext uri="{BB962C8B-B14F-4D97-AF65-F5344CB8AC3E}">
        <p14:creationId xmlns:p14="http://schemas.microsoft.com/office/powerpoint/2010/main" val="12265206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14</a:t>
            </a:fld>
            <a:endParaRPr lang="en-GB"/>
          </a:p>
        </p:txBody>
      </p:sp>
    </p:spTree>
    <p:extLst>
      <p:ext uri="{BB962C8B-B14F-4D97-AF65-F5344CB8AC3E}">
        <p14:creationId xmlns:p14="http://schemas.microsoft.com/office/powerpoint/2010/main" val="2063749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smtClean="0"/>
              <a:t>Энэ слайдаар дэлхий дахинд тулгарч буй согтуугаар жолоо барих асуудлыг авч үзэв.</a:t>
            </a:r>
            <a:endParaRPr lang="en-GB" dirty="0" smtClean="0"/>
          </a:p>
          <a:p>
            <a:endParaRPr lang="en-GB" dirty="0" smtClean="0"/>
          </a:p>
          <a:p>
            <a:r>
              <a:rPr lang="mn-MN" dirty="0" smtClean="0"/>
              <a:t>г/дл</a:t>
            </a:r>
            <a:r>
              <a:rPr lang="en-GB" dirty="0" smtClean="0"/>
              <a:t> = </a:t>
            </a:r>
            <a:r>
              <a:rPr lang="mn-MN" dirty="0" smtClean="0"/>
              <a:t>грамм децилитр тутам</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15</a:t>
            </a:fld>
            <a:endParaRPr lang="en-GB"/>
          </a:p>
        </p:txBody>
      </p:sp>
    </p:spTree>
    <p:extLst>
      <p:ext uri="{BB962C8B-B14F-4D97-AF65-F5344CB8AC3E}">
        <p14:creationId xmlns:p14="http://schemas.microsoft.com/office/powerpoint/2010/main" val="11065332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smtClean="0"/>
              <a:t>Ялангуяа “Маргааш </a:t>
            </a:r>
            <a:r>
              <a:rPr lang="mn-MN" dirty="0"/>
              <a:t>өглөө” </a:t>
            </a:r>
            <a:r>
              <a:rPr lang="mn-MN" dirty="0" smtClean="0"/>
              <a:t>хамгийн </a:t>
            </a:r>
            <a:r>
              <a:rPr lang="mn-MN" dirty="0"/>
              <a:t>аюултай </a:t>
            </a:r>
            <a:r>
              <a:rPr lang="mn-MN" dirty="0" smtClean="0"/>
              <a:t>үе</a:t>
            </a:r>
            <a:r>
              <a:rPr lang="mn-MN" baseline="0" dirty="0" smtClean="0"/>
              <a:t> байдаг</a:t>
            </a:r>
            <a:r>
              <a:rPr lang="mn-MN" dirty="0" smtClean="0"/>
              <a:t>. </a:t>
            </a:r>
            <a:r>
              <a:rPr lang="mn-MN" dirty="0"/>
              <a:t>Цусанд спирт агуулагдаж байгаа ч жолооч өглөө сэрээд өөрийгөө согтуу байна гэж боддоггүй. </a:t>
            </a:r>
            <a:r>
              <a:rPr lang="mn-MN" b="1" dirty="0" smtClean="0"/>
              <a:t>Гэвч</a:t>
            </a:r>
            <a:r>
              <a:rPr lang="mn-MN" dirty="0" smtClean="0"/>
              <a:t> тэд </a:t>
            </a:r>
            <a:r>
              <a:rPr lang="mn-MN" dirty="0"/>
              <a:t>аль хэдийнээ нөлөөнд автсан байдаг. </a:t>
            </a:r>
            <a:endParaRPr lang="en-GB" dirty="0"/>
          </a:p>
          <a:p>
            <a:endParaRPr lang="en-GB" dirty="0"/>
          </a:p>
          <a:p>
            <a:r>
              <a:rPr lang="mn-MN" b="1" dirty="0" smtClean="0"/>
              <a:t>Цаг хугацаанаас</a:t>
            </a:r>
            <a:r>
              <a:rPr lang="mn-MN" dirty="0" smtClean="0"/>
              <a:t> </a:t>
            </a:r>
            <a:r>
              <a:rPr lang="mn-MN" dirty="0"/>
              <a:t>өөр юу ч согтууруулах ундааг биеэс бүрэн гадагшлуулж чадахгүй.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16</a:t>
            </a:fld>
            <a:endParaRPr lang="en-GB"/>
          </a:p>
        </p:txBody>
      </p:sp>
    </p:spTree>
    <p:extLst>
      <p:ext uri="{BB962C8B-B14F-4D97-AF65-F5344CB8AC3E}">
        <p14:creationId xmlns:p14="http://schemas.microsoft.com/office/powerpoint/2010/main" val="2117496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Энэ слайдын тусламжтайгаар хүмүүсийн уух хэмжээ болон тэнцэх нэгжийг тооцоорой.</a:t>
            </a:r>
            <a:endParaRPr lang="en-GB" dirty="0"/>
          </a:p>
          <a:p>
            <a:endParaRPr lang="en-GB" dirty="0"/>
          </a:p>
          <a:p>
            <a:r>
              <a:rPr lang="mn-MN" dirty="0"/>
              <a:t>Тухайн газрын хамгийн түгээмэл согтууруулах ундааны хэмжээ, хувийг тооцон хэдэн нэгж ордог болохыг мэдэж болно.</a:t>
            </a:r>
          </a:p>
          <a:p>
            <a:r>
              <a:rPr lang="mn-MN" dirty="0"/>
              <a:t> </a:t>
            </a:r>
            <a:endParaRPr lang="en-GB" dirty="0"/>
          </a:p>
          <a:p>
            <a:r>
              <a:rPr lang="mn-MN" dirty="0"/>
              <a:t>Хүн бүрийн архи даах чадвар харилцан адилгүй байдаг тул сургалт явуулах үедээ анхаарна уу. Хэн нэгэнд хэт их хэмжээний санагдах архи өөр нэгэнд тэгэж санагдахгүй байх нь бий.</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17</a:t>
            </a:fld>
            <a:endParaRPr lang="en-GB"/>
          </a:p>
        </p:txBody>
      </p:sp>
    </p:spTree>
    <p:extLst>
      <p:ext uri="{BB962C8B-B14F-4D97-AF65-F5344CB8AC3E}">
        <p14:creationId xmlns:p14="http://schemas.microsoft.com/office/powerpoint/2010/main" val="40336979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Энэ слайд жолоочид үзүүлэх мансууруулах бодисын нөлөөг авч үзэв.</a:t>
            </a:r>
            <a:endParaRPr lang="en-GB" dirty="0"/>
          </a:p>
          <a:p>
            <a:endParaRPr lang="en-GB" dirty="0"/>
          </a:p>
          <a:p>
            <a:r>
              <a:rPr lang="mn-MN" dirty="0" smtClean="0"/>
              <a:t>Мансууруулах </a:t>
            </a:r>
            <a:r>
              <a:rPr lang="mn-MN" dirty="0"/>
              <a:t>бодис </a:t>
            </a:r>
            <a:r>
              <a:rPr lang="mn-MN" dirty="0" smtClean="0"/>
              <a:t>хэрэглэх</a:t>
            </a:r>
            <a:r>
              <a:rPr lang="mn-MN" baseline="0" dirty="0" smtClean="0"/>
              <a:t> болон </a:t>
            </a:r>
            <a:r>
              <a:rPr lang="mn-MN" dirty="0" smtClean="0"/>
              <a:t>ажилтанд тооцох хариуцлагын талаарх компанийнхаа </a:t>
            </a:r>
            <a:r>
              <a:rPr lang="mn-MN" dirty="0"/>
              <a:t>бодлого, </a:t>
            </a:r>
            <a:r>
              <a:rPr lang="mn-MN" dirty="0" smtClean="0"/>
              <a:t>дүрэм журмыг</a:t>
            </a:r>
            <a:r>
              <a:rPr lang="mn-MN" baseline="0" dirty="0" smtClean="0"/>
              <a:t> та энэ слайдаар мөн ярих хэрэгтэй.</a:t>
            </a:r>
            <a:endParaRPr lang="en-GB" dirty="0"/>
          </a:p>
          <a:p>
            <a:endParaRPr lang="en-GB" dirty="0"/>
          </a:p>
          <a:p>
            <a:r>
              <a:rPr lang="mn-MN" dirty="0"/>
              <a:t>Эмчийн жороор болон эмийн сангаас авсан зарим эм </a:t>
            </a:r>
            <a:r>
              <a:rPr lang="mn-MN" dirty="0" smtClean="0"/>
              <a:t>зам тээврийн осол</a:t>
            </a:r>
            <a:r>
              <a:rPr lang="mn-MN" baseline="0" dirty="0" smtClean="0"/>
              <a:t> </a:t>
            </a:r>
            <a:r>
              <a:rPr lang="mn-MN" dirty="0" smtClean="0"/>
              <a:t>гарах эрсдэл нэмэгдүүлдгийг</a:t>
            </a:r>
            <a:r>
              <a:rPr lang="mn-MN" baseline="0" dirty="0" smtClean="0"/>
              <a:t> </a:t>
            </a:r>
            <a:r>
              <a:rPr lang="mn-MN" dirty="0" smtClean="0"/>
              <a:t>санаж </a:t>
            </a:r>
            <a:r>
              <a:rPr lang="mn-MN" dirty="0"/>
              <a:t>байх нь чухал юм. Жишээ </a:t>
            </a:r>
            <a:r>
              <a:rPr lang="mn-MN" dirty="0" smtClean="0"/>
              <a:t>нь, </a:t>
            </a:r>
            <a:r>
              <a:rPr lang="mn-MN" dirty="0"/>
              <a:t>нойр </a:t>
            </a:r>
            <a:r>
              <a:rPr lang="mn-MN" dirty="0" smtClean="0"/>
              <a:t>хүргэх</a:t>
            </a:r>
            <a:r>
              <a:rPr lang="mn-MN" baseline="0" dirty="0" smtClean="0"/>
              <a:t> </a:t>
            </a:r>
            <a:r>
              <a:rPr lang="mn-MN" dirty="0" smtClean="0"/>
              <a:t>заавартай эм уусан</a:t>
            </a:r>
            <a:r>
              <a:rPr lang="mn-MN" baseline="0" dirty="0" smtClean="0"/>
              <a:t> </a:t>
            </a:r>
            <a:r>
              <a:rPr lang="mn-MN" dirty="0" smtClean="0"/>
              <a:t>бол </a:t>
            </a:r>
            <a:r>
              <a:rPr lang="mn-MN" dirty="0"/>
              <a:t>жолоо бүү барь. </a:t>
            </a:r>
            <a:r>
              <a:rPr lang="mn-MN" dirty="0" smtClean="0"/>
              <a:t>Эмчээсээ </a:t>
            </a:r>
            <a:r>
              <a:rPr lang="mn-MN" dirty="0"/>
              <a:t>эсвэл эм зүйчээс авч байгаа эм нь жолоо </a:t>
            </a:r>
            <a:r>
              <a:rPr lang="mn-MN" dirty="0" smtClean="0"/>
              <a:t>барихад </a:t>
            </a:r>
            <a:r>
              <a:rPr lang="mn-MN" dirty="0" smtClean="0"/>
              <a:t>нөлөөлдөг </a:t>
            </a:r>
            <a:r>
              <a:rPr lang="mn-MN" dirty="0"/>
              <a:t>эсэхийг </a:t>
            </a:r>
            <a:r>
              <a:rPr lang="mn-MN" dirty="0" smtClean="0"/>
              <a:t>ажилтнууд үргэлж </a:t>
            </a:r>
            <a:r>
              <a:rPr lang="mn-MN" dirty="0" smtClean="0"/>
              <a:t>шалгаж </a:t>
            </a:r>
            <a:r>
              <a:rPr lang="mn-MN" baseline="0" dirty="0" smtClean="0"/>
              <a:t>байх</a:t>
            </a:r>
            <a:r>
              <a:rPr lang="mn-MN" dirty="0" smtClean="0"/>
              <a:t> </a:t>
            </a:r>
            <a:r>
              <a:rPr lang="mn-MN" dirty="0"/>
              <a:t>шаардлагатай.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18</a:t>
            </a:fld>
            <a:endParaRPr lang="en-GB"/>
          </a:p>
        </p:txBody>
      </p:sp>
    </p:spTree>
    <p:extLst>
      <p:ext uri="{BB962C8B-B14F-4D97-AF65-F5344CB8AC3E}">
        <p14:creationId xmlns:p14="http://schemas.microsoft.com/office/powerpoint/2010/main" val="1369245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smtClean="0"/>
              <a:t>Их </a:t>
            </a:r>
            <a:r>
              <a:rPr lang="mn-MN" dirty="0"/>
              <a:t>Британид согтуугаар жолоо барихын эсрэг кампанит ажлын 50 жилийн ойг тохиолдуулан гаргасан видео </a:t>
            </a:r>
            <a:r>
              <a:rPr lang="mn-MN" dirty="0" smtClean="0"/>
              <a:t>бичлэгийг</a:t>
            </a:r>
            <a:r>
              <a:rPr lang="mn-MN" baseline="0" dirty="0" smtClean="0"/>
              <a:t> оруулав</a:t>
            </a:r>
            <a:r>
              <a:rPr lang="mn-MN" dirty="0" smtClean="0"/>
              <a:t>. </a:t>
            </a:r>
            <a:r>
              <a:rPr lang="mn-MN" dirty="0"/>
              <a:t>Хэдийгээр Их Британид согтуугаар тээврийн хэрэгсэл барьсан жолоочоос </a:t>
            </a:r>
            <a:r>
              <a:rPr lang="mn-MN" dirty="0" smtClean="0"/>
              <a:t>үүдсэн </a:t>
            </a:r>
            <a:r>
              <a:rPr lang="mn-MN" dirty="0"/>
              <a:t>зам тээврийн ослоор </a:t>
            </a:r>
            <a:r>
              <a:rPr lang="mn-MN" dirty="0" smtClean="0"/>
              <a:t>нас барагсдын тоо </a:t>
            </a:r>
            <a:r>
              <a:rPr lang="mn-MN" dirty="0"/>
              <a:t>1967 </a:t>
            </a:r>
            <a:r>
              <a:rPr lang="mn-MN" dirty="0" smtClean="0"/>
              <a:t>онд 1640</a:t>
            </a:r>
            <a:r>
              <a:rPr lang="mn-MN" baseline="0" dirty="0" smtClean="0"/>
              <a:t> байсан бол</a:t>
            </a:r>
            <a:r>
              <a:rPr lang="mn-MN" dirty="0" smtClean="0"/>
              <a:t> </a:t>
            </a:r>
            <a:r>
              <a:rPr lang="mn-MN" dirty="0"/>
              <a:t>2012 </a:t>
            </a:r>
            <a:r>
              <a:rPr lang="mn-MN" dirty="0" smtClean="0"/>
              <a:t>онд </a:t>
            </a:r>
            <a:r>
              <a:rPr lang="mn-MN" dirty="0"/>
              <a:t>230 хүртлээ буурсан </a:t>
            </a:r>
            <a:r>
              <a:rPr lang="mn-MN" dirty="0" smtClean="0"/>
              <a:t>ч </a:t>
            </a:r>
            <a:r>
              <a:rPr lang="mn-MN" dirty="0"/>
              <a:t>тус киногоор </a:t>
            </a:r>
            <a:r>
              <a:rPr lang="mn-MN" baseline="0" dirty="0" smtClean="0"/>
              <a:t>согтууруулах </a:t>
            </a:r>
            <a:r>
              <a:rPr lang="mn-MN" baseline="0" dirty="0" smtClean="0"/>
              <a:t>ундаа хэт их хэрэглэснээс </a:t>
            </a:r>
            <a:r>
              <a:rPr lang="mn-MN" baseline="0" dirty="0" smtClean="0"/>
              <a:t>болж </a:t>
            </a:r>
            <a:r>
              <a:rPr lang="mn-MN" dirty="0" smtClean="0"/>
              <a:t>зам дээр</a:t>
            </a:r>
            <a:r>
              <a:rPr lang="mn-MN" baseline="0" dirty="0" smtClean="0"/>
              <a:t> хүмүүс үхсээр байгааг </a:t>
            </a:r>
            <a:r>
              <a:rPr lang="mn-MN" dirty="0" smtClean="0"/>
              <a:t>харуулахыг </a:t>
            </a:r>
            <a:r>
              <a:rPr lang="mn-MN" dirty="0"/>
              <a:t>зорьжээ. </a:t>
            </a:r>
            <a:endParaRPr lang="en-US" dirty="0"/>
          </a:p>
          <a:p>
            <a:endParaRPr lang="en-US" dirty="0"/>
          </a:p>
          <a:p>
            <a:r>
              <a:rPr lang="mn-MN" dirty="0"/>
              <a:t>Энэ тоо баримтыг </a:t>
            </a:r>
            <a:r>
              <a:rPr lang="mn-MN" dirty="0" smtClean="0"/>
              <a:t>улсынхаа </a:t>
            </a:r>
            <a:r>
              <a:rPr lang="mn-MN" dirty="0"/>
              <a:t>согтуугаар тээврийн хэрэгсэл жолоодсон статистик тоотой харьцуулж үзээрэй.</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19</a:t>
            </a:fld>
            <a:endParaRPr lang="en-GB"/>
          </a:p>
        </p:txBody>
      </p:sp>
    </p:spTree>
    <p:extLst>
      <p:ext uri="{BB962C8B-B14F-4D97-AF65-F5344CB8AC3E}">
        <p14:creationId xmlns:p14="http://schemas.microsoft.com/office/powerpoint/2010/main" val="14536094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20</a:t>
            </a:fld>
            <a:endParaRPr lang="en-GB"/>
          </a:p>
        </p:txBody>
      </p:sp>
    </p:spTree>
    <p:extLst>
      <p:ext uri="{BB962C8B-B14F-4D97-AF65-F5344CB8AC3E}">
        <p14:creationId xmlns:p14="http://schemas.microsoft.com/office/powerpoint/2010/main" val="34236113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smtClean="0"/>
              <a:t>Энэхүү</a:t>
            </a:r>
            <a:r>
              <a:rPr lang="mn-MN" baseline="0" dirty="0" smtClean="0"/>
              <a:t> слайдаар</a:t>
            </a:r>
            <a:r>
              <a:rPr lang="mn-MN" dirty="0" smtClean="0"/>
              <a:t> </a:t>
            </a:r>
            <a:r>
              <a:rPr lang="mn-MN" dirty="0"/>
              <a:t>хамгийн том анхаарал сарниулагч болох гар </a:t>
            </a:r>
            <a:r>
              <a:rPr lang="mn-MN" dirty="0" smtClean="0"/>
              <a:t>утас</a:t>
            </a:r>
            <a:r>
              <a:rPr lang="mn-MN" baseline="0" dirty="0" smtClean="0"/>
              <a:t> буюу </a:t>
            </a:r>
            <a:r>
              <a:rPr lang="mn-MN" dirty="0" smtClean="0"/>
              <a:t>ухаалаг </a:t>
            </a:r>
            <a:r>
              <a:rPr lang="mn-MN" dirty="0"/>
              <a:t>утасны хэрэглээг авч үзэв. Дэлхий нийтийн судалгаанаас харахад, жолооч гартаа барих эсвэл </a:t>
            </a:r>
            <a:r>
              <a:rPr lang="mn-MN" dirty="0" smtClean="0"/>
              <a:t>гараа</a:t>
            </a:r>
            <a:r>
              <a:rPr lang="mn-MN" baseline="0" dirty="0" smtClean="0"/>
              <a:t>раа барихгүйгээс</a:t>
            </a:r>
            <a:r>
              <a:rPr lang="mn-MN" dirty="0" smtClean="0"/>
              <a:t> </a:t>
            </a:r>
            <a:r>
              <a:rPr lang="mn-MN" dirty="0"/>
              <a:t>үл хамааран гар утас ашиглах нь осолд орох эрсдлийг 4 дахин </a:t>
            </a:r>
            <a:r>
              <a:rPr lang="mn-MN" dirty="0" smtClean="0"/>
              <a:t>нэмэгдүүлдэг</a:t>
            </a:r>
            <a:r>
              <a:rPr lang="mn-MN" baseline="0" dirty="0" smtClean="0"/>
              <a:t> байна</a:t>
            </a:r>
            <a:r>
              <a:rPr lang="mn-MN" dirty="0" smtClean="0"/>
              <a:t>.</a:t>
            </a:r>
            <a:endParaRPr lang="mn-MN" dirty="0"/>
          </a:p>
          <a:p>
            <a:endParaRPr lang="en-GB" dirty="0"/>
          </a:p>
          <a:p>
            <a:r>
              <a:rPr lang="mn-MN" dirty="0"/>
              <a:t>Та эрдслийн </a:t>
            </a:r>
            <a:r>
              <a:rPr lang="mn-MN" dirty="0" smtClean="0"/>
              <a:t>талаарх ажилтнуудынхаа </a:t>
            </a:r>
            <a:r>
              <a:rPr lang="mn-MN" dirty="0"/>
              <a:t>мэдлэг, ойлголтыг нэмэгдүүлж, жолоо барих үеэр гар утасны хэрэглээг дэмжихгүй болохоо илэрхийлэх, ажилтнаа жолоо барьж </a:t>
            </a:r>
            <a:r>
              <a:rPr lang="mn-MN" dirty="0" smtClean="0"/>
              <a:t>байгаа</a:t>
            </a:r>
            <a:r>
              <a:rPr lang="mn-MN" baseline="0" dirty="0" smtClean="0"/>
              <a:t> үед нь</a:t>
            </a:r>
            <a:r>
              <a:rPr lang="mn-MN" dirty="0" smtClean="0"/>
              <a:t> </a:t>
            </a:r>
            <a:r>
              <a:rPr lang="mn-MN" dirty="0"/>
              <a:t>утасдахгүй байх, утасдсан </a:t>
            </a:r>
            <a:r>
              <a:rPr lang="mn-MN" dirty="0" smtClean="0"/>
              <a:t>үед нь </a:t>
            </a:r>
            <a:r>
              <a:rPr lang="mn-MN" dirty="0"/>
              <a:t>жолоо </a:t>
            </a:r>
            <a:r>
              <a:rPr lang="mn-MN" dirty="0" smtClean="0"/>
              <a:t>барьж</a:t>
            </a:r>
            <a:r>
              <a:rPr lang="mn-MN" baseline="0" dirty="0" smtClean="0"/>
              <a:t> </a:t>
            </a:r>
            <a:r>
              <a:rPr lang="mn-MN" dirty="0" smtClean="0"/>
              <a:t>байвал </a:t>
            </a:r>
            <a:r>
              <a:rPr lang="mn-MN" dirty="0" smtClean="0"/>
              <a:t>утсаа хурдан таслах </a:t>
            </a:r>
            <a:r>
              <a:rPr lang="mn-MN" dirty="0"/>
              <a:t>хэрэгтэйг анхаарна уу.</a:t>
            </a:r>
          </a:p>
          <a:p>
            <a:endParaRPr lang="en-GB" dirty="0"/>
          </a:p>
          <a:p>
            <a:r>
              <a:rPr lang="mn-MN" dirty="0"/>
              <a:t>Үүнээс гадна жолооч анхаарал сарниулах олон </a:t>
            </a:r>
            <a:r>
              <a:rPr lang="mn-MN" dirty="0" smtClean="0"/>
              <a:t>зүйл </a:t>
            </a:r>
            <a:r>
              <a:rPr lang="mn-MN" dirty="0"/>
              <a:t>хийдгийг анхаарна уу. Тухайлбал, зорчигчтой ярих, идэж уух, хувийн ариун цэвэр сахих гэх мэт. Та жолооч нартаа </a:t>
            </a:r>
            <a:r>
              <a:rPr lang="mn-MN" dirty="0" smtClean="0"/>
              <a:t>жолоо </a:t>
            </a:r>
            <a:r>
              <a:rPr lang="mn-MN" dirty="0"/>
              <a:t>барих </a:t>
            </a:r>
            <a:r>
              <a:rPr lang="mn-MN" dirty="0" smtClean="0"/>
              <a:t>үедээ аюулгүй</a:t>
            </a:r>
            <a:r>
              <a:rPr lang="mn-MN" baseline="0" dirty="0" smtClean="0"/>
              <a:t> </a:t>
            </a:r>
            <a:r>
              <a:rPr lang="mn-MN" baseline="0" dirty="0" smtClean="0"/>
              <a:t>жолоо барихад </a:t>
            </a:r>
            <a:r>
              <a:rPr lang="mn-MN" baseline="0" dirty="0" smtClean="0"/>
              <a:t>бүх анхаарлаа төвлөрүүлэх хэрэгтэйг маш тодорхой ойлгуулах </a:t>
            </a:r>
            <a:r>
              <a:rPr lang="mn-MN" dirty="0" smtClean="0"/>
              <a:t>хэрэгтэй</a:t>
            </a:r>
            <a:r>
              <a:rPr lang="mn-MN" dirty="0"/>
              <a:t>.</a:t>
            </a:r>
            <a:endParaRPr lang="en-GB" dirty="0"/>
          </a:p>
          <a:p>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21</a:t>
            </a:fld>
            <a:endParaRPr lang="en-GB"/>
          </a:p>
        </p:txBody>
      </p:sp>
    </p:spTree>
    <p:extLst>
      <p:ext uri="{BB962C8B-B14F-4D97-AF65-F5344CB8AC3E}">
        <p14:creationId xmlns:p14="http://schemas.microsoft.com/office/powerpoint/2010/main" val="28683298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smtClean="0"/>
              <a:t>Жолоо </a:t>
            </a:r>
            <a:r>
              <a:rPr lang="mn-MN" dirty="0"/>
              <a:t>барих үед </a:t>
            </a:r>
            <a:r>
              <a:rPr lang="mn-MN" dirty="0" smtClean="0"/>
              <a:t>зайлсхийх</a:t>
            </a:r>
            <a:r>
              <a:rPr lang="mn-MN" baseline="0" dirty="0" smtClean="0"/>
              <a:t> боломжтой </a:t>
            </a:r>
            <a:r>
              <a:rPr lang="mn-MN" dirty="0" smtClean="0"/>
              <a:t>анхаарал </a:t>
            </a:r>
            <a:r>
              <a:rPr lang="mn-MN" dirty="0"/>
              <a:t>сарниулах зүйлсийн талаар </a:t>
            </a:r>
            <a:r>
              <a:rPr lang="mn-MN" dirty="0" smtClean="0"/>
              <a:t>энд сайтар тайлбарлав.</a:t>
            </a:r>
            <a:endParaRPr lang="en-GB" dirty="0"/>
          </a:p>
          <a:p>
            <a:endParaRPr lang="en-GB" dirty="0"/>
          </a:p>
          <a:p>
            <a:r>
              <a:rPr lang="mn-MN" dirty="0"/>
              <a:t>Жолоо барих үед ихэвчлэн </a:t>
            </a:r>
            <a:r>
              <a:rPr lang="mn-MN" dirty="0" smtClean="0"/>
              <a:t>юу анхаарлыг </a:t>
            </a:r>
            <a:r>
              <a:rPr lang="mn-MN" dirty="0"/>
              <a:t>нь сарниулдаг талаар </a:t>
            </a:r>
            <a:r>
              <a:rPr lang="mn-MN" dirty="0" smtClean="0"/>
              <a:t>оролцогчдоос асууна </a:t>
            </a:r>
            <a:r>
              <a:rPr lang="mn-MN" dirty="0"/>
              <a:t>уу.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22</a:t>
            </a:fld>
            <a:endParaRPr lang="en-GB"/>
          </a:p>
        </p:txBody>
      </p:sp>
    </p:spTree>
    <p:extLst>
      <p:ext uri="{BB962C8B-B14F-4D97-AF65-F5344CB8AC3E}">
        <p14:creationId xmlns:p14="http://schemas.microsoft.com/office/powerpoint/2010/main" val="28088005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Энэ бол утсанд хариу </a:t>
            </a:r>
            <a:r>
              <a:rPr lang="mn-MN" dirty="0" smtClean="0"/>
              <a:t>өгөх</a:t>
            </a:r>
            <a:r>
              <a:rPr lang="mn-MN" baseline="0" dirty="0" smtClean="0"/>
              <a:t> буюу утсаа </a:t>
            </a:r>
            <a:r>
              <a:rPr lang="mn-MN" dirty="0" smtClean="0"/>
              <a:t>харах </a:t>
            </a:r>
            <a:r>
              <a:rPr lang="mn-MN" dirty="0"/>
              <a:t>нь таны анхааралд хэрхэн нөлөөлж байгааг харуулсан кино театрын сурталчилгаа юм.</a:t>
            </a:r>
            <a:endParaRPr lang="en-GB" dirty="0"/>
          </a:p>
          <a:p>
            <a:endParaRPr lang="en-GB" dirty="0"/>
          </a:p>
          <a:p>
            <a:r>
              <a:rPr lang="mn-MN" dirty="0"/>
              <a:t>Дэлхий нийтийн судалгаанаас харахад, жолооч гартаа барьсан эсвэл </a:t>
            </a:r>
            <a:r>
              <a:rPr lang="mn-MN" dirty="0" smtClean="0"/>
              <a:t>гараа</a:t>
            </a:r>
            <a:r>
              <a:rPr lang="mn-MN" baseline="0" dirty="0" smtClean="0"/>
              <a:t> оролцуулахгүй утсаа хэрэглэхээс </a:t>
            </a:r>
            <a:r>
              <a:rPr lang="mn-MN" dirty="0" smtClean="0"/>
              <a:t>үл </a:t>
            </a:r>
            <a:r>
              <a:rPr lang="mn-MN" dirty="0"/>
              <a:t>хамааран гар утас ашиглах нь осолд орох эрсдлийг 4 дахин нэмэгдүүлдэг байна. Гар утсыг </a:t>
            </a:r>
            <a:r>
              <a:rPr lang="mn-MN" dirty="0" smtClean="0"/>
              <a:t>гараа оролцуулахгүйгээр</a:t>
            </a:r>
            <a:r>
              <a:rPr lang="mn-MN" baseline="0" dirty="0" smtClean="0"/>
              <a:t> </a:t>
            </a:r>
            <a:r>
              <a:rPr lang="mn-MN" dirty="0" smtClean="0"/>
              <a:t>ашиглах</a:t>
            </a:r>
            <a:r>
              <a:rPr lang="mn-MN" baseline="0" dirty="0" smtClean="0"/>
              <a:t> үед</a:t>
            </a:r>
            <a:r>
              <a:rPr lang="mn-MN" dirty="0" smtClean="0"/>
              <a:t> </a:t>
            </a:r>
            <a:r>
              <a:rPr lang="mn-MN" dirty="0"/>
              <a:t>хүний хариу үйлдэл үзүүлэх хугацаа цусан дахь спиртийн зөвшөөрсөн хэмжээг 2-3 дахин хэтрүүлсэн хүнийхтэй </a:t>
            </a:r>
            <a:r>
              <a:rPr lang="mn-MN" dirty="0" smtClean="0"/>
              <a:t>тэнцдэг</a:t>
            </a:r>
            <a:r>
              <a:rPr lang="mn-MN" baseline="0" dirty="0" smtClean="0"/>
              <a:t> аж</a:t>
            </a:r>
            <a:r>
              <a:rPr lang="mn-MN" dirty="0" smtClean="0"/>
              <a:t>.</a:t>
            </a:r>
            <a:endParaRPr lang="en-GB" dirty="0"/>
          </a:p>
          <a:p>
            <a:endParaRPr lang="en-GB" dirty="0"/>
          </a:p>
          <a:p>
            <a:r>
              <a:rPr lang="mn-MN" dirty="0" smtClean="0"/>
              <a:t>Ухаалаг утсаараа мессэж</a:t>
            </a:r>
            <a:r>
              <a:rPr lang="mn-MN" baseline="0" dirty="0" smtClean="0"/>
              <a:t> явуулах</a:t>
            </a:r>
            <a:r>
              <a:rPr lang="mn-MN" dirty="0" smtClean="0"/>
              <a:t>, </a:t>
            </a:r>
            <a:r>
              <a:rPr lang="mn-MN" dirty="0" smtClean="0"/>
              <a:t>цахим</a:t>
            </a:r>
            <a:r>
              <a:rPr lang="mn-MN" baseline="0" dirty="0" smtClean="0"/>
              <a:t> шуудан явууллах</a:t>
            </a:r>
            <a:r>
              <a:rPr lang="mn-MN" dirty="0" smtClean="0"/>
              <a:t>, </a:t>
            </a:r>
            <a:r>
              <a:rPr lang="mn-MN" dirty="0"/>
              <a:t>сошиал </a:t>
            </a:r>
            <a:r>
              <a:rPr lang="mn-MN" dirty="0" smtClean="0"/>
              <a:t>сүлжээгээ</a:t>
            </a:r>
            <a:r>
              <a:rPr lang="mn-MN" baseline="0" dirty="0" smtClean="0"/>
              <a:t> шалгаж болохгүйг дурдах нь илүүц биз. </a:t>
            </a:r>
            <a:endParaRPr lang="en-GB" dirty="0"/>
          </a:p>
          <a:p>
            <a:endParaRPr lang="en-GB" dirty="0"/>
          </a:p>
          <a:p>
            <a:r>
              <a:rPr lang="mn-MN" dirty="0" smtClean="0"/>
              <a:t>Энэхүү</a:t>
            </a:r>
            <a:r>
              <a:rPr lang="mn-MN" baseline="0" dirty="0" smtClean="0"/>
              <a:t> слайдыг</a:t>
            </a:r>
            <a:r>
              <a:rPr lang="mn-MN" dirty="0" smtClean="0"/>
              <a:t> жолоо </a:t>
            </a:r>
            <a:r>
              <a:rPr lang="mn-MN" dirty="0"/>
              <a:t>барих үед гар утас ашиглах тухай </a:t>
            </a:r>
            <a:r>
              <a:rPr lang="mn-MN" dirty="0" smtClean="0"/>
              <a:t>компанийнхаа бодлого </a:t>
            </a:r>
            <a:r>
              <a:rPr lang="mn-MN" dirty="0"/>
              <a:t>болон биелүүлээгүй тохиолдолд гарах үр дагавартай </a:t>
            </a:r>
            <a:r>
              <a:rPr lang="mn-MN" dirty="0" smtClean="0"/>
              <a:t>уялдуулж</a:t>
            </a:r>
            <a:r>
              <a:rPr lang="mn-MN" baseline="0" dirty="0" smtClean="0"/>
              <a:t> яриарай</a:t>
            </a:r>
            <a:r>
              <a:rPr lang="mn-MN" dirty="0" smtClean="0"/>
              <a:t>. </a:t>
            </a:r>
            <a:endParaRPr lang="en-GB" dirty="0"/>
          </a:p>
          <a:p>
            <a:endParaRPr lang="en-GB" dirty="0"/>
          </a:p>
          <a:p>
            <a:r>
              <a:rPr lang="mn-MN" dirty="0"/>
              <a:t>Таны авах хамгийн оновчтой арга хэмжээ бол жолоо барих үед гар утсаа хүрэх боломжгүй газар </a:t>
            </a:r>
            <a:r>
              <a:rPr lang="mn-MN" dirty="0" smtClean="0"/>
              <a:t>тавих, мөн жолоо </a:t>
            </a:r>
            <a:r>
              <a:rPr lang="mn-MN" dirty="0"/>
              <a:t>барьж байгаа тул утсаар ярих боломжгүй </a:t>
            </a:r>
            <a:r>
              <a:rPr lang="mn-MN" dirty="0" smtClean="0"/>
              <a:t>хэмээн дуут шуудангаа</a:t>
            </a:r>
            <a:r>
              <a:rPr lang="mn-MN" baseline="0" dirty="0" smtClean="0"/>
              <a:t> </a:t>
            </a:r>
            <a:r>
              <a:rPr lang="mn-MN" dirty="0" smtClean="0"/>
              <a:t>өөрчлөх </a:t>
            </a:r>
            <a:r>
              <a:rPr lang="mn-MN" dirty="0"/>
              <a:t>хэрэгтэйг анхаарна уу.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23</a:t>
            </a:fld>
            <a:endParaRPr lang="en-GB"/>
          </a:p>
        </p:txBody>
      </p:sp>
    </p:spTree>
    <p:extLst>
      <p:ext uri="{BB962C8B-B14F-4D97-AF65-F5344CB8AC3E}">
        <p14:creationId xmlns:p14="http://schemas.microsoft.com/office/powerpoint/2010/main" val="1519499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24</a:t>
            </a:fld>
            <a:endParaRPr lang="en-GB"/>
          </a:p>
        </p:txBody>
      </p:sp>
    </p:spTree>
    <p:extLst>
      <p:ext uri="{BB962C8B-B14F-4D97-AF65-F5344CB8AC3E}">
        <p14:creationId xmlns:p14="http://schemas.microsoft.com/office/powerpoint/2010/main" val="35046270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Энэ </a:t>
            </a:r>
            <a:r>
              <a:rPr lang="mn-MN" dirty="0" smtClean="0"/>
              <a:t>бичлэгт </a:t>
            </a:r>
            <a:r>
              <a:rPr lang="mn-MN" dirty="0"/>
              <a:t>ядарсан үедээ жолоо барих </a:t>
            </a:r>
            <a:r>
              <a:rPr lang="mn-MN" dirty="0" smtClean="0"/>
              <a:t>эрсдэлийг</a:t>
            </a:r>
            <a:r>
              <a:rPr lang="mn-MN" baseline="0" dirty="0" smtClean="0"/>
              <a:t> </a:t>
            </a:r>
            <a:r>
              <a:rPr lang="mn-MN" dirty="0" smtClean="0"/>
              <a:t>хүмүүст </a:t>
            </a:r>
            <a:r>
              <a:rPr lang="mn-MN" dirty="0"/>
              <a:t>илүү ойр </a:t>
            </a:r>
            <a:r>
              <a:rPr lang="mn-MN" dirty="0" smtClean="0"/>
              <a:t>тусах</a:t>
            </a:r>
            <a:r>
              <a:rPr lang="mn-MN" baseline="0" dirty="0" smtClean="0"/>
              <a:t> байдлаар</a:t>
            </a:r>
            <a:r>
              <a:rPr lang="mn-MN" dirty="0" smtClean="0"/>
              <a:t> харуулжээ.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25</a:t>
            </a:fld>
            <a:endParaRPr lang="en-GB"/>
          </a:p>
        </p:txBody>
      </p:sp>
    </p:spTree>
    <p:extLst>
      <p:ext uri="{BB962C8B-B14F-4D97-AF65-F5344CB8AC3E}">
        <p14:creationId xmlns:p14="http://schemas.microsoft.com/office/powerpoint/2010/main" val="38976932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smtClean="0"/>
              <a:t>Энэ слайд ядарсан</a:t>
            </a:r>
            <a:r>
              <a:rPr lang="mn-MN" baseline="0" dirty="0" smtClean="0"/>
              <a:t> болон </a:t>
            </a:r>
            <a:r>
              <a:rPr lang="mn-MN" dirty="0" smtClean="0"/>
              <a:t>хэт ядарсан үедээ жолоо барих </a:t>
            </a:r>
            <a:r>
              <a:rPr lang="mn-MN" dirty="0" smtClean="0"/>
              <a:t>эрсдэлийн </a:t>
            </a:r>
            <a:r>
              <a:rPr lang="mn-MN" dirty="0" smtClean="0"/>
              <a:t>талаар авч үзэв. </a:t>
            </a:r>
            <a:endParaRPr lang="en-GB" dirty="0" smtClean="0"/>
          </a:p>
          <a:p>
            <a:endParaRPr lang="en-GB" dirty="0" smtClean="0"/>
          </a:p>
          <a:p>
            <a:r>
              <a:rPr lang="mn-MN" dirty="0" smtClean="0"/>
              <a:t>Ослын эрсдэл нэмэгдэж</a:t>
            </a:r>
            <a:r>
              <a:rPr lang="mn-MN" baseline="0" dirty="0" smtClean="0"/>
              <a:t> байгаа болон </a:t>
            </a:r>
            <a:r>
              <a:rPr lang="mn-MN" dirty="0" smtClean="0"/>
              <a:t>согтуугаар жолоо барихтай харьцуулсан</a:t>
            </a:r>
            <a:r>
              <a:rPr lang="mn-MN" baseline="0" dirty="0" smtClean="0"/>
              <a:t> хэсгүүдийг онцолж яривал сонирхолтой байх болно.</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26</a:t>
            </a:fld>
            <a:endParaRPr lang="en-GB"/>
          </a:p>
        </p:txBody>
      </p:sp>
    </p:spTree>
    <p:extLst>
      <p:ext uri="{BB962C8B-B14F-4D97-AF65-F5344CB8AC3E}">
        <p14:creationId xmlns:p14="http://schemas.microsoft.com/office/powerpoint/2010/main" val="36863177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Ажилтнууд ядарсан </a:t>
            </a:r>
            <a:r>
              <a:rPr lang="mn-MN" dirty="0" smtClean="0"/>
              <a:t>үедээ </a:t>
            </a:r>
            <a:r>
              <a:rPr lang="mn-MN" dirty="0" smtClean="0"/>
              <a:t>аялалд </a:t>
            </a:r>
            <a:r>
              <a:rPr lang="mn-MN" dirty="0" smtClean="0"/>
              <a:t>гарах</a:t>
            </a:r>
            <a:r>
              <a:rPr lang="mn-MN" baseline="0" dirty="0" smtClean="0"/>
              <a:t> хэрэггүй</a:t>
            </a:r>
            <a:r>
              <a:rPr lang="mn-MN" dirty="0" smtClean="0"/>
              <a:t>. </a:t>
            </a:r>
            <a:r>
              <a:rPr lang="mn-MN" dirty="0"/>
              <a:t>Холын аялалд явах үед хангалттай завсарлага авч байх ёстой. Кафеин </a:t>
            </a:r>
            <a:r>
              <a:rPr lang="en-US" dirty="0"/>
              <a:t>(</a:t>
            </a:r>
            <a:r>
              <a:rPr lang="mn-MN" dirty="0"/>
              <a:t>бусад сэргээгч</a:t>
            </a:r>
            <a:r>
              <a:rPr lang="en-US" dirty="0"/>
              <a:t>)</a:t>
            </a:r>
            <a:r>
              <a:rPr lang="mn-MN" dirty="0"/>
              <a:t> хэрэглэж </a:t>
            </a:r>
            <a:r>
              <a:rPr lang="mn-MN" dirty="0" smtClean="0"/>
              <a:t>сэргэх</a:t>
            </a:r>
            <a:r>
              <a:rPr lang="mn-MN" baseline="0" dirty="0" smtClean="0"/>
              <a:t> </a:t>
            </a:r>
            <a:r>
              <a:rPr lang="mn-MN" dirty="0" smtClean="0"/>
              <a:t>хэрэггүй. </a:t>
            </a:r>
            <a:r>
              <a:rPr lang="mn-MN" dirty="0"/>
              <a:t>Энэ нь түр зуурын арга болохоос </a:t>
            </a:r>
            <a:r>
              <a:rPr lang="mn-MN" dirty="0" smtClean="0"/>
              <a:t>нарийн төлөвлөгөө</a:t>
            </a:r>
            <a:r>
              <a:rPr lang="mn-MN" baseline="0" dirty="0" smtClean="0"/>
              <a:t> болон </a:t>
            </a:r>
            <a:r>
              <a:rPr lang="mn-MN" dirty="0" smtClean="0"/>
              <a:t>хангалттай унтаж амрахыг </a:t>
            </a:r>
            <a:r>
              <a:rPr lang="mn-MN" dirty="0"/>
              <a:t>орлож чадахгүй. </a:t>
            </a:r>
            <a:endParaRPr lang="en-GB" dirty="0"/>
          </a:p>
          <a:p>
            <a:endParaRPr lang="en-GB" dirty="0"/>
          </a:p>
          <a:p>
            <a:r>
              <a:rPr lang="mn-MN" dirty="0"/>
              <a:t>Ажилтны хувийн </a:t>
            </a:r>
            <a:r>
              <a:rPr lang="mn-MN" dirty="0" smtClean="0"/>
              <a:t>амьдрал</a:t>
            </a:r>
            <a:r>
              <a:rPr lang="mn-MN" baseline="0" dirty="0" smtClean="0"/>
              <a:t> болон </a:t>
            </a:r>
            <a:r>
              <a:rPr lang="mn-MN" dirty="0" smtClean="0"/>
              <a:t>хувийн </a:t>
            </a:r>
            <a:r>
              <a:rPr lang="mn-MN" dirty="0"/>
              <a:t>асуудал тэдний унтаж амрах </a:t>
            </a:r>
            <a:r>
              <a:rPr lang="mn-MN" dirty="0" smtClean="0"/>
              <a:t>цаг, нойрны чанарт </a:t>
            </a:r>
            <a:r>
              <a:rPr lang="mn-MN" dirty="0"/>
              <a:t>нөлөөлдөг тул тэд ажилдаа ирэхдээ хангалттай сайн амарсан байх хариуцлага </a:t>
            </a:r>
            <a:r>
              <a:rPr lang="mn-MN" dirty="0" smtClean="0"/>
              <a:t>хүлээдэг. </a:t>
            </a:r>
            <a:endParaRPr lang="mn-MN" dirty="0"/>
          </a:p>
          <a:p>
            <a:r>
              <a:rPr lang="mn-MN" dirty="0"/>
              <a:t>02:00-06:00 цагийн хооронд жолоо бүү барь. Боломжтой бол </a:t>
            </a:r>
            <a:r>
              <a:rPr lang="mn-MN" dirty="0" smtClean="0"/>
              <a:t>14:00-16:00 </a:t>
            </a:r>
            <a:r>
              <a:rPr lang="mn-MN" dirty="0"/>
              <a:t>цагийн хооронд жолоо барихаас зайлсхийх хэрэгтэй. Энэ үеэр бие махбодийн байгалийн цаг унтах дохио өгдөг тул осол, аваар гарах эрсдлийг нэмэгдүүлдэг. Ялангуяа үдээс хойш хүнд хоол идсэний дараа нойр илүү хүрэх тул үдээс хойш жолоо барих тохиолдолд хөнгөн маягийн өдрийн хоол иднэ үү. </a:t>
            </a:r>
          </a:p>
          <a:p>
            <a:endParaRPr lang="en-GB" dirty="0"/>
          </a:p>
          <a:p>
            <a:r>
              <a:rPr lang="mn-MN" dirty="0"/>
              <a:t>Нойрны амьсгал тасалдах эмгэгтэй жолооч хангалттай унтаж амарч чаддаггүй тул эмчилгээ хийлгэж байж жолоо барих ёстой. </a:t>
            </a:r>
            <a:endParaRPr lang="en-GB" dirty="0"/>
          </a:p>
          <a:p>
            <a:endParaRPr lang="en-GB" dirty="0"/>
          </a:p>
          <a:p>
            <a:r>
              <a:rPr lang="mn-MN" dirty="0"/>
              <a:t>Тус </a:t>
            </a:r>
            <a:r>
              <a:rPr lang="mn-MN" b="1" dirty="0" smtClean="0"/>
              <a:t>болдоггүй</a:t>
            </a:r>
            <a:r>
              <a:rPr lang="mn-MN" dirty="0" smtClean="0"/>
              <a:t> </a:t>
            </a:r>
            <a:r>
              <a:rPr lang="mn-MN" dirty="0"/>
              <a:t>арга бол цонх нээх, агааржуулагч асаах, хөгжим чанга </a:t>
            </a:r>
            <a:r>
              <a:rPr lang="mn-MN" dirty="0" smtClean="0"/>
              <a:t>сонсох юм.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27</a:t>
            </a:fld>
            <a:endParaRPr lang="en-GB"/>
          </a:p>
        </p:txBody>
      </p:sp>
    </p:spTree>
    <p:extLst>
      <p:ext uri="{BB962C8B-B14F-4D97-AF65-F5344CB8AC3E}">
        <p14:creationId xmlns:p14="http://schemas.microsoft.com/office/powerpoint/2010/main" val="40420680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Энэ </a:t>
            </a:r>
            <a:r>
              <a:rPr lang="mn-MN" dirty="0" smtClean="0"/>
              <a:t>модульд </a:t>
            </a:r>
            <a:r>
              <a:rPr lang="mn-MN" dirty="0"/>
              <a:t>цаг агаарын таагүй нөхцөлд буюу ширүүн </a:t>
            </a:r>
            <a:r>
              <a:rPr lang="mn-MN" dirty="0" smtClean="0"/>
              <a:t>бороо,</a:t>
            </a:r>
            <a:r>
              <a:rPr lang="mn-MN" baseline="0" dirty="0" smtClean="0"/>
              <a:t> </a:t>
            </a:r>
            <a:r>
              <a:rPr lang="mn-MN" dirty="0" smtClean="0"/>
              <a:t>үер</a:t>
            </a:r>
            <a:r>
              <a:rPr lang="mn-MN" dirty="0"/>
              <a:t>, цас мөс болон манантай үеэр ямар арга хэмжээ авах талаар </a:t>
            </a:r>
            <a:r>
              <a:rPr lang="mn-MN" dirty="0" smtClean="0"/>
              <a:t>зөвлөнө.</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28</a:t>
            </a:fld>
            <a:endParaRPr lang="en-GB"/>
          </a:p>
        </p:txBody>
      </p:sp>
    </p:spTree>
    <p:extLst>
      <p:ext uri="{BB962C8B-B14F-4D97-AF65-F5344CB8AC3E}">
        <p14:creationId xmlns:p14="http://schemas.microsoft.com/office/powerpoint/2010/main" val="24088942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Аялал зайлшгүй шаардлагатай юу гэдэг хамгийн чухал асуулт юм. Жолооч аялалд заавал явахгүй </a:t>
            </a:r>
            <a:r>
              <a:rPr lang="mn-MN" dirty="0" smtClean="0"/>
              <a:t>л бол асуудалд </a:t>
            </a:r>
            <a:r>
              <a:rPr lang="mn-MN" dirty="0"/>
              <a:t>орно гэж </a:t>
            </a:r>
            <a:r>
              <a:rPr lang="mn-MN" dirty="0" smtClean="0"/>
              <a:t>огт бодож болохгүй</a:t>
            </a:r>
            <a:r>
              <a:rPr lang="mn-MN" dirty="0"/>
              <a:t>. Энэ хэсэгт </a:t>
            </a:r>
            <a:r>
              <a:rPr lang="mn-MN" dirty="0" smtClean="0"/>
              <a:t>байгууллагынхаа </a:t>
            </a:r>
            <a:r>
              <a:rPr lang="mn-MN" dirty="0"/>
              <a:t>баримталж буй бодлого, </a:t>
            </a:r>
            <a:r>
              <a:rPr lang="mn-MN" dirty="0" smtClean="0"/>
              <a:t>дүрэм журмыг </a:t>
            </a:r>
            <a:r>
              <a:rPr lang="mn-MN" dirty="0" smtClean="0"/>
              <a:t>дурдаарай</a:t>
            </a:r>
            <a:r>
              <a:rPr lang="mn-MN" dirty="0"/>
              <a:t>. </a:t>
            </a:r>
            <a:endParaRPr lang="en-GB" dirty="0"/>
          </a:p>
          <a:p>
            <a:endParaRPr lang="en-GB" dirty="0"/>
          </a:p>
          <a:p>
            <a:r>
              <a:rPr lang="mn-MN" dirty="0"/>
              <a:t>Тээврийн хэрэгсэл аялалд зохих ёсоор тоноглогдсон эсэхийг нягтлах нь дараагийн чухал алхам юм. Ихэвчлэн </a:t>
            </a:r>
            <a:r>
              <a:rPr lang="mn-MN" dirty="0" smtClean="0"/>
              <a:t>аяллын </a:t>
            </a:r>
            <a:r>
              <a:rPr lang="mn-MN" dirty="0"/>
              <a:t>үеэр цаг агаар өөрчлөгдмөгц хэт хожимдсон байдгийг анхаарна уу.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29</a:t>
            </a:fld>
            <a:endParaRPr lang="en-GB"/>
          </a:p>
        </p:txBody>
      </p:sp>
    </p:spTree>
    <p:extLst>
      <p:ext uri="{BB962C8B-B14F-4D97-AF65-F5344CB8AC3E}">
        <p14:creationId xmlns:p14="http://schemas.microsoft.com/office/powerpoint/2010/main" val="19990349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Та бусдыг харж </a:t>
            </a:r>
            <a:r>
              <a:rPr lang="mn-MN" dirty="0" smtClean="0"/>
              <a:t>бас</a:t>
            </a:r>
            <a:r>
              <a:rPr lang="mn-MN" baseline="0" dirty="0" smtClean="0"/>
              <a:t> бусдад харагдаж </a:t>
            </a:r>
            <a:r>
              <a:rPr lang="mn-MN" dirty="0" smtClean="0"/>
              <a:t>байгаа </a:t>
            </a:r>
            <a:r>
              <a:rPr lang="mn-MN" dirty="0"/>
              <a:t>эсэхээ нягтлана уу. Үүнд гэрлээ асаах, бүх </a:t>
            </a:r>
            <a:r>
              <a:rPr lang="mn-MN" dirty="0" smtClean="0"/>
              <a:t>цонхоо</a:t>
            </a:r>
            <a:r>
              <a:rPr lang="mn-MN" baseline="0" dirty="0" smtClean="0"/>
              <a:t> </a:t>
            </a:r>
            <a:r>
              <a:rPr lang="mn-MN" baseline="0" dirty="0" smtClean="0"/>
              <a:t>цэвэрхэн байлгах,</a:t>
            </a:r>
            <a:r>
              <a:rPr lang="mn-MN" dirty="0" smtClean="0"/>
              <a:t> </a:t>
            </a:r>
            <a:r>
              <a:rPr lang="mn-MN" dirty="0"/>
              <a:t>тэр </a:t>
            </a:r>
            <a:r>
              <a:rPr lang="mn-MN" dirty="0" smtClean="0"/>
              <a:t>тусмаа салхины </a:t>
            </a:r>
            <a:r>
              <a:rPr lang="mn-MN" dirty="0"/>
              <a:t>шил дотор гадаргүй цэвэр, загалтаагүй байх ёстой. </a:t>
            </a:r>
          </a:p>
          <a:p>
            <a:endParaRPr lang="en-GB" dirty="0"/>
          </a:p>
          <a:p>
            <a:r>
              <a:rPr lang="mn-MN" dirty="0"/>
              <a:t>Цаг агаар таагүй үед дугуйны ажиллагаа маш чухал байдаг. Зөв хийлсэн, хээний </a:t>
            </a:r>
            <a:r>
              <a:rPr lang="mn-MN" dirty="0" smtClean="0"/>
              <a:t>гүн</a:t>
            </a:r>
            <a:r>
              <a:rPr lang="mn-MN" baseline="0" dirty="0" smtClean="0"/>
              <a:t> </a:t>
            </a:r>
            <a:r>
              <a:rPr lang="mn-MN" dirty="0" smtClean="0"/>
              <a:t>3 </a:t>
            </a:r>
            <a:r>
              <a:rPr lang="mn-MN" dirty="0"/>
              <a:t>мм-ээс багагүй эсэхийг шалгаарай. </a:t>
            </a:r>
            <a:endParaRPr lang="en-GB" dirty="0"/>
          </a:p>
          <a:p>
            <a:endParaRPr lang="en-GB" dirty="0"/>
          </a:p>
          <a:p>
            <a:r>
              <a:rPr lang="mn-MN" dirty="0" smtClean="0"/>
              <a:t>Урдаа </a:t>
            </a:r>
            <a:r>
              <a:rPr lang="mn-MN" dirty="0"/>
              <a:t>яваа тээврийн хэрэгсэл хоорондын зайгаа тогтмол нэмэгдүүлэх ёстойг анхаарна уу. Энэ нь дор хаяж 4 </a:t>
            </a:r>
            <a:r>
              <a:rPr lang="mn-MN" dirty="0" smtClean="0"/>
              <a:t>секунд байна </a:t>
            </a:r>
            <a:r>
              <a:rPr lang="en-US" dirty="0" smtClean="0"/>
              <a:t>(</a:t>
            </a:r>
            <a:r>
              <a:rPr lang="mn-MN" dirty="0" smtClean="0"/>
              <a:t>жишээ нь, урд </a:t>
            </a:r>
            <a:r>
              <a:rPr lang="mn-MN" dirty="0"/>
              <a:t>яваа тээврийн </a:t>
            </a:r>
            <a:r>
              <a:rPr lang="mn-MN" dirty="0" smtClean="0"/>
              <a:t>хэрэгсэл</a:t>
            </a:r>
            <a:r>
              <a:rPr lang="mn-MN" baseline="0" dirty="0" smtClean="0"/>
              <a:t> </a:t>
            </a:r>
            <a:r>
              <a:rPr lang="mn-MN" dirty="0" smtClean="0"/>
              <a:t>гэрлийн </a:t>
            </a:r>
            <a:r>
              <a:rPr lang="mn-MN" dirty="0"/>
              <a:t>шон өнгөрмөгц тоолж эхлэх ба та мөн ижил цэгийг дайрч өнгөрөх хугацаа</a:t>
            </a:r>
            <a:r>
              <a:rPr lang="en-US" dirty="0"/>
              <a:t>)</a:t>
            </a:r>
            <a:endParaRPr lang="en-GB" dirty="0"/>
          </a:p>
          <a:p>
            <a:endParaRPr lang="en-GB" dirty="0"/>
          </a:p>
          <a:p>
            <a:r>
              <a:rPr lang="mn-MN" dirty="0"/>
              <a:t>Хэрэв тээврийн хэрэгсэл шарваж эхэлбэл та хэт өндөр хурдтай </a:t>
            </a:r>
            <a:r>
              <a:rPr lang="mn-MN" dirty="0" smtClean="0"/>
              <a:t>явж</a:t>
            </a:r>
            <a:r>
              <a:rPr lang="mn-MN" baseline="0" dirty="0" smtClean="0"/>
              <a:t> </a:t>
            </a:r>
            <a:r>
              <a:rPr lang="mn-MN" dirty="0" smtClean="0"/>
              <a:t>байна </a:t>
            </a:r>
            <a:r>
              <a:rPr lang="mn-MN" dirty="0"/>
              <a:t>гэсэн үг. Хурдаа </a:t>
            </a:r>
            <a:r>
              <a:rPr lang="mn-MN" dirty="0" smtClean="0"/>
              <a:t>хасч, </a:t>
            </a:r>
            <a:r>
              <a:rPr lang="mn-MN" dirty="0"/>
              <a:t>жолоо мушгихаас зайлсхийн </a:t>
            </a:r>
            <a:r>
              <a:rPr lang="en-US" dirty="0"/>
              <a:t>(</a:t>
            </a:r>
            <a:r>
              <a:rPr lang="mn-MN" dirty="0"/>
              <a:t>дугуй замтай зууралдаж эхэлмэгц тээврийн хэрэгсэл дугуйны чиглэлийг дагадаг учраас</a:t>
            </a:r>
            <a:r>
              <a:rPr lang="en-US" dirty="0"/>
              <a:t>)</a:t>
            </a:r>
            <a:r>
              <a:rPr lang="mn-MN" dirty="0"/>
              <a:t>, </a:t>
            </a:r>
            <a:r>
              <a:rPr lang="mn-MN" dirty="0" smtClean="0"/>
              <a:t>хурд</a:t>
            </a:r>
            <a:r>
              <a:rPr lang="mn-MN" baseline="0" dirty="0" smtClean="0"/>
              <a:t> багасмагц</a:t>
            </a:r>
            <a:r>
              <a:rPr lang="mn-MN" dirty="0" smtClean="0"/>
              <a:t> удирдлагыг эргээд </a:t>
            </a:r>
            <a:r>
              <a:rPr lang="mn-MN" dirty="0"/>
              <a:t>гартаа авах боломж олдоно.</a:t>
            </a:r>
            <a:endParaRPr lang="en-GB" dirty="0"/>
          </a:p>
          <a:p>
            <a:endParaRPr lang="en-GB" dirty="0"/>
          </a:p>
          <a:p>
            <a:r>
              <a:rPr lang="mn-MN" dirty="0"/>
              <a:t>Үертэй газраар зорчихгүй байх нь таныг шаварт сууж, аюулд орохоос сэргийлнэ.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30</a:t>
            </a:fld>
            <a:endParaRPr lang="en-GB"/>
          </a:p>
        </p:txBody>
      </p:sp>
    </p:spTree>
    <p:extLst>
      <p:ext uri="{BB962C8B-B14F-4D97-AF65-F5344CB8AC3E}">
        <p14:creationId xmlns:p14="http://schemas.microsoft.com/office/powerpoint/2010/main" val="24670512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Ийм нөхцөлд эрсдэл </a:t>
            </a:r>
            <a:r>
              <a:rPr lang="mn-MN" dirty="0" smtClean="0"/>
              <a:t>эрс</a:t>
            </a:r>
            <a:r>
              <a:rPr lang="mn-MN" baseline="0" dirty="0" smtClean="0"/>
              <a:t> </a:t>
            </a:r>
            <a:r>
              <a:rPr lang="mn-MN" dirty="0" smtClean="0"/>
              <a:t>нэмэгддэгээс </a:t>
            </a:r>
            <a:r>
              <a:rPr lang="mn-MN" dirty="0"/>
              <a:t>гадна ялангуяа холбогдох эрх бүхий байгууллага зам засаагүй, анхны цас орсон үе, таны тээврийн хэрэгсэл зохих ёсоор тоноглогдоогүй бол аялалд явахаас зайлсхийх хэрэгтэй.</a:t>
            </a:r>
            <a:endParaRPr lang="en-GB" dirty="0"/>
          </a:p>
          <a:p>
            <a:endParaRPr lang="en-GB" dirty="0"/>
          </a:p>
          <a:p>
            <a:r>
              <a:rPr lang="mn-MN" dirty="0"/>
              <a:t>Хэрэв холбогдох эрх бүхий байгууллагаас </a:t>
            </a:r>
            <a:r>
              <a:rPr lang="mn-MN" dirty="0" smtClean="0"/>
              <a:t>аян</a:t>
            </a:r>
            <a:r>
              <a:rPr lang="mn-MN" baseline="0" dirty="0" smtClean="0"/>
              <a:t> замд гарахгүй </a:t>
            </a:r>
            <a:r>
              <a:rPr lang="mn-MN" dirty="0" smtClean="0"/>
              <a:t>байхыг</a:t>
            </a:r>
            <a:r>
              <a:rPr lang="mn-MN" baseline="0" dirty="0" smtClean="0"/>
              <a:t> </a:t>
            </a:r>
            <a:r>
              <a:rPr lang="mn-MN" baseline="0" dirty="0" smtClean="0"/>
              <a:t>анхааруулбал </a:t>
            </a:r>
            <a:r>
              <a:rPr lang="mn-MN" dirty="0" smtClean="0"/>
              <a:t>аялалд </a:t>
            </a:r>
            <a:r>
              <a:rPr lang="mn-MN" dirty="0"/>
              <a:t>бүү яваарай.</a:t>
            </a:r>
            <a:endParaRPr lang="en-GB" dirty="0"/>
          </a:p>
          <a:p>
            <a:endParaRPr lang="en-GB" dirty="0"/>
          </a:p>
          <a:p>
            <a:r>
              <a:rPr lang="mn-MN" dirty="0" smtClean="0"/>
              <a:t>Аялалд</a:t>
            </a:r>
            <a:r>
              <a:rPr lang="mn-MN" baseline="0" dirty="0" smtClean="0"/>
              <a:t> гарах </a:t>
            </a:r>
            <a:r>
              <a:rPr lang="mn-MN" dirty="0" smtClean="0"/>
              <a:t>зайлшгүй </a:t>
            </a:r>
            <a:r>
              <a:rPr lang="mn-MN" dirty="0"/>
              <a:t>шаардлагатай бол тээврийн хэрэгсэл хоорондын зайг эрс нэмэх хэрэгтэй. Мөстсөн зам дээр зогсоход 10 дахин их хугацаа шаардагддаг гэдгийг анхаарна уу. </a:t>
            </a:r>
            <a:endParaRPr lang="en-GB" dirty="0"/>
          </a:p>
          <a:p>
            <a:endParaRPr lang="en-GB" dirty="0"/>
          </a:p>
          <a:p>
            <a:r>
              <a:rPr lang="mn-MN" dirty="0" smtClean="0"/>
              <a:t>Гулгалтаас сэргийлж жолоогоо</a:t>
            </a:r>
            <a:r>
              <a:rPr lang="mn-MN" baseline="0" dirty="0" smtClean="0"/>
              <a:t> эргүүлэх</a:t>
            </a:r>
            <a:r>
              <a:rPr lang="mn-MN" dirty="0" smtClean="0"/>
              <a:t>, </a:t>
            </a:r>
            <a:r>
              <a:rPr lang="mn-MN" dirty="0"/>
              <a:t>тоормослох, хурд нэмэх буюу </a:t>
            </a:r>
            <a:r>
              <a:rPr lang="mn-MN" dirty="0" smtClean="0"/>
              <a:t>автомашиныхаа</a:t>
            </a:r>
            <a:r>
              <a:rPr lang="mn-MN" baseline="0" dirty="0" smtClean="0"/>
              <a:t> </a:t>
            </a:r>
            <a:r>
              <a:rPr lang="mn-MN" dirty="0" smtClean="0"/>
              <a:t>бүх үйлдлийг</a:t>
            </a:r>
            <a:r>
              <a:rPr lang="mn-MN" baseline="0" dirty="0" smtClean="0"/>
              <a:t> аажуу хийх </a:t>
            </a:r>
            <a:r>
              <a:rPr lang="mn-MN" dirty="0" smtClean="0"/>
              <a:t>ёстой</a:t>
            </a:r>
            <a:r>
              <a:rPr lang="mn-MN" dirty="0"/>
              <a:t>.</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31</a:t>
            </a:fld>
            <a:endParaRPr lang="en-GB"/>
          </a:p>
        </p:txBody>
      </p:sp>
    </p:spTree>
    <p:extLst>
      <p:ext uri="{BB962C8B-B14F-4D97-AF65-F5344CB8AC3E}">
        <p14:creationId xmlns:p14="http://schemas.microsoft.com/office/powerpoint/2010/main" val="12838065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Тод харагдаж буй зам дээр зогсоорой. Учир нь өтгөн манан дунд та хүний алхаатай ижил хурдтай зорчиж байна гэсэн үг юм. Ийм нөхцөлд </a:t>
            </a:r>
            <a:r>
              <a:rPr lang="mn-MN" dirty="0" smtClean="0"/>
              <a:t>үзэгдэх орчин сайтай </a:t>
            </a:r>
            <a:r>
              <a:rPr lang="mn-MN" dirty="0"/>
              <a:t>газар </a:t>
            </a:r>
            <a:r>
              <a:rPr lang="en-US" dirty="0"/>
              <a:t>(</a:t>
            </a:r>
            <a:r>
              <a:rPr lang="mn-MN" dirty="0"/>
              <a:t>замаас гарч</a:t>
            </a:r>
            <a:r>
              <a:rPr lang="en-US" dirty="0"/>
              <a:t>)</a:t>
            </a:r>
            <a:r>
              <a:rPr lang="mn-MN" dirty="0"/>
              <a:t> зогсож байдал сайжрахыг хүлээх нь аюул </a:t>
            </a:r>
            <a:r>
              <a:rPr lang="mn-MN" dirty="0" smtClean="0"/>
              <a:t>багатай. </a:t>
            </a:r>
            <a:r>
              <a:rPr lang="mn-MN" dirty="0"/>
              <a:t>Та зөвхөн урдах тээврийн хэрэгслээс гадна таны араас явж буй жолоочийг бодолцох хэрэгтэй. Ийм нөхцөлд араас мөргүүлэх эрсдэл </a:t>
            </a:r>
            <a:r>
              <a:rPr lang="mn-MN" dirty="0" smtClean="0"/>
              <a:t>нэмэгддэг. </a:t>
            </a:r>
            <a:endParaRPr lang="en-GB" dirty="0"/>
          </a:p>
          <a:p>
            <a:endParaRPr lang="en-GB" dirty="0"/>
          </a:p>
          <a:p>
            <a:r>
              <a:rPr lang="mn-MN" dirty="0"/>
              <a:t>Өмнөө яваа тээврийн хэрэгслийн гэрлээр баримжаа авахаас татгалзаарай. Урдах жолооч тань зөв зам сонгосон эсэх нь тодорхойгүй байдаг. Үүний оронд замын хажуугийн ирмэгээр баримжаалаарай. </a:t>
            </a:r>
            <a:endParaRPr lang="en-GB" dirty="0"/>
          </a:p>
          <a:p>
            <a:endParaRPr lang="en-GB" dirty="0"/>
          </a:p>
          <a:p>
            <a:r>
              <a:rPr lang="mn-MN" dirty="0"/>
              <a:t>Эргэн тойрны </a:t>
            </a:r>
            <a:r>
              <a:rPr lang="mn-MN" dirty="0" smtClean="0"/>
              <a:t>замын хөдөлгөөнийг</a:t>
            </a:r>
            <a:r>
              <a:rPr lang="mn-MN" baseline="0" dirty="0" smtClean="0"/>
              <a:t> илүү мэдрэхийн тулд </a:t>
            </a:r>
            <a:r>
              <a:rPr lang="mn-MN" dirty="0" smtClean="0"/>
              <a:t>радиогоо </a:t>
            </a:r>
            <a:r>
              <a:rPr lang="mn-MN" dirty="0"/>
              <a:t>унтрааж, цонхоо нээгээрэй. Ялангуяа уулзвар дээр энэ үйлдэл нь чухал ач холбогдолтой байдаг.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32</a:t>
            </a:fld>
            <a:endParaRPr lang="en-GB"/>
          </a:p>
        </p:txBody>
      </p:sp>
    </p:spTree>
    <p:extLst>
      <p:ext uri="{BB962C8B-B14F-4D97-AF65-F5344CB8AC3E}">
        <p14:creationId xmlns:p14="http://schemas.microsoft.com/office/powerpoint/2010/main" val="32830202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33</a:t>
            </a:fld>
            <a:endParaRPr lang="en-GB"/>
          </a:p>
        </p:txBody>
      </p:sp>
    </p:spTree>
    <p:extLst>
      <p:ext uri="{BB962C8B-B14F-4D97-AF65-F5344CB8AC3E}">
        <p14:creationId xmlns:p14="http://schemas.microsoft.com/office/powerpoint/2010/main" val="34102712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Араас </a:t>
            </a:r>
            <a:r>
              <a:rPr lang="mn-MN" dirty="0" smtClean="0"/>
              <a:t>мөргөж</a:t>
            </a:r>
            <a:r>
              <a:rPr lang="mn-MN" baseline="0" dirty="0" smtClean="0"/>
              <a:t> орсон </a:t>
            </a:r>
            <a:r>
              <a:rPr lang="mn-MN" baseline="0" dirty="0" smtClean="0"/>
              <a:t>ослын шалтгаануудыг </a:t>
            </a:r>
            <a:r>
              <a:rPr lang="mn-MN" baseline="0" dirty="0" smtClean="0"/>
              <a:t>асуугаарай.</a:t>
            </a:r>
            <a:endParaRPr lang="en-GB" dirty="0"/>
          </a:p>
          <a:p>
            <a:endParaRPr lang="en-GB" dirty="0"/>
          </a:p>
          <a:p>
            <a:r>
              <a:rPr lang="mn-MN" dirty="0"/>
              <a:t>Зарим шалтгаан:</a:t>
            </a:r>
            <a:endParaRPr lang="en-GB" dirty="0"/>
          </a:p>
          <a:p>
            <a:pPr marL="171450" indent="-171450">
              <a:buFont typeface="Arial" panose="020B0604020202020204" pitchFamily="34" charset="0"/>
              <a:buChar char="•"/>
            </a:pPr>
            <a:r>
              <a:rPr lang="mn-MN" dirty="0"/>
              <a:t>Хэт хурдтай явах</a:t>
            </a:r>
            <a:endParaRPr lang="en-GB" dirty="0"/>
          </a:p>
          <a:p>
            <a:pPr marL="171450" indent="-171450">
              <a:buFont typeface="Arial" panose="020B0604020202020204" pitchFamily="34" charset="0"/>
              <a:buChar char="•"/>
            </a:pPr>
            <a:r>
              <a:rPr lang="mn-MN" dirty="0"/>
              <a:t>Хэт ойрхон явах</a:t>
            </a:r>
            <a:endParaRPr lang="en-GB" dirty="0"/>
          </a:p>
          <a:p>
            <a:pPr marL="171450" indent="-171450">
              <a:buFont typeface="Arial" panose="020B0604020202020204" pitchFamily="34" charset="0"/>
              <a:buChar char="•"/>
            </a:pPr>
            <a:r>
              <a:rPr lang="mn-MN" dirty="0" smtClean="0"/>
              <a:t>Жолоо барих үед анхаарал сарних</a:t>
            </a:r>
            <a:r>
              <a:rPr lang="en-GB" dirty="0" smtClean="0"/>
              <a:t> </a:t>
            </a:r>
            <a:r>
              <a:rPr lang="en-GB" dirty="0"/>
              <a:t>(</a:t>
            </a:r>
            <a:r>
              <a:rPr lang="mn-MN" dirty="0"/>
              <a:t>жолооч утсаар ярих г.м.</a:t>
            </a:r>
            <a:r>
              <a:rPr lang="en-GB" dirty="0"/>
              <a:t>)</a:t>
            </a:r>
          </a:p>
          <a:p>
            <a:pPr marL="171450" indent="-171450">
              <a:buFont typeface="Arial" panose="020B0604020202020204" pitchFamily="34" charset="0"/>
              <a:buChar char="•"/>
            </a:pPr>
            <a:r>
              <a:rPr lang="mn-MN" dirty="0"/>
              <a:t>Ядарсан үедээ жолоо барих</a:t>
            </a:r>
            <a:r>
              <a:rPr lang="en-GB" dirty="0"/>
              <a:t> (</a:t>
            </a:r>
            <a:r>
              <a:rPr lang="mn-MN" dirty="0"/>
              <a:t>жолооч хэт ядарсан ба анхаарлаа төвлөрүүлээгүй</a:t>
            </a:r>
            <a:r>
              <a:rPr lang="en-GB" dirty="0"/>
              <a:t>)</a:t>
            </a:r>
          </a:p>
          <a:p>
            <a:pPr marL="171450" indent="-171450">
              <a:buFont typeface="Arial" panose="020B0604020202020204" pitchFamily="34" charset="0"/>
              <a:buChar char="•"/>
            </a:pPr>
            <a:r>
              <a:rPr lang="mn-MN" dirty="0"/>
              <a:t>Нөлөөн дор жолоо барих</a:t>
            </a:r>
            <a:r>
              <a:rPr lang="en-GB" dirty="0"/>
              <a:t> (</a:t>
            </a:r>
            <a:r>
              <a:rPr lang="mn-MN" dirty="0"/>
              <a:t>жолооч согтууруулах ундаа/мансууруулах бодис/эмийн нөлөөн дор байгаа</a:t>
            </a:r>
            <a:r>
              <a:rPr lang="en-GB" dirty="0"/>
              <a:t>)</a:t>
            </a:r>
          </a:p>
          <a:p>
            <a:pPr marL="171450" indent="-171450">
              <a:buFont typeface="Arial" panose="020B0604020202020204" pitchFamily="34" charset="0"/>
              <a:buChar char="•"/>
            </a:pPr>
            <a:r>
              <a:rPr lang="mn-MN" dirty="0"/>
              <a:t>Тээврийн хэрэгслийн гэмтэл </a:t>
            </a:r>
            <a:r>
              <a:rPr lang="en-GB" dirty="0"/>
              <a:t>(</a:t>
            </a:r>
            <a:r>
              <a:rPr lang="mn-MN" dirty="0"/>
              <a:t>тоормос г.м.</a:t>
            </a:r>
            <a:r>
              <a:rPr lang="en-GB" dirty="0"/>
              <a:t>)</a:t>
            </a:r>
          </a:p>
        </p:txBody>
      </p:sp>
      <p:sp>
        <p:nvSpPr>
          <p:cNvPr id="4" name="Slide Number Placeholder 3"/>
          <p:cNvSpPr>
            <a:spLocks noGrp="1"/>
          </p:cNvSpPr>
          <p:nvPr>
            <p:ph type="sldNum" sz="quarter" idx="5"/>
          </p:nvPr>
        </p:nvSpPr>
        <p:spPr/>
        <p:txBody>
          <a:bodyPr/>
          <a:lstStyle/>
          <a:p>
            <a:fld id="{F0A5EA2A-9870-49DA-B982-5C0E83C0E355}" type="slidenum">
              <a:rPr lang="en-GB" smtClean="0"/>
              <a:t>34</a:t>
            </a:fld>
            <a:endParaRPr lang="en-GB"/>
          </a:p>
        </p:txBody>
      </p:sp>
    </p:spTree>
    <p:extLst>
      <p:ext uri="{BB962C8B-B14F-4D97-AF65-F5344CB8AC3E}">
        <p14:creationId xmlns:p14="http://schemas.microsoft.com/office/powerpoint/2010/main" val="5929022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Хоорондын аюулгүй зай барьж явах ач холбогдлыг </a:t>
            </a:r>
            <a:r>
              <a:rPr lang="mn-MN" dirty="0" smtClean="0"/>
              <a:t>онцолно </a:t>
            </a:r>
            <a:r>
              <a:rPr lang="mn-MN" dirty="0"/>
              <a:t>уу. Бусад жолооч </a:t>
            </a:r>
            <a:r>
              <a:rPr lang="mn-MN" dirty="0" smtClean="0"/>
              <a:t>энэ</a:t>
            </a:r>
            <a:r>
              <a:rPr lang="mn-MN" baseline="0" dirty="0" smtClean="0"/>
              <a:t> зайг баридаггүй </a:t>
            </a:r>
            <a:r>
              <a:rPr lang="mn-MN" dirty="0" smtClean="0"/>
              <a:t>гэж</a:t>
            </a:r>
            <a:r>
              <a:rPr lang="mn-MN" baseline="0" dirty="0" smtClean="0"/>
              <a:t> жолоочид ихэвчлэн хэлдэг</a:t>
            </a:r>
            <a:r>
              <a:rPr lang="mn-MN" dirty="0" smtClean="0"/>
              <a:t>. Гэвч</a:t>
            </a:r>
            <a:r>
              <a:rPr lang="mn-MN" baseline="0" dirty="0" smtClean="0"/>
              <a:t> </a:t>
            </a:r>
            <a:r>
              <a:rPr lang="mn-MN" dirty="0" smtClean="0"/>
              <a:t>энэ нь тийм</a:t>
            </a:r>
            <a:r>
              <a:rPr lang="mn-MN" baseline="0" dirty="0" smtClean="0"/>
              <a:t> чухал гэж үү? Үүнээс болж аялал бодитоор хэр удаан саатдаг вэ? </a:t>
            </a:r>
            <a:endParaRPr lang="en-GB" dirty="0"/>
          </a:p>
          <a:p>
            <a:endParaRPr lang="en-GB" dirty="0"/>
          </a:p>
          <a:p>
            <a:r>
              <a:rPr lang="mn-MN" dirty="0"/>
              <a:t>Таны арын жолооч хэт </a:t>
            </a:r>
            <a:r>
              <a:rPr lang="mn-MN" dirty="0" smtClean="0"/>
              <a:t>ойртох </a:t>
            </a:r>
            <a:r>
              <a:rPr lang="mn-MN" dirty="0"/>
              <a:t>тохиолдолд аажмаар хурдаа сааруулж урдах тээврийн хэрэгслээс зайгаа </a:t>
            </a:r>
            <a:r>
              <a:rPr lang="mn-MN" dirty="0" smtClean="0"/>
              <a:t>аваарай. </a:t>
            </a:r>
            <a:r>
              <a:rPr lang="mn-MN" dirty="0"/>
              <a:t>Ингэснээр танд тоормослох хангалттай зай </a:t>
            </a:r>
            <a:r>
              <a:rPr lang="mn-MN" dirty="0" smtClean="0"/>
              <a:t>гарахаас гадна </a:t>
            </a:r>
            <a:r>
              <a:rPr lang="mn-MN" dirty="0"/>
              <a:t>арын жолоочдоо гүйцэж түрүүлэх боломж олгож буй юм. Боломжтой тохиолдолд замын хажууд түр зогсож тэднийг өнгөрөөнө үү. </a:t>
            </a:r>
            <a:endParaRPr lang="en-GB" dirty="0"/>
          </a:p>
          <a:p>
            <a:endParaRPr lang="en-GB" dirty="0"/>
          </a:p>
          <a:p>
            <a:r>
              <a:rPr lang="mn-MN" dirty="0"/>
              <a:t>Жолоо барих үедээ гар утас хэрэглэхээс </a:t>
            </a:r>
            <a:r>
              <a:rPr lang="mn-MN" dirty="0" smtClean="0"/>
              <a:t>татгалзаарай. Гараа</a:t>
            </a:r>
            <a:r>
              <a:rPr lang="mn-MN" baseline="0" dirty="0" smtClean="0"/>
              <a:t> оролцуулахгүй </a:t>
            </a:r>
            <a:r>
              <a:rPr lang="mn-MN" dirty="0" smtClean="0"/>
              <a:t>дуудлага </a:t>
            </a:r>
            <a:r>
              <a:rPr lang="mn-MN" dirty="0"/>
              <a:t>хүлээж авахад таны хариу үйлдэл үзүүлэх хугацаа зөвшөөрсөн хэмжээнээс 2-3 дахин их согтууруулах ундаа хэрэглэсэн хүнийхтэй адил байдгийг </a:t>
            </a:r>
            <a:r>
              <a:rPr lang="mn-MN" dirty="0" smtClean="0"/>
              <a:t>санаарай. </a:t>
            </a:r>
            <a:endParaRPr lang="en-GB" dirty="0"/>
          </a:p>
          <a:p>
            <a:endParaRPr lang="en-GB" dirty="0"/>
          </a:p>
          <a:p>
            <a:r>
              <a:rPr lang="mn-MN" dirty="0"/>
              <a:t>Дугуйгаа шалгана уу. Зохих ёсоор хийлсэн, хээний гүн хуулинд заасан доод хэмжээг хангахуйц, болж өгвөл уг хэмжээнээс дээгүүр байгаа </a:t>
            </a:r>
            <a:r>
              <a:rPr lang="en-US" dirty="0"/>
              <a:t>(</a:t>
            </a:r>
            <a:r>
              <a:rPr lang="mn-MN" dirty="0"/>
              <a:t>цаг агаарын чийгтэй нөхцөлд</a:t>
            </a:r>
            <a:r>
              <a:rPr lang="en-US" dirty="0"/>
              <a:t>) </a:t>
            </a:r>
            <a:r>
              <a:rPr lang="mn-MN" dirty="0"/>
              <a:t>эсэхийг </a:t>
            </a:r>
            <a:r>
              <a:rPr lang="mn-MN" dirty="0" smtClean="0"/>
              <a:t>нягтална </a:t>
            </a:r>
            <a:r>
              <a:rPr lang="mn-MN" dirty="0"/>
              <a:t>уу.</a:t>
            </a:r>
            <a:endParaRPr lang="en-GB" dirty="0"/>
          </a:p>
          <a:p>
            <a:endParaRPr lang="en-GB" dirty="0"/>
          </a:p>
          <a:p>
            <a:r>
              <a:rPr lang="mn-MN" dirty="0"/>
              <a:t>Тээврийн хэрэгсэлдээ мөргөлдөөнөөс урьдчилан сэргийлэх технологи болох АЕВ зэргийг сонгоно уу. Энэ нь тодорхой хурдтай явахад жолоочийг түргэн хариу үйлдэл буюу хурдаа сааруулах/зогсож чадаагүй үед араасаа мөргүүлэхээс урьдчилан сэргийлдэг.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35</a:t>
            </a:fld>
            <a:endParaRPr lang="en-GB"/>
          </a:p>
        </p:txBody>
      </p:sp>
    </p:spTree>
    <p:extLst>
      <p:ext uri="{BB962C8B-B14F-4D97-AF65-F5344CB8AC3E}">
        <p14:creationId xmlns:p14="http://schemas.microsoft.com/office/powerpoint/2010/main" val="38686233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36</a:t>
            </a:fld>
            <a:endParaRPr lang="en-GB"/>
          </a:p>
        </p:txBody>
      </p:sp>
    </p:spTree>
    <p:extLst>
      <p:ext uri="{BB962C8B-B14F-4D97-AF65-F5344CB8AC3E}">
        <p14:creationId xmlns:p14="http://schemas.microsoft.com/office/powerpoint/2010/main" val="335282857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Эвдрэл, ялангуяа зам тээврийн </a:t>
            </a:r>
            <a:r>
              <a:rPr lang="mn-MN" dirty="0" smtClean="0"/>
              <a:t>осол </a:t>
            </a:r>
            <a:r>
              <a:rPr lang="mn-MN" dirty="0"/>
              <a:t>гарахад тайван тунгаан бодоход бэрх байдаг. Эдгээр зөвлөмжийг дагаснаар дахин осол гаргаж, </a:t>
            </a:r>
            <a:r>
              <a:rPr lang="mn-MN" dirty="0" smtClean="0"/>
              <a:t>байдал</a:t>
            </a:r>
            <a:r>
              <a:rPr lang="mn-MN" baseline="0" dirty="0" smtClean="0"/>
              <a:t> дордохоос </a:t>
            </a:r>
            <a:r>
              <a:rPr lang="mn-MN" dirty="0" smtClean="0"/>
              <a:t>урьдчилан </a:t>
            </a:r>
            <a:r>
              <a:rPr lang="mn-MN" dirty="0"/>
              <a:t>сэргийлнэ. </a:t>
            </a:r>
            <a:endParaRPr lang="en-GB" dirty="0"/>
          </a:p>
          <a:p>
            <a:endParaRPr lang="en-GB" dirty="0"/>
          </a:p>
          <a:p>
            <a:r>
              <a:rPr lang="mn-MN" dirty="0"/>
              <a:t>Хамгийн том эрсдэл бол замын хажууд хөдөлгөөнгүй зогсож буй тээврийн хэрэгсэл хурдтай зорчдог зам дээр ирж буй хөдөлгөөнтэй мөргөлдөх явдал юм. Иймд энэхүү зөвлөмжийн гол зорилго нь </a:t>
            </a:r>
            <a:r>
              <a:rPr lang="mn-MN" dirty="0" smtClean="0"/>
              <a:t>богино хугацаанд </a:t>
            </a:r>
            <a:r>
              <a:rPr lang="mn-MN" dirty="0"/>
              <a:t>бүх хүмүүсийг тээврийн хэрэгслээс гаргаж, аюулгүй газар байрлуулах юм. </a:t>
            </a:r>
            <a:endParaRPr lang="en-GB" dirty="0"/>
          </a:p>
          <a:p>
            <a:endParaRPr lang="en-GB" dirty="0"/>
          </a:p>
          <a:p>
            <a:r>
              <a:rPr lang="mn-MN" dirty="0"/>
              <a:t>Гэрэлтдэг хантаазыг зорчигчийн бүхээгний хэсэгт авч явах ба тээврийн хэрэгслийн зорчигчдод хангалттай </a:t>
            </a:r>
            <a:r>
              <a:rPr lang="mn-MN" dirty="0" smtClean="0"/>
              <a:t>хүрэлцэх </a:t>
            </a:r>
            <a:r>
              <a:rPr lang="mn-MN" dirty="0"/>
              <a:t>эсэхийг нягтлана уу. Эдгээрийг авахаар тээврийн хэрэгслээс гарах үед </a:t>
            </a:r>
            <a:r>
              <a:rPr lang="mn-MN" dirty="0" smtClean="0"/>
              <a:t>мөргөлдөх</a:t>
            </a:r>
            <a:r>
              <a:rPr lang="mn-MN" baseline="0" dirty="0" smtClean="0"/>
              <a:t> </a:t>
            </a:r>
            <a:r>
              <a:rPr lang="mn-MN" dirty="0" smtClean="0"/>
              <a:t>эрсдэлтэй </a:t>
            </a:r>
            <a:r>
              <a:rPr lang="mn-MN" dirty="0"/>
              <a:t>тул ачааны хэсэгт байрлуулж болохгүй. </a:t>
            </a:r>
            <a:endParaRPr lang="en-GB" dirty="0"/>
          </a:p>
          <a:p>
            <a:endParaRPr lang="en-GB" dirty="0"/>
          </a:p>
          <a:p>
            <a:r>
              <a:rPr lang="mn-MN" dirty="0"/>
              <a:t>Яаралтай </a:t>
            </a:r>
            <a:r>
              <a:rPr lang="mn-MN" dirty="0" smtClean="0"/>
              <a:t>тусламж</a:t>
            </a:r>
            <a:r>
              <a:rPr lang="mn-MN" baseline="0" dirty="0" smtClean="0"/>
              <a:t> болон </a:t>
            </a:r>
            <a:r>
              <a:rPr lang="mn-MN" dirty="0" smtClean="0"/>
              <a:t>засвар</a:t>
            </a:r>
            <a:r>
              <a:rPr lang="mn-MN" dirty="0"/>
              <a:t>, үйлчилгээний газартай холбогдох үедээ байршлаа сайтар зааж өгөхөө мартуузай.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37</a:t>
            </a:fld>
            <a:endParaRPr lang="en-GB"/>
          </a:p>
        </p:txBody>
      </p:sp>
    </p:spTree>
    <p:extLst>
      <p:ext uri="{BB962C8B-B14F-4D97-AF65-F5344CB8AC3E}">
        <p14:creationId xmlns:p14="http://schemas.microsoft.com/office/powerpoint/2010/main" val="28203728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Та </a:t>
            </a:r>
            <a:r>
              <a:rPr lang="mn-MN" dirty="0" smtClean="0"/>
              <a:t>өөрийгөө болон зорчигчдоо </a:t>
            </a:r>
            <a:r>
              <a:rPr lang="mn-MN" dirty="0"/>
              <a:t>аюулгүй газар байгаа эсэхээ үргэлж нягтлаарай.</a:t>
            </a:r>
            <a:endParaRPr lang="en-GB" dirty="0"/>
          </a:p>
          <a:p>
            <a:endParaRPr lang="en-GB" dirty="0"/>
          </a:p>
          <a:p>
            <a:r>
              <a:rPr lang="mn-MN" dirty="0"/>
              <a:t>Хэрэв </a:t>
            </a:r>
            <a:r>
              <a:rPr lang="mn-MN" dirty="0" smtClean="0"/>
              <a:t>ослын </a:t>
            </a:r>
            <a:r>
              <a:rPr lang="mn-MN" dirty="0"/>
              <a:t>улмаас хүмүүс бэртэж гэмтсэн бол бусдад туслахаасаа </a:t>
            </a:r>
            <a:r>
              <a:rPr lang="mn-MN" dirty="0" smtClean="0"/>
              <a:t>өмнө</a:t>
            </a:r>
            <a:r>
              <a:rPr lang="mn-MN" baseline="0" dirty="0" smtClean="0"/>
              <a:t> нэн тэргүүнд</a:t>
            </a:r>
            <a:r>
              <a:rPr lang="mn-MN" dirty="0" smtClean="0"/>
              <a:t> </a:t>
            </a:r>
            <a:r>
              <a:rPr lang="mn-MN" dirty="0"/>
              <a:t>өөрийн болон орчин тойрныхоо аюулгүй байдлыг хангана уу. Дахин осол гаргаж нөхцөл байдлыг дордуулахгүй байх тал дээр анхаараарай. </a:t>
            </a:r>
            <a:endParaRPr lang="en-GB" dirty="0"/>
          </a:p>
          <a:p>
            <a:endParaRPr lang="en-GB" dirty="0"/>
          </a:p>
          <a:p>
            <a:r>
              <a:rPr lang="mn-MN" dirty="0"/>
              <a:t>Тээврийн хэрэгслээ аюулгүй газар байрлуулах боломжгүй тохиолдолд ирж буй хөдөлгөөн байгаа эсэхийг </a:t>
            </a:r>
            <a:r>
              <a:rPr lang="mn-MN" dirty="0" smtClean="0"/>
              <a:t>нягталсны </a:t>
            </a:r>
            <a:r>
              <a:rPr lang="mn-MN" dirty="0"/>
              <a:t>дараа тээврийн хэрэгслээс гарна уу. </a:t>
            </a:r>
            <a:endParaRPr lang="en-GB" dirty="0"/>
          </a:p>
          <a:p>
            <a:endParaRPr lang="en-GB" dirty="0"/>
          </a:p>
          <a:p>
            <a:r>
              <a:rPr lang="mn-MN" dirty="0" smtClean="0"/>
              <a:t>Осол</a:t>
            </a:r>
            <a:r>
              <a:rPr lang="mn-MN" baseline="0" dirty="0" smtClean="0"/>
              <a:t> г</a:t>
            </a:r>
            <a:r>
              <a:rPr lang="mn-MN" dirty="0" smtClean="0"/>
              <a:t>арах </a:t>
            </a:r>
            <a:r>
              <a:rPr lang="mn-MN" dirty="0"/>
              <a:t>эрсдэл өндөр </a:t>
            </a:r>
            <a:r>
              <a:rPr lang="mn-MN" dirty="0" smtClean="0"/>
              <a:t>байдаг тул </a:t>
            </a:r>
            <a:r>
              <a:rPr lang="mn-MN" dirty="0"/>
              <a:t>замын хажууд засвар бүү хийгээрэй. Үргэлж засвар үйлчилгээний газар/гараж дуудна уу.</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38</a:t>
            </a:fld>
            <a:endParaRPr lang="en-GB"/>
          </a:p>
        </p:txBody>
      </p:sp>
    </p:spTree>
    <p:extLst>
      <p:ext uri="{BB962C8B-B14F-4D97-AF65-F5344CB8AC3E}">
        <p14:creationId xmlns:p14="http://schemas.microsoft.com/office/powerpoint/2010/main" val="368967713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39</a:t>
            </a:fld>
            <a:endParaRPr lang="en-GB"/>
          </a:p>
        </p:txBody>
      </p:sp>
    </p:spTree>
    <p:extLst>
      <p:ext uri="{BB962C8B-B14F-4D97-AF65-F5344CB8AC3E}">
        <p14:creationId xmlns:p14="http://schemas.microsoft.com/office/powerpoint/2010/main" val="416569542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Энэхүү слайдаар хамгаалах бүс зүүх ач холбогдол болон улс орнуудын эрх зүй, түүний хэрэгжилтийг харуулжээ. </a:t>
            </a:r>
          </a:p>
          <a:p>
            <a:endParaRPr lang="en-GB" dirty="0"/>
          </a:p>
          <a:p>
            <a:r>
              <a:rPr lang="mn-MN" dirty="0"/>
              <a:t>Танай ажилтны ашиглаж буй тээврийн хэрэгслийн бүх суудал </a:t>
            </a:r>
            <a:r>
              <a:rPr lang="mn-MN" dirty="0" smtClean="0"/>
              <a:t>гурван </a:t>
            </a:r>
            <a:r>
              <a:rPr lang="mn-MN" dirty="0"/>
              <a:t>цэгийн бүсээр тоноглогдсон эсэхийг нягтлана уу. </a:t>
            </a:r>
            <a:endParaRPr lang="en-GB" dirty="0"/>
          </a:p>
          <a:p>
            <a:endParaRPr lang="en-GB" dirty="0"/>
          </a:p>
          <a:p>
            <a:r>
              <a:rPr lang="mn-MN" dirty="0"/>
              <a:t>Та </a:t>
            </a:r>
            <a:r>
              <a:rPr lang="mn-MN" dirty="0" smtClean="0"/>
              <a:t>хууль дүрмээс үл хамааран, ажилтныхаа </a:t>
            </a:r>
            <a:r>
              <a:rPr lang="mn-MN" dirty="0"/>
              <a:t>хамгаалах бүсээ үргэлж зүүхийг </a:t>
            </a:r>
            <a:r>
              <a:rPr lang="mn-MN" dirty="0" smtClean="0"/>
              <a:t>хянахаас</a:t>
            </a:r>
            <a:r>
              <a:rPr lang="mn-MN" baseline="0" dirty="0" smtClean="0"/>
              <a:t> гадна мөн тухайн жолооч </a:t>
            </a:r>
            <a:r>
              <a:rPr lang="mn-MN" dirty="0" smtClean="0"/>
              <a:t>зорчигчдоосоо </a:t>
            </a:r>
            <a:r>
              <a:rPr lang="mn-MN" dirty="0"/>
              <a:t>хамгаалах </a:t>
            </a:r>
            <a:r>
              <a:rPr lang="mn-MN" dirty="0" smtClean="0"/>
              <a:t>бүс</a:t>
            </a:r>
            <a:r>
              <a:rPr lang="mn-MN" baseline="0" dirty="0" smtClean="0"/>
              <a:t> зүүхийг шаарддаг эсэхийг </a:t>
            </a:r>
            <a:r>
              <a:rPr lang="mn-MN" dirty="0" smtClean="0"/>
              <a:t>нягтлана уу.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40</a:t>
            </a:fld>
            <a:endParaRPr lang="en-GB"/>
          </a:p>
        </p:txBody>
      </p:sp>
    </p:spTree>
    <p:extLst>
      <p:ext uri="{BB962C8B-B14F-4D97-AF65-F5344CB8AC3E}">
        <p14:creationId xmlns:p14="http://schemas.microsoft.com/office/powerpoint/2010/main" val="4303056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baseline="0" dirty="0" smtClean="0"/>
              <a:t>Х</a:t>
            </a:r>
            <a:r>
              <a:rPr lang="mn-MN" dirty="0" smtClean="0"/>
              <a:t>амгаалах </a:t>
            </a:r>
            <a:r>
              <a:rPr lang="mn-MN" dirty="0"/>
              <a:t>бүсээ зүүхийг </a:t>
            </a:r>
            <a:r>
              <a:rPr lang="mn-MN" dirty="0" smtClean="0"/>
              <a:t>сануулсан</a:t>
            </a:r>
            <a:r>
              <a:rPr lang="mn-MN" baseline="0" dirty="0" smtClean="0"/>
              <a:t> сэтгэл хөдөлгөм уг бичлэгийг үзлээ.</a:t>
            </a:r>
            <a:endParaRPr lang="en-GB" dirty="0"/>
          </a:p>
          <a:p>
            <a:endParaRPr lang="en-GB" dirty="0"/>
          </a:p>
          <a:p>
            <a:r>
              <a:rPr lang="mn-MN" dirty="0"/>
              <a:t>Бүх зорчигчид хамгаалах бүсээ зүүхийн ач холбогдлыг </a:t>
            </a:r>
            <a:r>
              <a:rPr lang="mn-MN" dirty="0" smtClean="0"/>
              <a:t>хоорондоо ярилцана </a:t>
            </a:r>
            <a:r>
              <a:rPr lang="mn-MN" dirty="0"/>
              <a:t>уу. Арын суудлын зорчигчид хамгаалах бүс зүүгээгүйгээс ослын үеэр өөртөө болон бусдад гэмтэл учруулж </a:t>
            </a:r>
            <a:r>
              <a:rPr lang="mn-MN" dirty="0" smtClean="0"/>
              <a:t>болзошгүй байдаг. </a:t>
            </a:r>
            <a:endParaRPr lang="en-GB" dirty="0"/>
          </a:p>
          <a:p>
            <a:endParaRPr lang="en-GB" dirty="0"/>
          </a:p>
          <a:p>
            <a:r>
              <a:rPr lang="mn-MN" dirty="0" smtClean="0"/>
              <a:t>Такси </a:t>
            </a:r>
            <a:r>
              <a:rPr lang="mn-MN" dirty="0"/>
              <a:t>зэрэг аливаа тээврийн хэрэгсэлд зорчигчийн хувиар суухдаа хамгаалах бүсээ тогтмол зүүхийн ач холбогдлыг </a:t>
            </a:r>
            <a:r>
              <a:rPr lang="mn-MN" dirty="0" smtClean="0"/>
              <a:t>хүн бүрт</a:t>
            </a:r>
            <a:r>
              <a:rPr lang="mn-MN" baseline="0" dirty="0" smtClean="0"/>
              <a:t> </a:t>
            </a:r>
            <a:r>
              <a:rPr lang="mn-MN" dirty="0" smtClean="0"/>
              <a:t>сануулаарай</a:t>
            </a:r>
            <a:r>
              <a:rPr lang="mn-MN" dirty="0"/>
              <a:t>.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41</a:t>
            </a:fld>
            <a:endParaRPr lang="en-GB"/>
          </a:p>
        </p:txBody>
      </p:sp>
    </p:spTree>
    <p:extLst>
      <p:ext uri="{BB962C8B-B14F-4D97-AF65-F5344CB8AC3E}">
        <p14:creationId xmlns:p14="http://schemas.microsoft.com/office/powerpoint/2010/main" val="68946902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42</a:t>
            </a:fld>
            <a:endParaRPr lang="en-GB"/>
          </a:p>
        </p:txBody>
      </p:sp>
    </p:spTree>
    <p:extLst>
      <p:ext uri="{BB962C8B-B14F-4D97-AF65-F5344CB8AC3E}">
        <p14:creationId xmlns:p14="http://schemas.microsoft.com/office/powerpoint/2010/main" val="6540236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Мотоцикл/мопед/скутер унадаг ажилтантай үед энэхүү слайдыг ашиглана уу. </a:t>
            </a:r>
            <a:endParaRPr lang="en-GB" dirty="0"/>
          </a:p>
          <a:p>
            <a:endParaRPr lang="en-GB" dirty="0"/>
          </a:p>
          <a:p>
            <a:r>
              <a:rPr lang="mn-MN" dirty="0"/>
              <a:t>Энэхүү </a:t>
            </a:r>
            <a:r>
              <a:rPr lang="mn-MN" dirty="0" smtClean="0"/>
              <a:t>слайдад </a:t>
            </a:r>
            <a:r>
              <a:rPr lang="mn-MN" dirty="0"/>
              <a:t>хамгаалалтын малгай өмсөх ач холбогдол болон дэлхий нийтийн эрх зүйн орчныг авч үзжээ</a:t>
            </a:r>
            <a:r>
              <a:rPr lang="en-GB" dirty="0"/>
              <a:t>.</a:t>
            </a:r>
          </a:p>
          <a:p>
            <a:endParaRPr lang="en-GB" dirty="0"/>
          </a:p>
          <a:p>
            <a:r>
              <a:rPr lang="mn-MN" dirty="0"/>
              <a:t>Таны үйл ажиллагаа явуулж буй газрын хууль, дүрмээс үл хамааран ажилтнууд байнга зөвшөөрөгдсөн хамгаалалтын малгайг өмсөж буй </a:t>
            </a:r>
            <a:r>
              <a:rPr lang="mn-MN" dirty="0" smtClean="0"/>
              <a:t>эсэх</a:t>
            </a:r>
            <a:r>
              <a:rPr lang="mn-MN" baseline="0" dirty="0" smtClean="0"/>
              <a:t> болон</a:t>
            </a:r>
            <a:r>
              <a:rPr lang="mn-MN" dirty="0" smtClean="0"/>
              <a:t> </a:t>
            </a:r>
            <a:r>
              <a:rPr lang="mn-MN" dirty="0"/>
              <a:t>сайтар бэхэлсэн эсэхийг нягтлана уу. </a:t>
            </a:r>
            <a:endParaRPr lang="en-GB" dirty="0"/>
          </a:p>
          <a:p>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43</a:t>
            </a:fld>
            <a:endParaRPr lang="en-GB"/>
          </a:p>
        </p:txBody>
      </p:sp>
    </p:spTree>
    <p:extLst>
      <p:ext uri="{BB962C8B-B14F-4D97-AF65-F5344CB8AC3E}">
        <p14:creationId xmlns:p14="http://schemas.microsoft.com/office/powerpoint/2010/main" val="7260368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D89BDC-602A-4A29-BD31-7F33492DFE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 xmlns:a16="http://schemas.microsoft.com/office/drawing/2014/main" id="{08F24828-78D9-4981-9A50-6F1179DABC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 xmlns:a16="http://schemas.microsoft.com/office/drawing/2014/main" id="{7DB33CBF-CFF0-4020-B3E7-F98D518D9665}"/>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5" name="Footer Placeholder 4">
            <a:extLst>
              <a:ext uri="{FF2B5EF4-FFF2-40B4-BE49-F238E27FC236}">
                <a16:creationId xmlns="" xmlns:a16="http://schemas.microsoft.com/office/drawing/2014/main" id="{E76A791A-CE72-4FFE-990A-D94324CA68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0683DDA4-DA38-4E4B-8C3F-B166E12390B5}"/>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49769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CBA802A-5593-4549-A426-FCCC8D4EB6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4A76B921-7374-4CCE-87E6-CFCCA40173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03621158-8F1C-4FB2-91C9-74C7A5BC11AE}"/>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5" name="Footer Placeholder 4">
            <a:extLst>
              <a:ext uri="{FF2B5EF4-FFF2-40B4-BE49-F238E27FC236}">
                <a16:creationId xmlns="" xmlns:a16="http://schemas.microsoft.com/office/drawing/2014/main" id="{4F05E98C-C476-443F-B056-8FD124049C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94AF1E4F-A666-4D59-8BC2-66605D48A26C}"/>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387004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21C717B-D6EB-4679-9511-173FFBC52B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 xmlns:a16="http://schemas.microsoft.com/office/drawing/2014/main" id="{DF54E7DF-EFB1-4360-BC3B-BEFF2FDB32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F07A3246-E658-43A5-A1D5-010CE4C64BD0}"/>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5" name="Footer Placeholder 4">
            <a:extLst>
              <a:ext uri="{FF2B5EF4-FFF2-40B4-BE49-F238E27FC236}">
                <a16:creationId xmlns="" xmlns:a16="http://schemas.microsoft.com/office/drawing/2014/main" id="{8100D5B7-7A64-46E2-BC35-7D547470FD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F0396F5A-24C8-4570-919D-585BF4E56C8F}"/>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351443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76076E-AD9B-45E3-9789-320FCC99FC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DC8A6CBA-CABE-4823-9F81-CCDD961F84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 xmlns:a16="http://schemas.microsoft.com/office/drawing/2014/main" id="{16045507-F4A0-4077-879E-794B86A64D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 xmlns:a16="http://schemas.microsoft.com/office/drawing/2014/main" id="{8839B191-53E3-4672-916F-196C83288A72}"/>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6" name="Footer Placeholder 5">
            <a:extLst>
              <a:ext uri="{FF2B5EF4-FFF2-40B4-BE49-F238E27FC236}">
                <a16:creationId xmlns="" xmlns:a16="http://schemas.microsoft.com/office/drawing/2014/main" id="{8AF4A2DC-AF2A-4363-AC72-0097F1E2C6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18CE8FBC-2224-476E-9D60-E61B03F02E7A}"/>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670420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C0135C4-9DAD-448C-9CBB-01719BAAA9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9B3E0349-1FC6-4806-A728-D70C573CEB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6C872B55-F7CA-497D-B726-184649BF91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 xmlns:a16="http://schemas.microsoft.com/office/drawing/2014/main" id="{C3A93A9D-24F9-41C9-BFE6-5CF8D24BC6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9C44B5A1-25EE-45ED-9158-8783E25FB7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 xmlns:a16="http://schemas.microsoft.com/office/drawing/2014/main" id="{B7A48335-2780-47F1-91B5-C09725643433}"/>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8" name="Footer Placeholder 7">
            <a:extLst>
              <a:ext uri="{FF2B5EF4-FFF2-40B4-BE49-F238E27FC236}">
                <a16:creationId xmlns="" xmlns:a16="http://schemas.microsoft.com/office/drawing/2014/main" id="{231510AA-4E33-4489-A0D2-6327EE0D42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 xmlns:a16="http://schemas.microsoft.com/office/drawing/2014/main" id="{A7EA41A2-A0FA-4DA6-A9E8-99EDF08F1407}"/>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13225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4D9F876-BBA1-4E7E-B68C-E54F237C13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 xmlns:a16="http://schemas.microsoft.com/office/drawing/2014/main" id="{7693749E-504B-4CBE-8DC7-E57F9D1A3375}"/>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4" name="Footer Placeholder 3">
            <a:extLst>
              <a:ext uri="{FF2B5EF4-FFF2-40B4-BE49-F238E27FC236}">
                <a16:creationId xmlns="" xmlns:a16="http://schemas.microsoft.com/office/drawing/2014/main" id="{1536FD2B-0949-418B-A138-E407CF2CA06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 xmlns:a16="http://schemas.microsoft.com/office/drawing/2014/main" id="{7029C1AA-DD0A-4C38-ADA5-3BBF4D581BA2}"/>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560812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24BD02AA-F55F-46AE-90D6-6FA9E6F1154B}"/>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3" name="Footer Placeholder 2">
            <a:extLst>
              <a:ext uri="{FF2B5EF4-FFF2-40B4-BE49-F238E27FC236}">
                <a16:creationId xmlns="" xmlns:a16="http://schemas.microsoft.com/office/drawing/2014/main" id="{A6906580-1098-404A-953F-F6D50DFE37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 xmlns:a16="http://schemas.microsoft.com/office/drawing/2014/main" id="{75E65FBB-2856-4BB8-A7D8-744A660983AF}"/>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754205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D28FA6A-9F7D-4D14-9089-4288017450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97566CD3-532F-4025-8D54-2B38E34A80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 xmlns:a16="http://schemas.microsoft.com/office/drawing/2014/main" id="{469E993E-08AC-48B3-A0AF-76989622EB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E6DE891C-9FA7-411B-9227-540ABBF95C44}"/>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6" name="Footer Placeholder 5">
            <a:extLst>
              <a:ext uri="{FF2B5EF4-FFF2-40B4-BE49-F238E27FC236}">
                <a16:creationId xmlns="" xmlns:a16="http://schemas.microsoft.com/office/drawing/2014/main" id="{86BFB284-71AC-4CFE-ACD5-9FBA5D0FEA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66B1413D-96E8-45DD-BB2E-1666B9A394ED}"/>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3293785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C8FB859-1AA6-4D4A-A936-E6FF2B6694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 xmlns:a16="http://schemas.microsoft.com/office/drawing/2014/main" id="{BFFFD1C7-DC11-4A95-88F0-E90FDF4BFB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 xmlns:a16="http://schemas.microsoft.com/office/drawing/2014/main" id="{96E42599-30EE-449E-9AEA-8236DE9E75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3045C688-A16A-41B6-A34F-74793FE2CE05}"/>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6" name="Footer Placeholder 5">
            <a:extLst>
              <a:ext uri="{FF2B5EF4-FFF2-40B4-BE49-F238E27FC236}">
                <a16:creationId xmlns="" xmlns:a16="http://schemas.microsoft.com/office/drawing/2014/main" id="{434A3B25-307C-4578-B66B-809E652DD8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4E94F459-243F-4489-9564-9ED4CD3769AD}"/>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848450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33EBD94-30E4-4FB0-94DA-E7B3852697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1853A37C-5EA9-4E38-9B26-E9E09F7139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5320B344-1537-456A-8365-441DE4BDD24B}"/>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5" name="Footer Placeholder 4">
            <a:extLst>
              <a:ext uri="{FF2B5EF4-FFF2-40B4-BE49-F238E27FC236}">
                <a16:creationId xmlns="" xmlns:a16="http://schemas.microsoft.com/office/drawing/2014/main" id="{01F2EB21-8E44-4969-9A58-9B4E9C2DA6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53095098-2913-474C-9B3E-D90B8EA5F7C9}"/>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386923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08920AA7-AB4A-4C5A-97F1-A6FAFAD48E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91519CB6-BF49-4FB9-B2B6-EF12FCE593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7396751D-BFF0-496E-A38A-D5B0456AA80E}"/>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5" name="Footer Placeholder 4">
            <a:extLst>
              <a:ext uri="{FF2B5EF4-FFF2-40B4-BE49-F238E27FC236}">
                <a16:creationId xmlns="" xmlns:a16="http://schemas.microsoft.com/office/drawing/2014/main" id="{2A2F82C0-3842-4794-81A4-0D00C8E226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737155A3-6D1D-4946-8FA1-4D0CE05BA49A}"/>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442554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39A8A390-9685-46C8-BB67-B91C64A173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529560DF-D224-4F0E-BC87-0D65367B90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2D68E978-190D-4AE7-9A15-B5C5BFF1A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570AB-693D-4DF1-8A77-2C80BC3727F9}" type="datetimeFigureOut">
              <a:rPr lang="en-GB" smtClean="0"/>
              <a:t>27/10/2020</a:t>
            </a:fld>
            <a:endParaRPr lang="en-GB"/>
          </a:p>
        </p:txBody>
      </p:sp>
      <p:sp>
        <p:nvSpPr>
          <p:cNvPr id="5" name="Footer Placeholder 4">
            <a:extLst>
              <a:ext uri="{FF2B5EF4-FFF2-40B4-BE49-F238E27FC236}">
                <a16:creationId xmlns="" xmlns:a16="http://schemas.microsoft.com/office/drawing/2014/main" id="{D2069276-FA63-4F4F-90F7-098A46CB5C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 xmlns:a16="http://schemas.microsoft.com/office/drawing/2014/main" id="{F8F90055-036B-49A8-A2A9-5332EACEC3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6B4004-4DC9-41D9-BED8-24A67FC6E220}" type="slidenum">
              <a:rPr lang="en-GB" smtClean="0"/>
              <a:t>‹#›</a:t>
            </a:fld>
            <a:endParaRPr lang="en-GB"/>
          </a:p>
        </p:txBody>
      </p:sp>
    </p:spTree>
    <p:extLst>
      <p:ext uri="{BB962C8B-B14F-4D97-AF65-F5344CB8AC3E}">
        <p14:creationId xmlns:p14="http://schemas.microsoft.com/office/powerpoint/2010/main" val="687717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oadrisktoolkit.co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jpeg"/><Relationship Id="rId4" Type="http://schemas.openxmlformats.org/officeDocument/2006/relationships/hyperlink" Target="mailto:mail@roadrisktoolkit.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video" Target="https://www.youtube.com/embed/-kK2sa-RPrg?feature=oembed" TargetMode="Externa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ideo" Target="https://www.youtube.com/embed/HeUX6LABCEA?feature=oembed" TargetMode="Externa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6.xml"/><Relationship Id="rId1" Type="http://schemas.openxmlformats.org/officeDocument/2006/relationships/video" Target="https://www.youtube.com/embed/XXHZvlsU6yk?feature=oembed" TargetMode="Externa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3.sv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6.xml"/><Relationship Id="rId1" Type="http://schemas.openxmlformats.org/officeDocument/2006/relationships/video" Target="https://www.youtube.com/embed/CERT0xNFGo4?feature=oembed" TargetMode="External"/><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5.sv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6.xml"/><Relationship Id="rId1" Type="http://schemas.openxmlformats.org/officeDocument/2006/relationships/video" Target="https://www.youtube.com/embed/0sny1gj_bsI?feature=oembed" TargetMode="External"/><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6.xml"/><Relationship Id="rId1" Type="http://schemas.openxmlformats.org/officeDocument/2006/relationships/video" Target="https://www.youtube.com/embed/5Gtio4V1L3o?start=3&amp;feature=oembed" TargetMode="External"/><Relationship Id="rId4" Type="http://schemas.openxmlformats.org/officeDocument/2006/relationships/image" Target="../media/image22.jpeg"/></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6.xml"/><Relationship Id="rId1" Type="http://schemas.openxmlformats.org/officeDocument/2006/relationships/video" Target="https://www.youtube.com/embed/KwR_rwzNJ38?feature=oembed" TargetMode="External"/><Relationship Id="rId4" Type="http://schemas.openxmlformats.org/officeDocument/2006/relationships/image" Target="../media/image24.jpeg"/></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7.sv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6.xml"/><Relationship Id="rId1" Type="http://schemas.openxmlformats.org/officeDocument/2006/relationships/video" Target="https://www.youtube.com/embed/h-8PBx7isoM?start=11&amp;feature=oembed" TargetMode="External"/><Relationship Id="rId4" Type="http://schemas.openxmlformats.org/officeDocument/2006/relationships/image" Target="../media/image33.jpeg"/></Relationships>
</file>

<file path=ppt/slides/_rels/slide4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63A610A9-E392-4BC7-BBA8-AE2541391CEF}"/>
              </a:ext>
            </a:extLst>
          </p:cNvPr>
          <p:cNvSpPr>
            <a:spLocks noGrp="1"/>
          </p:cNvSpPr>
          <p:nvPr>
            <p:ph type="title"/>
          </p:nvPr>
        </p:nvSpPr>
        <p:spPr/>
        <p:txBody>
          <a:bodyPr>
            <a:normAutofit/>
          </a:bodyPr>
          <a:lstStyle/>
          <a:p>
            <a:pPr algn="ctr"/>
            <a:r>
              <a:rPr lang="mn-MN" dirty="0"/>
              <a:t>Илтгэлийн Загвар</a:t>
            </a:r>
            <a:r>
              <a:rPr lang="en-GB" dirty="0"/>
              <a:t/>
            </a:r>
            <a:br>
              <a:rPr lang="en-GB" dirty="0"/>
            </a:br>
            <a:r>
              <a:rPr lang="mn-MN" dirty="0"/>
              <a:t>ШУУД УДИРДЛАГЫН СУРГАЛТ</a:t>
            </a:r>
            <a:endParaRPr lang="en-GB" dirty="0"/>
          </a:p>
        </p:txBody>
      </p:sp>
      <p:sp>
        <p:nvSpPr>
          <p:cNvPr id="5" name="Content Placeholder 4">
            <a:extLst>
              <a:ext uri="{FF2B5EF4-FFF2-40B4-BE49-F238E27FC236}">
                <a16:creationId xmlns="" xmlns:a16="http://schemas.microsoft.com/office/drawing/2014/main" id="{405A37B9-3820-44DD-B056-3D90B7E1FA9A}"/>
              </a:ext>
            </a:extLst>
          </p:cNvPr>
          <p:cNvSpPr>
            <a:spLocks noGrp="1"/>
          </p:cNvSpPr>
          <p:nvPr>
            <p:ph idx="1"/>
          </p:nvPr>
        </p:nvSpPr>
        <p:spPr/>
        <p:txBody>
          <a:bodyPr>
            <a:normAutofit fontScale="85000" lnSpcReduction="20000"/>
          </a:bodyPr>
          <a:lstStyle/>
          <a:p>
            <a:r>
              <a:rPr lang="mn-MN" dirty="0"/>
              <a:t>Энэхүү илтгэл нь замын хөдөлгөөний аюулгүй байдлыг хангах талаар </a:t>
            </a:r>
            <a:r>
              <a:rPr lang="mn-MN" dirty="0" smtClean="0"/>
              <a:t>менежерүүдэд орох сургалтын </a:t>
            </a:r>
            <a:r>
              <a:rPr lang="mn-MN" dirty="0"/>
              <a:t>загвар болно</a:t>
            </a:r>
            <a:endParaRPr lang="en-GB" dirty="0"/>
          </a:p>
          <a:p>
            <a:r>
              <a:rPr lang="mn-MN" dirty="0"/>
              <a:t>Та юу ч </a:t>
            </a:r>
            <a:r>
              <a:rPr lang="mn-MN" dirty="0" smtClean="0"/>
              <a:t>нэмэлгүйгээр </a:t>
            </a:r>
            <a:r>
              <a:rPr lang="mn-MN" dirty="0"/>
              <a:t>ашиглах боломжтой</a:t>
            </a:r>
            <a:endParaRPr lang="en-GB" dirty="0"/>
          </a:p>
          <a:p>
            <a:r>
              <a:rPr lang="mn-MN" dirty="0" smtClean="0"/>
              <a:t>Мөн та </a:t>
            </a:r>
            <a:r>
              <a:rPr lang="mn-MN" dirty="0" smtClean="0"/>
              <a:t>өөрийн </a:t>
            </a:r>
            <a:r>
              <a:rPr lang="mn-MN" dirty="0"/>
              <a:t>нөхцөлд </a:t>
            </a:r>
            <a:r>
              <a:rPr lang="mn-MN" dirty="0" smtClean="0"/>
              <a:t>байдалдаа </a:t>
            </a:r>
            <a:r>
              <a:rPr lang="mn-MN" dirty="0"/>
              <a:t>нийцүүлэн </a:t>
            </a:r>
            <a:r>
              <a:rPr lang="mn-MN" dirty="0" smtClean="0"/>
              <a:t>агуулгыг баяжуулах бүрэн боломжтой</a:t>
            </a:r>
            <a:endParaRPr lang="en-GB" dirty="0"/>
          </a:p>
          <a:p>
            <a:r>
              <a:rPr lang="mn-MN" dirty="0"/>
              <a:t>О</a:t>
            </a:r>
            <a:r>
              <a:rPr lang="mn-MN" dirty="0" smtClean="0"/>
              <a:t>рон </a:t>
            </a:r>
            <a:r>
              <a:rPr lang="mn-MN" dirty="0"/>
              <a:t>нутгийн замын хөдөлгөөн болон </a:t>
            </a:r>
            <a:r>
              <a:rPr lang="mn-MN" dirty="0" smtClean="0"/>
              <a:t>байгууллагынхаа үйл ажиллагааны талаарх зураг </a:t>
            </a:r>
            <a:r>
              <a:rPr lang="mn-MN" dirty="0"/>
              <a:t>нэмж </a:t>
            </a:r>
            <a:r>
              <a:rPr lang="mn-MN" dirty="0" smtClean="0"/>
              <a:t>оруулахад </a:t>
            </a:r>
            <a:r>
              <a:rPr lang="mn-MN" dirty="0" smtClean="0"/>
              <a:t>танд тохиромжтойгоор </a:t>
            </a:r>
            <a:r>
              <a:rPr lang="mn-MN" dirty="0" smtClean="0"/>
              <a:t>энэхүү илтгэлийг бэлдсэн</a:t>
            </a:r>
            <a:endParaRPr lang="en-GB" dirty="0"/>
          </a:p>
          <a:p>
            <a:r>
              <a:rPr lang="mn-MN" dirty="0"/>
              <a:t>Та мөн байгууллагынхаа дотоод журмыг тайлбарласан слайд оруулах боломжтой</a:t>
            </a:r>
            <a:endParaRPr lang="en-GB" dirty="0"/>
          </a:p>
          <a:p>
            <a:r>
              <a:rPr lang="mn-MN" dirty="0"/>
              <a:t>Үнэгүй цахим сургалтын </a:t>
            </a:r>
            <a:r>
              <a:rPr lang="mn-MN" dirty="0" smtClean="0"/>
              <a:t>модулийг:</a:t>
            </a:r>
            <a:r>
              <a:rPr lang="en-GB" dirty="0" smtClean="0"/>
              <a:t> </a:t>
            </a:r>
            <a:r>
              <a:rPr lang="en-GB" dirty="0">
                <a:hlinkClick r:id="rId3"/>
              </a:rPr>
              <a:t>https://roadrisktoolkit.com/</a:t>
            </a:r>
            <a:endParaRPr lang="en-GB" dirty="0"/>
          </a:p>
          <a:p>
            <a:r>
              <a:rPr lang="mn-MN" dirty="0"/>
              <a:t>Цаашдын сургалтын талаарх зөвлөгөөг:</a:t>
            </a:r>
            <a:r>
              <a:rPr lang="en-GB" dirty="0"/>
              <a:t/>
            </a:r>
            <a:br>
              <a:rPr lang="en-GB" dirty="0"/>
            </a:br>
            <a:r>
              <a:rPr lang="en-GB" dirty="0">
                <a:hlinkClick r:id="rId4"/>
              </a:rPr>
              <a:t>mail@roadrisktoolkit.com</a:t>
            </a:r>
            <a:endParaRPr lang="en-GB" dirty="0"/>
          </a:p>
        </p:txBody>
      </p:sp>
      <p:pic>
        <p:nvPicPr>
          <p:cNvPr id="7" name="Picture 6" descr="A picture containing drawing&#10;&#10;Description automatically generated">
            <a:extLst>
              <a:ext uri="{FF2B5EF4-FFF2-40B4-BE49-F238E27FC236}">
                <a16:creationId xmlns="" xmlns:a16="http://schemas.microsoft.com/office/drawing/2014/main" id="{88199C9F-DFE0-4789-B867-DE6C7C2D24B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48801" y="5889073"/>
            <a:ext cx="3043199" cy="845653"/>
          </a:xfrm>
          <a:prstGeom prst="rect">
            <a:avLst/>
          </a:prstGeom>
        </p:spPr>
      </p:pic>
    </p:spTree>
    <p:extLst>
      <p:ext uri="{BB962C8B-B14F-4D97-AF65-F5344CB8AC3E}">
        <p14:creationId xmlns:p14="http://schemas.microsoft.com/office/powerpoint/2010/main" val="34819426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E20EB187-900F-4AF5-813B-101456D9FD3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person, car, young, boy&#10;&#10;Description automatically generated">
            <a:extLst>
              <a:ext uri="{FF2B5EF4-FFF2-40B4-BE49-F238E27FC236}">
                <a16:creationId xmlns="" xmlns:a16="http://schemas.microsoft.com/office/drawing/2014/main" id="{ADDA2F92-DD61-4F1C-A062-591E5563433E}"/>
              </a:ext>
            </a:extLst>
          </p:cNvPr>
          <p:cNvPicPr>
            <a:picLocks noChangeAspect="1"/>
          </p:cNvPicPr>
          <p:nvPr/>
        </p:nvPicPr>
        <p:blipFill rotWithShape="1">
          <a:blip r:embed="rId3" cstate="print">
            <a:alphaModFix amt="50000"/>
            <a:extLst>
              <a:ext uri="{28A0092B-C50C-407E-A947-70E740481C1C}">
                <a14:useLocalDpi xmlns:a14="http://schemas.microsoft.com/office/drawing/2010/main" val="0"/>
              </a:ext>
            </a:extLst>
          </a:blip>
          <a:srcRect/>
          <a:stretch/>
        </p:blipFill>
        <p:spPr>
          <a:xfrm>
            <a:off x="20" y="1"/>
            <a:ext cx="12191980" cy="6857999"/>
          </a:xfrm>
          <a:prstGeom prst="rect">
            <a:avLst/>
          </a:prstGeom>
        </p:spPr>
      </p:pic>
      <p:sp>
        <p:nvSpPr>
          <p:cNvPr id="2" name="Title 1">
            <a:extLst>
              <a:ext uri="{FF2B5EF4-FFF2-40B4-BE49-F238E27FC236}">
                <a16:creationId xmlns="" xmlns:a16="http://schemas.microsoft.com/office/drawing/2014/main" id="{E2C3FB12-5F42-4430-A181-9BCA6C077596}"/>
              </a:ext>
            </a:extLst>
          </p:cNvPr>
          <p:cNvSpPr>
            <a:spLocks noGrp="1"/>
          </p:cNvSpPr>
          <p:nvPr>
            <p:ph type="ctrTitle"/>
          </p:nvPr>
        </p:nvSpPr>
        <p:spPr>
          <a:xfrm>
            <a:off x="4387349" y="1200152"/>
            <a:ext cx="6897171" cy="4457696"/>
          </a:xfrm>
        </p:spPr>
        <p:txBody>
          <a:bodyPr anchor="ctr">
            <a:normAutofit/>
          </a:bodyPr>
          <a:lstStyle/>
          <a:p>
            <a:pPr algn="l"/>
            <a:r>
              <a:rPr lang="mn-MN" sz="8000" dirty="0">
                <a:solidFill>
                  <a:srgbClr val="FFFFFF"/>
                </a:solidFill>
              </a:rPr>
              <a:t>Жолоочид өгөх зөвлөмж</a:t>
            </a:r>
            <a:endParaRPr lang="en-GB" sz="8000" dirty="0">
              <a:solidFill>
                <a:srgbClr val="FFFFFF"/>
              </a:solidFill>
            </a:endParaRPr>
          </a:p>
        </p:txBody>
      </p:sp>
      <p:cxnSp>
        <p:nvCxnSpPr>
          <p:cNvPr id="12" name="Straight Connector 11">
            <a:extLst>
              <a:ext uri="{FF2B5EF4-FFF2-40B4-BE49-F238E27FC236}">
                <a16:creationId xmlns="" xmlns:a16="http://schemas.microsoft.com/office/drawing/2014/main" id="{624D17C8-E9C2-48A4-AA36-D7048A6CCC41}"/>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4055891" y="2286000"/>
            <a:ext cx="0" cy="22860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pic>
        <p:nvPicPr>
          <p:cNvPr id="6" name="Picture 5" descr="A picture containing drawing&#10;&#10;Description automatically generated">
            <a:extLst>
              <a:ext uri="{FF2B5EF4-FFF2-40B4-BE49-F238E27FC236}">
                <a16:creationId xmlns="" xmlns:a16="http://schemas.microsoft.com/office/drawing/2014/main" id="{D19A73B0-3A7B-4D20-AEE3-72872F0FAF8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55311" y="5887797"/>
            <a:ext cx="2825378" cy="829779"/>
          </a:xfrm>
          <a:prstGeom prst="rect">
            <a:avLst/>
          </a:prstGeom>
        </p:spPr>
      </p:pic>
    </p:spTree>
    <p:extLst>
      <p:ext uri="{BB962C8B-B14F-4D97-AF65-F5344CB8AC3E}">
        <p14:creationId xmlns:p14="http://schemas.microsoft.com/office/powerpoint/2010/main" val="189885787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3D70279-ACA9-4693-8558-6076977DE965}"/>
              </a:ext>
            </a:extLst>
          </p:cNvPr>
          <p:cNvSpPr>
            <a:spLocks noGrp="1"/>
          </p:cNvSpPr>
          <p:nvPr>
            <p:ph type="title"/>
          </p:nvPr>
        </p:nvSpPr>
        <p:spPr/>
        <p:txBody>
          <a:bodyPr/>
          <a:lstStyle/>
          <a:p>
            <a:r>
              <a:rPr lang="mn-MN" dirty="0"/>
              <a:t>Модуль</a:t>
            </a:r>
            <a:endParaRPr lang="en-GB" dirty="0"/>
          </a:p>
        </p:txBody>
      </p:sp>
      <p:sp>
        <p:nvSpPr>
          <p:cNvPr id="3" name="Content Placeholder 2">
            <a:extLst>
              <a:ext uri="{FF2B5EF4-FFF2-40B4-BE49-F238E27FC236}">
                <a16:creationId xmlns="" xmlns:a16="http://schemas.microsoft.com/office/drawing/2014/main" id="{8D4D365C-3310-4A81-B6B7-1EDC82799A30}"/>
              </a:ext>
            </a:extLst>
          </p:cNvPr>
          <p:cNvSpPr>
            <a:spLocks noGrp="1"/>
          </p:cNvSpPr>
          <p:nvPr>
            <p:ph idx="1"/>
          </p:nvPr>
        </p:nvSpPr>
        <p:spPr/>
        <p:txBody>
          <a:bodyPr>
            <a:normAutofit fontScale="85000" lnSpcReduction="20000"/>
          </a:bodyPr>
          <a:lstStyle/>
          <a:p>
            <a:r>
              <a:rPr lang="mn-MN" dirty="0"/>
              <a:t>Асуудлын цар хүрээ</a:t>
            </a:r>
            <a:r>
              <a:rPr lang="en-GB" dirty="0"/>
              <a:t> (</a:t>
            </a:r>
            <a:r>
              <a:rPr lang="mn-MN" dirty="0"/>
              <a:t>үүнийг дараа дараагийн модульд танилцуулга хэлбэрээр ашиглаж болно</a:t>
            </a:r>
            <a:r>
              <a:rPr lang="en-GB" dirty="0"/>
              <a:t>)</a:t>
            </a:r>
          </a:p>
          <a:p>
            <a:r>
              <a:rPr lang="mn-MN" dirty="0"/>
              <a:t>Хурд хэтрүүлэх</a:t>
            </a:r>
            <a:endParaRPr lang="en-GB" dirty="0"/>
          </a:p>
          <a:p>
            <a:r>
              <a:rPr lang="mn-MN" dirty="0" smtClean="0"/>
              <a:t>Нөлөөн дор ж</a:t>
            </a:r>
            <a:r>
              <a:rPr lang="mn-MN" dirty="0" smtClean="0"/>
              <a:t>олоо барих</a:t>
            </a:r>
            <a:endParaRPr lang="en-GB" dirty="0"/>
          </a:p>
          <a:p>
            <a:r>
              <a:rPr lang="mn-MN" dirty="0" smtClean="0"/>
              <a:t>Жолоо барих үед анхаарал сарних</a:t>
            </a:r>
            <a:endParaRPr lang="en-GB" dirty="0"/>
          </a:p>
          <a:p>
            <a:r>
              <a:rPr lang="mn-MN" dirty="0" smtClean="0"/>
              <a:t>Сульдаж </a:t>
            </a:r>
            <a:r>
              <a:rPr lang="mn-MN" dirty="0"/>
              <a:t>ядарсан үедээ жолоо барих</a:t>
            </a:r>
            <a:endParaRPr lang="en-GB" dirty="0"/>
          </a:p>
          <a:p>
            <a:r>
              <a:rPr lang="mn-MN" dirty="0"/>
              <a:t>Цаг агаарын тааламжгүй нөхцөлд жолоо барих</a:t>
            </a:r>
            <a:endParaRPr lang="en-GB" dirty="0"/>
          </a:p>
          <a:p>
            <a:r>
              <a:rPr lang="mn-MN" dirty="0"/>
              <a:t>Зай барих</a:t>
            </a:r>
            <a:endParaRPr lang="en-GB" dirty="0"/>
          </a:p>
          <a:p>
            <a:r>
              <a:rPr lang="mn-MN" dirty="0"/>
              <a:t>Осол, хэргийн болон эвдрэл гарсны дараа юу хийх вэ</a:t>
            </a:r>
            <a:endParaRPr lang="en-GB" dirty="0"/>
          </a:p>
          <a:p>
            <a:r>
              <a:rPr lang="mn-MN" dirty="0"/>
              <a:t>Хамгаалах бүс</a:t>
            </a:r>
            <a:endParaRPr lang="en-GB" dirty="0"/>
          </a:p>
          <a:p>
            <a:r>
              <a:rPr lang="mn-MN" dirty="0"/>
              <a:t>Хамгаалалтын малгай</a:t>
            </a:r>
            <a:r>
              <a:rPr lang="en-GB" dirty="0"/>
              <a:t> (</a:t>
            </a:r>
            <a:r>
              <a:rPr lang="mn-MN" dirty="0"/>
              <a:t>ажилтан мотоцикл / мопед / скутер унадаг</a:t>
            </a:r>
            <a:r>
              <a:rPr lang="en-US" dirty="0"/>
              <a:t> </a:t>
            </a:r>
            <a:r>
              <a:rPr lang="mn-MN" dirty="0"/>
              <a:t>бол</a:t>
            </a:r>
            <a:r>
              <a:rPr lang="en-GB" dirty="0"/>
              <a:t>)</a:t>
            </a:r>
          </a:p>
          <a:p>
            <a:endParaRPr lang="en-GB" dirty="0"/>
          </a:p>
          <a:p>
            <a:endParaRPr lang="en-GB" dirty="0"/>
          </a:p>
        </p:txBody>
      </p:sp>
    </p:spTree>
    <p:extLst>
      <p:ext uri="{BB962C8B-B14F-4D97-AF65-F5344CB8AC3E}">
        <p14:creationId xmlns:p14="http://schemas.microsoft.com/office/powerpoint/2010/main" val="513059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CACA3EB-8AB5-4F16-A179-C01AFE4B7DA4}"/>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mn-MN" sz="6000" kern="1200" dirty="0">
                <a:solidFill>
                  <a:schemeClr val="tx1"/>
                </a:solidFill>
                <a:latin typeface="+mj-lt"/>
                <a:ea typeface="+mj-ea"/>
                <a:cs typeface="+mj-cs"/>
              </a:rPr>
              <a:t>Асуудлын цар хүрээ</a:t>
            </a:r>
            <a:endParaRPr lang="en-US" sz="6000" kern="1200" dirty="0">
              <a:solidFill>
                <a:schemeClr val="tx1"/>
              </a:solidFill>
              <a:latin typeface="+mj-lt"/>
              <a:ea typeface="+mj-ea"/>
              <a:cs typeface="+mj-cs"/>
            </a:endParaRPr>
          </a:p>
        </p:txBody>
      </p:sp>
      <p:sp>
        <p:nvSpPr>
          <p:cNvPr id="10" name="Freeform: Shape 9">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ircuit board&#10;&#10;Description automatically generated">
            <a:extLst>
              <a:ext uri="{FF2B5EF4-FFF2-40B4-BE49-F238E27FC236}">
                <a16:creationId xmlns="" xmlns:a16="http://schemas.microsoft.com/office/drawing/2014/main" id="{E29488AA-FB92-4405-B1A3-2ED1D488D65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0350" r="13769"/>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071332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Road safety: 1 person killed every 24 seconds">
            <a:hlinkClick r:id="" action="ppaction://media"/>
            <a:extLst>
              <a:ext uri="{FF2B5EF4-FFF2-40B4-BE49-F238E27FC236}">
                <a16:creationId xmlns="" xmlns:a16="http://schemas.microsoft.com/office/drawing/2014/main" id="{81BB88D5-D2B8-4749-8650-1CA6199F413C}"/>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620870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1C5EA8C-EB6D-4292-8EA4-EE81A7FD828E}"/>
              </a:ext>
            </a:extLst>
          </p:cNvPr>
          <p:cNvSpPr>
            <a:spLocks noGrp="1"/>
          </p:cNvSpPr>
          <p:nvPr>
            <p:ph type="title"/>
          </p:nvPr>
        </p:nvSpPr>
        <p:spPr/>
        <p:txBody>
          <a:bodyPr/>
          <a:lstStyle/>
          <a:p>
            <a:r>
              <a:rPr lang="mn-MN" dirty="0"/>
              <a:t>Зам тээврийн осол, гэмтэл</a:t>
            </a:r>
            <a:r>
              <a:rPr lang="en-GB" dirty="0"/>
              <a:t>: </a:t>
            </a:r>
            <a:r>
              <a:rPr lang="mn-MN" dirty="0"/>
              <a:t>Тоо баримт</a:t>
            </a:r>
            <a:endParaRPr lang="en-GB" dirty="0"/>
          </a:p>
        </p:txBody>
      </p:sp>
      <p:sp>
        <p:nvSpPr>
          <p:cNvPr id="4" name="Content Placeholder 3">
            <a:extLst>
              <a:ext uri="{FF2B5EF4-FFF2-40B4-BE49-F238E27FC236}">
                <a16:creationId xmlns="" xmlns:a16="http://schemas.microsoft.com/office/drawing/2014/main" id="{713D044C-0C21-47C7-8B65-8183B937C757}"/>
              </a:ext>
            </a:extLst>
          </p:cNvPr>
          <p:cNvSpPr>
            <a:spLocks noGrp="1"/>
          </p:cNvSpPr>
          <p:nvPr>
            <p:ph idx="1"/>
          </p:nvPr>
        </p:nvSpPr>
        <p:spPr>
          <a:xfrm>
            <a:off x="838200" y="2292095"/>
            <a:ext cx="10515600" cy="3884867"/>
          </a:xfrm>
        </p:spPr>
        <p:txBody>
          <a:bodyPr/>
          <a:lstStyle/>
          <a:p>
            <a:r>
              <a:rPr lang="mn-MN" dirty="0"/>
              <a:t>Дэлхий даяар жилд 1,35 сая хүн зам тээврийн ослын улмаас </a:t>
            </a:r>
            <a:r>
              <a:rPr lang="mn-MN" dirty="0" smtClean="0"/>
              <a:t>амь насаа алддаг</a:t>
            </a:r>
            <a:endParaRPr lang="en-GB" dirty="0"/>
          </a:p>
          <a:p>
            <a:r>
              <a:rPr lang="mn-MN" dirty="0"/>
              <a:t>Энэ нь нас баралтын тэргүүлэх шалтгааны </a:t>
            </a:r>
            <a:r>
              <a:rPr lang="mn-MN" dirty="0" smtClean="0"/>
              <a:t>8 дугаарт ордог</a:t>
            </a:r>
            <a:endParaRPr lang="en-GB" dirty="0"/>
          </a:p>
          <a:p>
            <a:r>
              <a:rPr lang="mn-MN" dirty="0"/>
              <a:t>Нас баралтын 90% нь дундаж болон доогуур орлоготой улс оронд тохиолддог</a:t>
            </a:r>
            <a:endParaRPr lang="en-GB" dirty="0"/>
          </a:p>
          <a:p>
            <a:r>
              <a:rPr lang="mn-MN" dirty="0"/>
              <a:t>Нас барагсдын 54% нь явган зорчигч, унадаг дугуйтай зорчигч болон мотоциклийн жолооч </a:t>
            </a:r>
            <a:r>
              <a:rPr lang="mn-MN" dirty="0" smtClean="0"/>
              <a:t>байдаг</a:t>
            </a:r>
            <a:endParaRPr lang="en-GB" dirty="0"/>
          </a:p>
        </p:txBody>
      </p:sp>
    </p:spTree>
    <p:extLst>
      <p:ext uri="{BB962C8B-B14F-4D97-AF65-F5344CB8AC3E}">
        <p14:creationId xmlns:p14="http://schemas.microsoft.com/office/powerpoint/2010/main" val="23489740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nature&#10;&#10;Description automatically generated">
            <a:extLst>
              <a:ext uri="{FF2B5EF4-FFF2-40B4-BE49-F238E27FC236}">
                <a16:creationId xmlns="" xmlns:a16="http://schemas.microsoft.com/office/drawing/2014/main" id="{F6742682-38D5-4316-B567-25655A77D3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2961" y="1971103"/>
            <a:ext cx="8907028" cy="4401693"/>
          </a:xfrm>
          <a:prstGeom prst="rect">
            <a:avLst/>
          </a:prstGeom>
        </p:spPr>
      </p:pic>
      <p:sp>
        <p:nvSpPr>
          <p:cNvPr id="2" name="Title 1">
            <a:extLst>
              <a:ext uri="{FF2B5EF4-FFF2-40B4-BE49-F238E27FC236}">
                <a16:creationId xmlns="" xmlns:a16="http://schemas.microsoft.com/office/drawing/2014/main" id="{8252CB32-9EF7-43A7-9F22-40D644E35BEB}"/>
              </a:ext>
            </a:extLst>
          </p:cNvPr>
          <p:cNvSpPr>
            <a:spLocks noGrp="1"/>
          </p:cNvSpPr>
          <p:nvPr>
            <p:ph type="title"/>
          </p:nvPr>
        </p:nvSpPr>
        <p:spPr/>
        <p:txBody>
          <a:bodyPr/>
          <a:lstStyle/>
          <a:p>
            <a:r>
              <a:rPr lang="mn-MN" dirty="0"/>
              <a:t>Хүний амь нас хохирсон ослын зураглал</a:t>
            </a:r>
            <a:endParaRPr lang="en-GB" dirty="0"/>
          </a:p>
        </p:txBody>
      </p:sp>
    </p:spTree>
    <p:extLst>
      <p:ext uri="{BB962C8B-B14F-4D97-AF65-F5344CB8AC3E}">
        <p14:creationId xmlns:p14="http://schemas.microsoft.com/office/powerpoint/2010/main" val="3836288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91D2996-5272-427A-87CA-49DECC56F812}"/>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mn-MN" sz="6000" kern="1200" dirty="0">
                <a:solidFill>
                  <a:schemeClr val="tx1"/>
                </a:solidFill>
                <a:latin typeface="+mj-lt"/>
                <a:ea typeface="+mj-ea"/>
                <a:cs typeface="+mj-cs"/>
              </a:rPr>
              <a:t>Хурд хэтрүүлэх</a:t>
            </a:r>
            <a:endParaRPr lang="en-US" sz="6000" kern="1200" dirty="0">
              <a:solidFill>
                <a:schemeClr val="tx1"/>
              </a:solidFill>
              <a:latin typeface="+mj-lt"/>
              <a:ea typeface="+mj-ea"/>
              <a:cs typeface="+mj-cs"/>
            </a:endParaRPr>
          </a:p>
        </p:txBody>
      </p:sp>
      <p:sp>
        <p:nvSpPr>
          <p:cNvPr id="10" name="Freeform: Shape 9">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on a city street&#10;&#10;Description automatically generated">
            <a:extLst>
              <a:ext uri="{FF2B5EF4-FFF2-40B4-BE49-F238E27FC236}">
                <a16:creationId xmlns="" xmlns:a16="http://schemas.microsoft.com/office/drawing/2014/main" id="{87434FC0-D2BC-4751-A07C-F6655687A18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535118313"/>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1FFA1AE6-AE51-473D-8A2B-140F25683FF7}"/>
              </a:ext>
            </a:extLst>
          </p:cNvPr>
          <p:cNvSpPr>
            <a:spLocks noGrp="1"/>
          </p:cNvSpPr>
          <p:nvPr>
            <p:ph type="title"/>
          </p:nvPr>
        </p:nvSpPr>
        <p:spPr/>
        <p:txBody>
          <a:bodyPr/>
          <a:lstStyle/>
          <a:p>
            <a:r>
              <a:rPr lang="mn-MN" dirty="0"/>
              <a:t>Хурд </a:t>
            </a:r>
            <a:endParaRPr lang="en-GB" dirty="0"/>
          </a:p>
        </p:txBody>
      </p:sp>
      <p:sp>
        <p:nvSpPr>
          <p:cNvPr id="6" name="Content Placeholder 5">
            <a:extLst>
              <a:ext uri="{FF2B5EF4-FFF2-40B4-BE49-F238E27FC236}">
                <a16:creationId xmlns="" xmlns:a16="http://schemas.microsoft.com/office/drawing/2014/main" id="{1B4D456B-A2E6-4092-ACE8-A5C97376B0D1}"/>
              </a:ext>
            </a:extLst>
          </p:cNvPr>
          <p:cNvSpPr>
            <a:spLocks noGrp="1"/>
          </p:cNvSpPr>
          <p:nvPr>
            <p:ph idx="1"/>
          </p:nvPr>
        </p:nvSpPr>
        <p:spPr>
          <a:xfrm>
            <a:off x="838200" y="2786825"/>
            <a:ext cx="10515600" cy="3390138"/>
          </a:xfrm>
        </p:spPr>
        <p:txBody>
          <a:bodyPr/>
          <a:lstStyle/>
          <a:p>
            <a:r>
              <a:rPr lang="mn-MN" dirty="0"/>
              <a:t>Дундаж хурд 5</a:t>
            </a:r>
            <a:r>
              <a:rPr lang="mn-MN" dirty="0" smtClean="0"/>
              <a:t>%-аар </a:t>
            </a:r>
            <a:r>
              <a:rPr lang="mn-MN" dirty="0"/>
              <a:t>буурахад хүний амь нас хохирсон </a:t>
            </a:r>
            <a:r>
              <a:rPr lang="mn-MN" dirty="0" smtClean="0"/>
              <a:t>ослын тоо 30%-аар </a:t>
            </a:r>
            <a:r>
              <a:rPr lang="mn-MN" dirty="0"/>
              <a:t>буурдаг байна.</a:t>
            </a:r>
            <a:endParaRPr lang="en-GB" dirty="0"/>
          </a:p>
          <a:p>
            <a:r>
              <a:rPr lang="mn-MN" dirty="0"/>
              <a:t>Суурин газрын хурдны хязгаар цагт 50 км-ээс ихгүй байх нь замын хөдөлгөөний эмзэг оролцогчийг хамгаалахад чухал ач холбогдолтой</a:t>
            </a:r>
            <a:endParaRPr lang="en-GB" dirty="0"/>
          </a:p>
          <a:p>
            <a:r>
              <a:rPr lang="mn-MN" dirty="0"/>
              <a:t>7 </a:t>
            </a:r>
            <a:r>
              <a:rPr lang="mn-MN" dirty="0" smtClean="0"/>
              <a:t>улсаас 1 улс л хурдны хязгаарлалтын хуулийн </a:t>
            </a:r>
            <a:r>
              <a:rPr lang="mn-MN" dirty="0"/>
              <a:t>хэрэгжилтэд сайн гэсэн үнэлгээ өгчээ</a:t>
            </a:r>
            <a:endParaRPr lang="en-GB" dirty="0"/>
          </a:p>
          <a:p>
            <a:endParaRPr lang="en-GB" dirty="0"/>
          </a:p>
        </p:txBody>
      </p:sp>
      <p:pic>
        <p:nvPicPr>
          <p:cNvPr id="8" name="Graphic 7" descr="Gauge">
            <a:extLst>
              <a:ext uri="{FF2B5EF4-FFF2-40B4-BE49-F238E27FC236}">
                <a16:creationId xmlns="" xmlns:a16="http://schemas.microsoft.com/office/drawing/2014/main" id="{E959A057-45ED-4A39-B00F-3190D3C15BC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8612332" y="0"/>
            <a:ext cx="2554224" cy="2554224"/>
          </a:xfrm>
          <a:prstGeom prst="rect">
            <a:avLst/>
          </a:prstGeom>
        </p:spPr>
      </p:pic>
    </p:spTree>
    <p:extLst>
      <p:ext uri="{BB962C8B-B14F-4D97-AF65-F5344CB8AC3E}">
        <p14:creationId xmlns:p14="http://schemas.microsoft.com/office/powerpoint/2010/main" val="1461414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89D81A-3865-4616-AFEE-EB375D155434}"/>
              </a:ext>
            </a:extLst>
          </p:cNvPr>
          <p:cNvSpPr>
            <a:spLocks noGrp="1"/>
          </p:cNvSpPr>
          <p:nvPr>
            <p:ph type="title"/>
          </p:nvPr>
        </p:nvSpPr>
        <p:spPr/>
        <p:txBody>
          <a:bodyPr/>
          <a:lstStyle/>
          <a:p>
            <a:r>
              <a:rPr lang="mn-MN" dirty="0"/>
              <a:t>Суурин газарт хурд хэтрүүлэх</a:t>
            </a:r>
            <a:endParaRPr lang="en-GB" dirty="0"/>
          </a:p>
        </p:txBody>
      </p:sp>
      <p:pic>
        <p:nvPicPr>
          <p:cNvPr id="5" name="Online Media 4" title="It's 30 for a reason road safety advert">
            <a:hlinkClick r:id="" action="ppaction://media"/>
            <a:extLst>
              <a:ext uri="{FF2B5EF4-FFF2-40B4-BE49-F238E27FC236}">
                <a16:creationId xmlns="" xmlns:a16="http://schemas.microsoft.com/office/drawing/2014/main" id="{48C74D16-CA84-4D53-A6FC-D1C6910FF24A}"/>
              </a:ext>
            </a:extLst>
          </p:cNvPr>
          <p:cNvPicPr>
            <a:picLocks noRot="1" noChangeAspect="1"/>
          </p:cNvPicPr>
          <p:nvPr>
            <a:videoFile r:link="rId1"/>
          </p:nvPr>
        </p:nvPicPr>
        <p:blipFill>
          <a:blip r:embed="rId4"/>
          <a:stretch>
            <a:fillRect/>
          </a:stretch>
        </p:blipFill>
        <p:spPr>
          <a:xfrm>
            <a:off x="2258242" y="1540691"/>
            <a:ext cx="5829300" cy="4368800"/>
          </a:xfrm>
          <a:prstGeom prst="rect">
            <a:avLst/>
          </a:prstGeom>
        </p:spPr>
      </p:pic>
    </p:spTree>
    <p:extLst>
      <p:ext uri="{BB962C8B-B14F-4D97-AF65-F5344CB8AC3E}">
        <p14:creationId xmlns:p14="http://schemas.microsoft.com/office/powerpoint/2010/main" val="1123178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17CBB12-2183-4444-AF23-80274B28CF0B}"/>
              </a:ext>
            </a:extLst>
          </p:cNvPr>
          <p:cNvSpPr>
            <a:spLocks noGrp="1"/>
          </p:cNvSpPr>
          <p:nvPr>
            <p:ph type="title"/>
          </p:nvPr>
        </p:nvSpPr>
        <p:spPr/>
        <p:txBody>
          <a:bodyPr/>
          <a:lstStyle/>
          <a:p>
            <a:r>
              <a:rPr lang="mn-MN" dirty="0"/>
              <a:t>Зам дээр хурд хэтрүүлэх</a:t>
            </a:r>
            <a:endParaRPr lang="en-GB" dirty="0"/>
          </a:p>
        </p:txBody>
      </p:sp>
      <p:pic>
        <p:nvPicPr>
          <p:cNvPr id="3" name="Online Media 2" title="Mistakes">
            <a:hlinkClick r:id="" action="ppaction://media"/>
            <a:extLst>
              <a:ext uri="{FF2B5EF4-FFF2-40B4-BE49-F238E27FC236}">
                <a16:creationId xmlns="" xmlns:a16="http://schemas.microsoft.com/office/drawing/2014/main" id="{6B65F806-2650-4A40-A13B-6ED56380B50D}"/>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4077786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2CED380-E651-4C06-B827-DFBF5551E7B4}"/>
              </a:ext>
            </a:extLst>
          </p:cNvPr>
          <p:cNvSpPr>
            <a:spLocks noGrp="1"/>
          </p:cNvSpPr>
          <p:nvPr>
            <p:ph type="title"/>
          </p:nvPr>
        </p:nvSpPr>
        <p:spPr/>
        <p:txBody>
          <a:bodyPr/>
          <a:lstStyle/>
          <a:p>
            <a:r>
              <a:rPr lang="mn-MN" dirty="0"/>
              <a:t>Тохиромжтой хурдтай зорчих</a:t>
            </a:r>
            <a:endParaRPr lang="en-GB" dirty="0"/>
          </a:p>
        </p:txBody>
      </p:sp>
      <p:sp>
        <p:nvSpPr>
          <p:cNvPr id="3" name="Content Placeholder 2">
            <a:extLst>
              <a:ext uri="{FF2B5EF4-FFF2-40B4-BE49-F238E27FC236}">
                <a16:creationId xmlns="" xmlns:a16="http://schemas.microsoft.com/office/drawing/2014/main" id="{A70765B0-F8B9-4AC7-B370-A6F64F152B3B}"/>
              </a:ext>
            </a:extLst>
          </p:cNvPr>
          <p:cNvSpPr>
            <a:spLocks noGrp="1"/>
          </p:cNvSpPr>
          <p:nvPr>
            <p:ph idx="1"/>
          </p:nvPr>
        </p:nvSpPr>
        <p:spPr/>
        <p:txBody>
          <a:bodyPr>
            <a:normAutofit/>
          </a:bodyPr>
          <a:lstStyle/>
          <a:p>
            <a:r>
              <a:rPr lang="mn-MN" dirty="0"/>
              <a:t>Хурдны хязгаар </a:t>
            </a:r>
            <a:r>
              <a:rPr lang="mn-MN" dirty="0" smtClean="0"/>
              <a:t>гэдэг таны </a:t>
            </a:r>
            <a:r>
              <a:rPr lang="mn-MN" dirty="0"/>
              <a:t>хүрэх зорилго </a:t>
            </a:r>
            <a:r>
              <a:rPr lang="mn-MN" b="1" dirty="0" smtClean="0"/>
              <a:t>биш </a:t>
            </a:r>
            <a:r>
              <a:rPr lang="mn-MN" dirty="0" smtClean="0"/>
              <a:t>юм</a:t>
            </a:r>
            <a:r>
              <a:rPr lang="mn-MN" dirty="0"/>
              <a:t>. Заасан хязгаараас доогуур хурдтай явах олон </a:t>
            </a:r>
            <a:r>
              <a:rPr lang="mn-MN" dirty="0" smtClean="0"/>
              <a:t>тохиолдол </a:t>
            </a:r>
            <a:r>
              <a:rPr lang="mn-MN" dirty="0"/>
              <a:t>бий. Үүнд:</a:t>
            </a:r>
            <a:endParaRPr lang="en-GB" dirty="0"/>
          </a:p>
          <a:p>
            <a:pPr lvl="1"/>
            <a:r>
              <a:rPr lang="mn-MN" dirty="0"/>
              <a:t>Цаг агаар муу</a:t>
            </a:r>
            <a:endParaRPr lang="en-GB" dirty="0"/>
          </a:p>
          <a:p>
            <a:pPr lvl="1"/>
            <a:r>
              <a:rPr lang="mn-MN" dirty="0"/>
              <a:t>Замын нөхцөл муу</a:t>
            </a:r>
            <a:endParaRPr lang="en-GB" dirty="0"/>
          </a:p>
          <a:p>
            <a:pPr lvl="1"/>
            <a:r>
              <a:rPr lang="mn-MN" dirty="0"/>
              <a:t>Түгжрэл ихтэй үед</a:t>
            </a:r>
            <a:endParaRPr lang="en-GB" dirty="0"/>
          </a:p>
          <a:p>
            <a:pPr lvl="1"/>
            <a:r>
              <a:rPr lang="mn-MN" dirty="0"/>
              <a:t>Явган болон унадаг дугуйтай зорчигч их үед</a:t>
            </a:r>
            <a:endParaRPr lang="en-GB" dirty="0"/>
          </a:p>
          <a:p>
            <a:pPr lvl="1"/>
            <a:r>
              <a:rPr lang="mn-MN" dirty="0" smtClean="0"/>
              <a:t>Шөнийн цагаар</a:t>
            </a:r>
            <a:endParaRPr lang="en-GB" dirty="0"/>
          </a:p>
          <a:p>
            <a:r>
              <a:rPr lang="mn-MN" dirty="0"/>
              <a:t>З</a:t>
            </a:r>
            <a:r>
              <a:rPr lang="mn-MN" dirty="0" smtClean="0"/>
              <a:t>ам </a:t>
            </a:r>
            <a:r>
              <a:rPr lang="mn-MN" dirty="0"/>
              <a:t>дээр хэн нэгэн гэнэт гарч ирэхэд би амжиж зогсож чадах </a:t>
            </a:r>
            <a:r>
              <a:rPr lang="mn-MN" dirty="0" smtClean="0"/>
              <a:t>уу</a:t>
            </a:r>
            <a:r>
              <a:rPr lang="mn-MN" dirty="0"/>
              <a:t> </a:t>
            </a:r>
            <a:r>
              <a:rPr lang="mn-MN" dirty="0" smtClean="0"/>
              <a:t>гэж үргэлж бодож бай.</a:t>
            </a:r>
            <a:endParaRPr lang="en-GB" dirty="0"/>
          </a:p>
        </p:txBody>
      </p:sp>
    </p:spTree>
    <p:extLst>
      <p:ext uri="{BB962C8B-B14F-4D97-AF65-F5344CB8AC3E}">
        <p14:creationId xmlns:p14="http://schemas.microsoft.com/office/powerpoint/2010/main" val="1141564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78F01C3-7002-4976-A793-FFCCA0DDE0BB}"/>
              </a:ext>
            </a:extLst>
          </p:cNvPr>
          <p:cNvSpPr>
            <a:spLocks noGrp="1"/>
          </p:cNvSpPr>
          <p:nvPr>
            <p:ph type="title"/>
          </p:nvPr>
        </p:nvSpPr>
        <p:spPr/>
        <p:txBody>
          <a:bodyPr/>
          <a:lstStyle/>
          <a:p>
            <a:r>
              <a:rPr lang="mn-MN" dirty="0"/>
              <a:t>Хурдаа </a:t>
            </a:r>
            <a:r>
              <a:rPr lang="mn-MN" dirty="0" smtClean="0"/>
              <a:t>тааруулах</a:t>
            </a:r>
            <a:endParaRPr lang="en-GB" dirty="0"/>
          </a:p>
        </p:txBody>
      </p:sp>
      <p:sp>
        <p:nvSpPr>
          <p:cNvPr id="3" name="Content Placeholder 2">
            <a:extLst>
              <a:ext uri="{FF2B5EF4-FFF2-40B4-BE49-F238E27FC236}">
                <a16:creationId xmlns="" xmlns:a16="http://schemas.microsoft.com/office/drawing/2014/main" id="{99233466-4642-4329-B65E-FA0CEC6B44F9}"/>
              </a:ext>
            </a:extLst>
          </p:cNvPr>
          <p:cNvSpPr>
            <a:spLocks noGrp="1"/>
          </p:cNvSpPr>
          <p:nvPr>
            <p:ph idx="1"/>
          </p:nvPr>
        </p:nvSpPr>
        <p:spPr/>
        <p:txBody>
          <a:bodyPr>
            <a:normAutofit/>
          </a:bodyPr>
          <a:lstStyle/>
          <a:p>
            <a:r>
              <a:rPr lang="mn-MN" dirty="0"/>
              <a:t>Хурд хэмжигчийг тогтмол шалгана уу</a:t>
            </a:r>
            <a:endParaRPr lang="en-GB" dirty="0"/>
          </a:p>
          <a:p>
            <a:r>
              <a:rPr lang="mn-MN" dirty="0"/>
              <a:t>Хурд хязгаарлагчтай бол ашиглана уу</a:t>
            </a:r>
            <a:endParaRPr lang="en-GB" dirty="0"/>
          </a:p>
          <a:p>
            <a:r>
              <a:rPr lang="mn-MN" dirty="0"/>
              <a:t>Хурд баригчийг хөдөлгөөний нөхцөлд тааруулан ашиглах боломжтой ч зам дээр анхаарлаа төвлөрүүлж, урдах тээврийн хэрэгсэлд хэт ойртож болохгүйг санаарай. </a:t>
            </a:r>
            <a:endParaRPr lang="en-GB" dirty="0"/>
          </a:p>
          <a:p>
            <a:r>
              <a:rPr lang="mn-MN" dirty="0"/>
              <a:t>Хурд баригч системтэй </a:t>
            </a:r>
            <a:r>
              <a:rPr lang="en-GB" dirty="0"/>
              <a:t>(ACC) </a:t>
            </a:r>
            <a:r>
              <a:rPr lang="mn-MN" dirty="0"/>
              <a:t>тохиолдолд түүнийг ашиглах нь аюулгүй зай барихад туслана.</a:t>
            </a:r>
            <a:endParaRPr lang="en-GB" dirty="0"/>
          </a:p>
          <a:p>
            <a:r>
              <a:rPr lang="mn-MN" dirty="0" smtClean="0"/>
              <a:t>Хот </a:t>
            </a:r>
            <a:r>
              <a:rPr lang="mn-MN" dirty="0"/>
              <a:t>суурин газарт бага хурдтай, тогтвортой явахад тохиромжтой хөнгөн арааг сонгоно уу.</a:t>
            </a:r>
            <a:endParaRPr lang="en-GB" dirty="0"/>
          </a:p>
        </p:txBody>
      </p:sp>
    </p:spTree>
    <p:extLst>
      <p:ext uri="{BB962C8B-B14F-4D97-AF65-F5344CB8AC3E}">
        <p14:creationId xmlns:p14="http://schemas.microsoft.com/office/powerpoint/2010/main" val="23081091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1">
            <a:extLst>
              <a:ext uri="{FF2B5EF4-FFF2-40B4-BE49-F238E27FC236}">
                <a16:creationId xmlns="" xmlns:a16="http://schemas.microsoft.com/office/drawing/2014/main" id="{823AC064-BC96-4F32-8AE1-B2FD387548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A64FEFAE-65E9-4076-B0C3-65CF14E57F28}"/>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mn-MN" sz="5400" kern="1200" dirty="0">
                <a:solidFill>
                  <a:srgbClr val="FFFFFF"/>
                </a:solidFill>
                <a:latin typeface="+mj-lt"/>
                <a:ea typeface="+mj-ea"/>
                <a:cs typeface="+mj-cs"/>
              </a:rPr>
              <a:t>Нөлөөн дор жолоо барих</a:t>
            </a:r>
            <a:endParaRPr lang="en-US" sz="5400" kern="1200" dirty="0">
              <a:solidFill>
                <a:srgbClr val="FFFFFF"/>
              </a:solidFill>
              <a:latin typeface="+mj-lt"/>
              <a:ea typeface="+mj-ea"/>
              <a:cs typeface="+mj-cs"/>
            </a:endParaRPr>
          </a:p>
        </p:txBody>
      </p:sp>
      <p:cxnSp>
        <p:nvCxnSpPr>
          <p:cNvPr id="18" name="Straight Connector 13">
            <a:extLst>
              <a:ext uri="{FF2B5EF4-FFF2-40B4-BE49-F238E27FC236}">
                <a16:creationId xmlns="" xmlns:a16="http://schemas.microsoft.com/office/drawing/2014/main" id="{7E7C77BC-7138-40B1-A15B-20F57A494629}"/>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toy&#10;&#10;Description automatically generated">
            <a:extLst>
              <a:ext uri="{FF2B5EF4-FFF2-40B4-BE49-F238E27FC236}">
                <a16:creationId xmlns="" xmlns:a16="http://schemas.microsoft.com/office/drawing/2014/main" id="{03AAB04C-7BF8-445D-98D3-D848D8D44D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1567" y="2604724"/>
            <a:ext cx="5455917" cy="3641824"/>
          </a:xfrm>
          <a:prstGeom prst="rect">
            <a:avLst/>
          </a:prstGeom>
        </p:spPr>
      </p:pic>
      <p:cxnSp>
        <p:nvCxnSpPr>
          <p:cNvPr id="16" name="Straight Connector 15">
            <a:extLst>
              <a:ext uri="{FF2B5EF4-FFF2-40B4-BE49-F238E27FC236}">
                <a16:creationId xmlns="" xmlns:a16="http://schemas.microsoft.com/office/drawing/2014/main" id="{DB146403-F3D6-484B-B2ED-97F9565D0370}"/>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7" name="Picture 6" descr="A close up of a glass of beer on a table&#10;&#10;Description automatically generated">
            <a:extLst>
              <a:ext uri="{FF2B5EF4-FFF2-40B4-BE49-F238E27FC236}">
                <a16:creationId xmlns="" xmlns:a16="http://schemas.microsoft.com/office/drawing/2014/main" id="{270C55AD-4D64-4547-AD77-48BDFA62EC1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45073" y="2918439"/>
            <a:ext cx="5455917" cy="3014394"/>
          </a:xfrm>
          <a:prstGeom prst="rect">
            <a:avLst/>
          </a:prstGeom>
        </p:spPr>
      </p:pic>
    </p:spTree>
    <p:extLst>
      <p:ext uri="{BB962C8B-B14F-4D97-AF65-F5344CB8AC3E}">
        <p14:creationId xmlns:p14="http://schemas.microsoft.com/office/powerpoint/2010/main" val="17037999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557C5D83-A29F-49FF-8B36-5F0709C02C52}"/>
              </a:ext>
            </a:extLst>
          </p:cNvPr>
          <p:cNvSpPr>
            <a:spLocks noGrp="1"/>
          </p:cNvSpPr>
          <p:nvPr>
            <p:ph type="title"/>
          </p:nvPr>
        </p:nvSpPr>
        <p:spPr/>
        <p:txBody>
          <a:bodyPr/>
          <a:lstStyle/>
          <a:p>
            <a:r>
              <a:rPr lang="mn-MN" dirty="0"/>
              <a:t>Нөлөөнд автах</a:t>
            </a:r>
            <a:endParaRPr lang="en-GB" dirty="0"/>
          </a:p>
        </p:txBody>
      </p:sp>
      <p:sp>
        <p:nvSpPr>
          <p:cNvPr id="2" name="Content Placeholder 1">
            <a:extLst>
              <a:ext uri="{FF2B5EF4-FFF2-40B4-BE49-F238E27FC236}">
                <a16:creationId xmlns="" xmlns:a16="http://schemas.microsoft.com/office/drawing/2014/main" id="{6749D95E-4E69-4460-8877-53C2565A05C3}"/>
              </a:ext>
            </a:extLst>
          </p:cNvPr>
          <p:cNvSpPr>
            <a:spLocks noGrp="1"/>
          </p:cNvSpPr>
          <p:nvPr>
            <p:ph idx="1"/>
          </p:nvPr>
        </p:nvSpPr>
        <p:spPr>
          <a:xfrm>
            <a:off x="838200" y="2755391"/>
            <a:ext cx="10515600" cy="3421571"/>
          </a:xfrm>
        </p:spPr>
        <p:txBody>
          <a:bodyPr/>
          <a:lstStyle/>
          <a:p>
            <a:r>
              <a:rPr lang="mn-MN" dirty="0"/>
              <a:t>Цусан дахь спиртийн агууламж 0.05 </a:t>
            </a:r>
            <a:r>
              <a:rPr lang="mn-MN" dirty="0" smtClean="0"/>
              <a:t>г</a:t>
            </a:r>
            <a:r>
              <a:rPr lang="en-US" dirty="0" smtClean="0"/>
              <a:t>/</a:t>
            </a:r>
            <a:r>
              <a:rPr lang="mn-MN" dirty="0" smtClean="0"/>
              <a:t>дл-ийг </a:t>
            </a:r>
            <a:r>
              <a:rPr lang="mn-MN" dirty="0"/>
              <a:t>давахад зам тээврийн ослын эрсдэл эрс өсдөг байна</a:t>
            </a:r>
            <a:endParaRPr lang="en-GB" dirty="0"/>
          </a:p>
          <a:p>
            <a:r>
              <a:rPr lang="mn-MN" dirty="0"/>
              <a:t>89 </a:t>
            </a:r>
            <a:r>
              <a:rPr lang="mn-MN" dirty="0" smtClean="0"/>
              <a:t>улс дахь </a:t>
            </a:r>
            <a:r>
              <a:rPr lang="mn-MN" dirty="0"/>
              <a:t>согтуугаар тээврийн хэрэгсэл жолоодох </a:t>
            </a:r>
            <a:r>
              <a:rPr lang="mn-MN" dirty="0" smtClean="0"/>
              <a:t>хуулиар энэ түвшнээс дээш гарахыг хориглодог.</a:t>
            </a:r>
          </a:p>
          <a:p>
            <a:r>
              <a:rPr lang="mn-MN" dirty="0" smtClean="0"/>
              <a:t> 135 </a:t>
            </a:r>
            <a:r>
              <a:rPr lang="mn-MN" dirty="0"/>
              <a:t>оронд согтуугаар тээврийн хэрэгсэл жолоодох хууль хэрэгжүүлэх зорилгоор согтуурлын түвшин тогтоох гэнэтийн шалгалт хийдэг байна</a:t>
            </a:r>
            <a:endParaRPr lang="en-GB" dirty="0"/>
          </a:p>
        </p:txBody>
      </p:sp>
      <p:sp>
        <p:nvSpPr>
          <p:cNvPr id="5" name="TextBox 4">
            <a:extLst>
              <a:ext uri="{FF2B5EF4-FFF2-40B4-BE49-F238E27FC236}">
                <a16:creationId xmlns="" xmlns:a16="http://schemas.microsoft.com/office/drawing/2014/main" id="{C5AF5580-7766-4132-8A01-DEEA92CE8A54}"/>
              </a:ext>
            </a:extLst>
          </p:cNvPr>
          <p:cNvSpPr txBox="1"/>
          <p:nvPr/>
        </p:nvSpPr>
        <p:spPr>
          <a:xfrm>
            <a:off x="6858000" y="6364224"/>
            <a:ext cx="5126736" cy="369332"/>
          </a:xfrm>
          <a:prstGeom prst="rect">
            <a:avLst/>
          </a:prstGeom>
          <a:noFill/>
        </p:spPr>
        <p:txBody>
          <a:bodyPr wrap="square" rtlCol="0">
            <a:spAutoFit/>
          </a:bodyPr>
          <a:lstStyle/>
          <a:p>
            <a:r>
              <a:rPr lang="mn-MN" dirty="0" smtClean="0"/>
              <a:t>Эх сурвалж: Дэлхийн Эрүүл Мэндийн Байгууллага</a:t>
            </a:r>
            <a:endParaRPr lang="en-GB" dirty="0"/>
          </a:p>
        </p:txBody>
      </p:sp>
      <p:pic>
        <p:nvPicPr>
          <p:cNvPr id="7" name="Graphic 6" descr="Wine">
            <a:extLst>
              <a:ext uri="{FF2B5EF4-FFF2-40B4-BE49-F238E27FC236}">
                <a16:creationId xmlns="" xmlns:a16="http://schemas.microsoft.com/office/drawing/2014/main" id="{21CCC57B-009D-4B4E-AD5B-9CF864E4D46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9025128" y="339184"/>
            <a:ext cx="2322576" cy="2322576"/>
          </a:xfrm>
          <a:prstGeom prst="rect">
            <a:avLst/>
          </a:prstGeom>
        </p:spPr>
      </p:pic>
    </p:spTree>
    <p:extLst>
      <p:ext uri="{BB962C8B-B14F-4D97-AF65-F5344CB8AC3E}">
        <p14:creationId xmlns:p14="http://schemas.microsoft.com/office/powerpoint/2010/main" val="6977514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077C79B-ED00-4732-BE6E-BE3796DDED10}"/>
              </a:ext>
            </a:extLst>
          </p:cNvPr>
          <p:cNvSpPr>
            <a:spLocks noGrp="1"/>
          </p:cNvSpPr>
          <p:nvPr>
            <p:ph type="title"/>
          </p:nvPr>
        </p:nvSpPr>
        <p:spPr/>
        <p:txBody>
          <a:bodyPr/>
          <a:lstStyle/>
          <a:p>
            <a:r>
              <a:rPr lang="mn-MN" dirty="0"/>
              <a:t>Согтуугаар жолоо барих тухай </a:t>
            </a:r>
            <a:endParaRPr lang="en-GB" dirty="0"/>
          </a:p>
        </p:txBody>
      </p:sp>
      <p:sp>
        <p:nvSpPr>
          <p:cNvPr id="3" name="Content Placeholder 2">
            <a:extLst>
              <a:ext uri="{FF2B5EF4-FFF2-40B4-BE49-F238E27FC236}">
                <a16:creationId xmlns="" xmlns:a16="http://schemas.microsoft.com/office/drawing/2014/main" id="{DBB6B2FF-E6EC-4F82-B00A-DB0E7AE239B6}"/>
              </a:ext>
            </a:extLst>
          </p:cNvPr>
          <p:cNvSpPr>
            <a:spLocks noGrp="1"/>
          </p:cNvSpPr>
          <p:nvPr>
            <p:ph idx="1"/>
          </p:nvPr>
        </p:nvSpPr>
        <p:spPr/>
        <p:txBody>
          <a:bodyPr>
            <a:normAutofit/>
          </a:bodyPr>
          <a:lstStyle/>
          <a:p>
            <a:r>
              <a:rPr lang="mn-MN" dirty="0"/>
              <a:t>Хүний бие дэх согтууруулах ундаа хуулиар зөвшөөрсөн хэмжээнээс доогуур байсан ч зам тээврийн </a:t>
            </a:r>
            <a:r>
              <a:rPr lang="mn-MN" dirty="0" smtClean="0"/>
              <a:t>осол гарах </a:t>
            </a:r>
            <a:r>
              <a:rPr lang="mn-MN" dirty="0"/>
              <a:t>эрсдлийг нэмэгдүүлдэг</a:t>
            </a:r>
            <a:r>
              <a:rPr lang="en-GB" dirty="0"/>
              <a:t>.</a:t>
            </a:r>
          </a:p>
          <a:p>
            <a:r>
              <a:rPr lang="mn-MN" dirty="0"/>
              <a:t>Орой хэрэглэсэн согтууруулах ундааны нөлөө хэрэглэсэн хэмжээнээсээ шалтгаалаад </a:t>
            </a:r>
            <a:r>
              <a:rPr lang="mn-MN" dirty="0" smtClean="0"/>
              <a:t>маргааш өглөө нь ч </a:t>
            </a:r>
            <a:r>
              <a:rPr lang="mn-MN" dirty="0"/>
              <a:t>үргэлжилдэг.</a:t>
            </a:r>
            <a:endParaRPr lang="en-GB" dirty="0"/>
          </a:p>
          <a:p>
            <a:r>
              <a:rPr lang="mn-MN" dirty="0"/>
              <a:t>Дасгал хийх, шүршүүрт орох, хүнд хоол идэх, кофе их хэмжээгээр уух гээд та ямар ч арга хэрэглэсэн согтууруулах ундааг өөрийн биеэс бүрэн гадагшлах явцыг хурдасгах арга байхгүй. Цорын ганц арга бол </a:t>
            </a:r>
            <a:r>
              <a:rPr lang="mn-MN" b="1" dirty="0" smtClean="0"/>
              <a:t>цаг хугацаа</a:t>
            </a:r>
            <a:r>
              <a:rPr lang="mn-MN" dirty="0" smtClean="0"/>
              <a:t> </a:t>
            </a:r>
            <a:r>
              <a:rPr lang="mn-MN" dirty="0"/>
              <a:t>юм.</a:t>
            </a:r>
            <a:endParaRPr lang="en-GB" dirty="0"/>
          </a:p>
          <a:p>
            <a:endParaRPr lang="en-GB" dirty="0"/>
          </a:p>
          <a:p>
            <a:endParaRPr lang="en-GB" dirty="0"/>
          </a:p>
        </p:txBody>
      </p:sp>
    </p:spTree>
    <p:extLst>
      <p:ext uri="{BB962C8B-B14F-4D97-AF65-F5344CB8AC3E}">
        <p14:creationId xmlns:p14="http://schemas.microsoft.com/office/powerpoint/2010/main" val="8058104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D7131A4-C608-49D9-9D3B-A30FAE8269B9}"/>
              </a:ext>
            </a:extLst>
          </p:cNvPr>
          <p:cNvSpPr>
            <a:spLocks noGrp="1"/>
          </p:cNvSpPr>
          <p:nvPr>
            <p:ph type="title"/>
          </p:nvPr>
        </p:nvSpPr>
        <p:spPr/>
        <p:txBody>
          <a:bodyPr>
            <a:normAutofit/>
          </a:bodyPr>
          <a:lstStyle/>
          <a:p>
            <a:r>
              <a:rPr lang="mn-MN" dirty="0"/>
              <a:t>Би хэзээ </a:t>
            </a:r>
            <a:r>
              <a:rPr lang="mn-MN" dirty="0" smtClean="0"/>
              <a:t>бүрэн эрүүлжиж, </a:t>
            </a:r>
            <a:r>
              <a:rPr lang="mn-MN" dirty="0"/>
              <a:t>жолоо барьж </a:t>
            </a:r>
            <a:r>
              <a:rPr lang="mn-MN" b="1" dirty="0" smtClean="0"/>
              <a:t>болох</a:t>
            </a:r>
            <a:r>
              <a:rPr lang="mn-MN" dirty="0" smtClean="0"/>
              <a:t> </a:t>
            </a:r>
            <a:r>
              <a:rPr lang="mn-MN" dirty="0"/>
              <a:t>вэ?</a:t>
            </a:r>
            <a:endParaRPr lang="en-GB" dirty="0"/>
          </a:p>
        </p:txBody>
      </p:sp>
      <p:sp>
        <p:nvSpPr>
          <p:cNvPr id="3" name="Content Placeholder 2">
            <a:extLst>
              <a:ext uri="{FF2B5EF4-FFF2-40B4-BE49-F238E27FC236}">
                <a16:creationId xmlns="" xmlns:a16="http://schemas.microsoft.com/office/drawing/2014/main" id="{2EB5D945-A886-4B34-89DA-7E9C3E063693}"/>
              </a:ext>
            </a:extLst>
          </p:cNvPr>
          <p:cNvSpPr>
            <a:spLocks noGrp="1"/>
          </p:cNvSpPr>
          <p:nvPr>
            <p:ph idx="1"/>
          </p:nvPr>
        </p:nvSpPr>
        <p:spPr/>
        <p:txBody>
          <a:bodyPr>
            <a:normAutofit lnSpcReduction="10000"/>
          </a:bodyPr>
          <a:lstStyle/>
          <a:p>
            <a:r>
              <a:rPr lang="mn-MN" dirty="0"/>
              <a:t>Ихэнх хүмүүс цагт 1 нэгж спирт задалдаг.</a:t>
            </a:r>
            <a:endParaRPr lang="en-GB" dirty="0"/>
          </a:p>
          <a:p>
            <a:r>
              <a:rPr lang="mn-MN" dirty="0"/>
              <a:t>1 нэгж спирт гэдэг нь:</a:t>
            </a:r>
            <a:endParaRPr lang="en-GB" dirty="0"/>
          </a:p>
          <a:p>
            <a:pPr lvl="1"/>
            <a:r>
              <a:rPr lang="mn-MN" dirty="0"/>
              <a:t>25 мл 40% хатуулагтай архи </a:t>
            </a:r>
            <a:r>
              <a:rPr lang="en-US" dirty="0"/>
              <a:t>(</a:t>
            </a:r>
            <a:r>
              <a:rPr lang="mn-MN" dirty="0"/>
              <a:t>виски, жин, цагаан архи</a:t>
            </a:r>
            <a:r>
              <a:rPr lang="en-US" dirty="0"/>
              <a:t>)</a:t>
            </a:r>
            <a:endParaRPr lang="en-GB" dirty="0"/>
          </a:p>
          <a:p>
            <a:pPr lvl="1"/>
            <a:r>
              <a:rPr lang="mn-MN" dirty="0"/>
              <a:t>200 мл 5% шар айраг/лагер шар айраг</a:t>
            </a:r>
            <a:endParaRPr lang="en-GB" dirty="0"/>
          </a:p>
          <a:p>
            <a:pPr lvl="1"/>
            <a:r>
              <a:rPr lang="mn-MN" dirty="0"/>
              <a:t>76 мл 13% дарс</a:t>
            </a:r>
            <a:endParaRPr lang="en-GB" dirty="0"/>
          </a:p>
          <a:p>
            <a:pPr lvl="1"/>
            <a:endParaRPr lang="en-GB" dirty="0"/>
          </a:p>
          <a:p>
            <a:pPr lvl="1"/>
            <a:r>
              <a:rPr lang="mn-MN" dirty="0"/>
              <a:t>1</a:t>
            </a:r>
            <a:r>
              <a:rPr lang="en-GB" dirty="0"/>
              <a:t> </a:t>
            </a:r>
            <a:r>
              <a:rPr lang="mn-MN" dirty="0"/>
              <a:t>нэгж</a:t>
            </a:r>
            <a:r>
              <a:rPr lang="en-GB" dirty="0"/>
              <a:t> = (</a:t>
            </a:r>
            <a:r>
              <a:rPr lang="mn-MN" dirty="0"/>
              <a:t>эзлэхүүн </a:t>
            </a:r>
            <a:r>
              <a:rPr lang="mn-MN" dirty="0" smtClean="0"/>
              <a:t>буюу </a:t>
            </a:r>
            <a:r>
              <a:rPr lang="mn-MN" dirty="0"/>
              <a:t>“мл”</a:t>
            </a:r>
            <a:r>
              <a:rPr lang="en-GB" dirty="0"/>
              <a:t> * </a:t>
            </a:r>
            <a:r>
              <a:rPr lang="mn-MN" dirty="0" smtClean="0"/>
              <a:t>алкохолны хэмжээ буюу </a:t>
            </a:r>
            <a:r>
              <a:rPr lang="mn-MN" dirty="0"/>
              <a:t>“</a:t>
            </a:r>
            <a:r>
              <a:rPr lang="en-GB" dirty="0"/>
              <a:t>%</a:t>
            </a:r>
            <a:r>
              <a:rPr lang="mn-MN" dirty="0"/>
              <a:t>”</a:t>
            </a:r>
            <a:r>
              <a:rPr lang="en-GB" dirty="0"/>
              <a:t>) / 1,000</a:t>
            </a:r>
          </a:p>
          <a:p>
            <a:pPr lvl="1"/>
            <a:endParaRPr lang="en-GB" dirty="0"/>
          </a:p>
          <a:p>
            <a:r>
              <a:rPr lang="mn-MN" dirty="0"/>
              <a:t>Та эхний нэгж </a:t>
            </a:r>
            <a:r>
              <a:rPr lang="mn-MN" dirty="0" smtClean="0"/>
              <a:t>биедээ </a:t>
            </a:r>
            <a:r>
              <a:rPr lang="mn-MN" dirty="0"/>
              <a:t>шингэхийг 1 цаг хүлээснээс хойш хэрэглэсэн нэгж тутамтай тэнцэх цагийн дараа жолоо барьж болно гэсэн үг юм. </a:t>
            </a:r>
            <a:endParaRPr lang="en-GB" dirty="0"/>
          </a:p>
        </p:txBody>
      </p:sp>
    </p:spTree>
    <p:extLst>
      <p:ext uri="{BB962C8B-B14F-4D97-AF65-F5344CB8AC3E}">
        <p14:creationId xmlns:p14="http://schemas.microsoft.com/office/powerpoint/2010/main" val="16461115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70BDCFF-B857-431A-BA57-F99E433EEDFB}"/>
              </a:ext>
            </a:extLst>
          </p:cNvPr>
          <p:cNvSpPr>
            <a:spLocks noGrp="1"/>
          </p:cNvSpPr>
          <p:nvPr>
            <p:ph type="title"/>
          </p:nvPr>
        </p:nvSpPr>
        <p:spPr/>
        <p:txBody>
          <a:bodyPr/>
          <a:lstStyle/>
          <a:p>
            <a:r>
              <a:rPr lang="mn-MN" dirty="0"/>
              <a:t>Мансууруулах бодисын нөлөөн дор жолоо барих</a:t>
            </a:r>
            <a:endParaRPr lang="en-GB" dirty="0"/>
          </a:p>
        </p:txBody>
      </p:sp>
      <p:grpSp>
        <p:nvGrpSpPr>
          <p:cNvPr id="16" name="Group 15">
            <a:extLst>
              <a:ext uri="{FF2B5EF4-FFF2-40B4-BE49-F238E27FC236}">
                <a16:creationId xmlns="" xmlns:a16="http://schemas.microsoft.com/office/drawing/2014/main" id="{0D37357C-5146-4DC0-88AC-07DBF1D35FD2}"/>
              </a:ext>
            </a:extLst>
          </p:cNvPr>
          <p:cNvGrpSpPr/>
          <p:nvPr/>
        </p:nvGrpSpPr>
        <p:grpSpPr>
          <a:xfrm>
            <a:off x="0" y="1695910"/>
            <a:ext cx="2353273" cy="4314735"/>
            <a:chOff x="0" y="1304027"/>
            <a:chExt cx="2353273" cy="4314735"/>
          </a:xfrm>
        </p:grpSpPr>
        <p:sp>
          <p:nvSpPr>
            <p:cNvPr id="3" name="Oval 2">
              <a:extLst>
                <a:ext uri="{FF2B5EF4-FFF2-40B4-BE49-F238E27FC236}">
                  <a16:creationId xmlns="" xmlns:a16="http://schemas.microsoft.com/office/drawing/2014/main" id="{152830BB-4E01-4A70-B11E-2074876EE76F}"/>
                </a:ext>
              </a:extLst>
            </p:cNvPr>
            <p:cNvSpPr/>
            <p:nvPr/>
          </p:nvSpPr>
          <p:spPr>
            <a:xfrm>
              <a:off x="85786" y="1304027"/>
              <a:ext cx="2191077" cy="2191077"/>
            </a:xfrm>
            <a:prstGeom prst="ellipse">
              <a:avLst/>
            </a:prstGeom>
            <a:blipFill>
              <a:blip r:embed="rId3"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dirty="0"/>
            </a:p>
          </p:txBody>
        </p:sp>
        <p:sp>
          <p:nvSpPr>
            <p:cNvPr id="7" name="TextBox 6">
              <a:extLst>
                <a:ext uri="{FF2B5EF4-FFF2-40B4-BE49-F238E27FC236}">
                  <a16:creationId xmlns="" xmlns:a16="http://schemas.microsoft.com/office/drawing/2014/main" id="{326882B9-E010-4B04-B5B4-0CB350F37B09}"/>
                </a:ext>
              </a:extLst>
            </p:cNvPr>
            <p:cNvSpPr txBox="1"/>
            <p:nvPr/>
          </p:nvSpPr>
          <p:spPr>
            <a:xfrm>
              <a:off x="0" y="3495104"/>
              <a:ext cx="2353273" cy="369332"/>
            </a:xfrm>
            <a:prstGeom prst="rect">
              <a:avLst/>
            </a:prstGeom>
            <a:noFill/>
          </p:spPr>
          <p:txBody>
            <a:bodyPr wrap="square" rtlCol="0">
              <a:spAutoFit/>
            </a:bodyPr>
            <a:lstStyle/>
            <a:p>
              <a:pPr algn="ctr"/>
              <a:r>
                <a:rPr lang="mn-MN" dirty="0"/>
                <a:t>Каннабис</a:t>
              </a:r>
              <a:r>
                <a:rPr lang="en-GB" dirty="0"/>
                <a:t>/ </a:t>
              </a:r>
              <a:r>
                <a:rPr lang="mn-MN" dirty="0" smtClean="0"/>
                <a:t>Марихуан</a:t>
              </a:r>
              <a:r>
                <a:rPr lang="en-GB" dirty="0" smtClean="0"/>
                <a:t> </a:t>
              </a:r>
              <a:endParaRPr lang="en-GB" dirty="0"/>
            </a:p>
          </p:txBody>
        </p:sp>
        <p:sp>
          <p:nvSpPr>
            <p:cNvPr id="12" name="TextBox 11">
              <a:extLst>
                <a:ext uri="{FF2B5EF4-FFF2-40B4-BE49-F238E27FC236}">
                  <a16:creationId xmlns="" xmlns:a16="http://schemas.microsoft.com/office/drawing/2014/main" id="{EEF86C8E-7313-4694-9055-C64E8BE52EDB}"/>
                </a:ext>
              </a:extLst>
            </p:cNvPr>
            <p:cNvSpPr txBox="1"/>
            <p:nvPr/>
          </p:nvSpPr>
          <p:spPr>
            <a:xfrm>
              <a:off x="92528" y="3864436"/>
              <a:ext cx="2177593" cy="1754326"/>
            </a:xfrm>
            <a:prstGeom prst="rect">
              <a:avLst/>
            </a:prstGeom>
            <a:noFill/>
          </p:spPr>
          <p:txBody>
            <a:bodyPr wrap="square" rtlCol="0">
              <a:spAutoFit/>
            </a:bodyPr>
            <a:lstStyle/>
            <a:p>
              <a:pPr algn="ctr"/>
              <a:r>
                <a:rPr lang="mn-MN" dirty="0">
                  <a:solidFill>
                    <a:srgbClr val="FF0000"/>
                  </a:solidFill>
                </a:rPr>
                <a:t>Хариу үйлдэл үзүүлэх хугацааг </a:t>
              </a:r>
              <a:r>
                <a:rPr lang="mn-MN" dirty="0" smtClean="0">
                  <a:solidFill>
                    <a:srgbClr val="FF0000"/>
                  </a:solidFill>
                </a:rPr>
                <a:t>удаашруулж, </a:t>
              </a:r>
              <a:r>
                <a:rPr lang="mn-MN" dirty="0">
                  <a:solidFill>
                    <a:srgbClr val="FF0000"/>
                  </a:solidFill>
                </a:rPr>
                <a:t>цаг хугацаа болон орон </a:t>
              </a:r>
              <a:r>
                <a:rPr lang="mn-MN" dirty="0" smtClean="0">
                  <a:solidFill>
                    <a:srgbClr val="FF0000"/>
                  </a:solidFill>
                </a:rPr>
                <a:t>зайн </a:t>
              </a:r>
              <a:r>
                <a:rPr lang="mn-MN" dirty="0">
                  <a:solidFill>
                    <a:srgbClr val="FF0000"/>
                  </a:solidFill>
                </a:rPr>
                <a:t>мэдрэмжид нөлөөлнө</a:t>
              </a:r>
              <a:endParaRPr lang="en-GB" dirty="0">
                <a:solidFill>
                  <a:srgbClr val="FF0000"/>
                </a:solidFill>
              </a:endParaRPr>
            </a:p>
          </p:txBody>
        </p:sp>
      </p:grpSp>
      <p:grpSp>
        <p:nvGrpSpPr>
          <p:cNvPr id="17" name="Group 16">
            <a:extLst>
              <a:ext uri="{FF2B5EF4-FFF2-40B4-BE49-F238E27FC236}">
                <a16:creationId xmlns="" xmlns:a16="http://schemas.microsoft.com/office/drawing/2014/main" id="{423AC1D4-CA99-45AC-B6FE-2FB642685C05}"/>
              </a:ext>
            </a:extLst>
          </p:cNvPr>
          <p:cNvGrpSpPr/>
          <p:nvPr/>
        </p:nvGrpSpPr>
        <p:grpSpPr>
          <a:xfrm>
            <a:off x="3357742" y="1953437"/>
            <a:ext cx="2191077" cy="3769194"/>
            <a:chOff x="3357742" y="1561554"/>
            <a:chExt cx="2191077" cy="3769194"/>
          </a:xfrm>
        </p:grpSpPr>
        <p:sp>
          <p:nvSpPr>
            <p:cNvPr id="4" name="Oval 3">
              <a:extLst>
                <a:ext uri="{FF2B5EF4-FFF2-40B4-BE49-F238E27FC236}">
                  <a16:creationId xmlns="" xmlns:a16="http://schemas.microsoft.com/office/drawing/2014/main" id="{D2800166-FE8D-41A8-AC39-9FE973696AC0}"/>
                </a:ext>
              </a:extLst>
            </p:cNvPr>
            <p:cNvSpPr/>
            <p:nvPr/>
          </p:nvSpPr>
          <p:spPr>
            <a:xfrm>
              <a:off x="3357742" y="1561554"/>
              <a:ext cx="2191077" cy="2191077"/>
            </a:xfrm>
            <a:prstGeom prst="ellipse">
              <a:avLst/>
            </a:prstGeom>
            <a:blipFill>
              <a:blip r:embed="rId4"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8" name="TextBox 7">
              <a:extLst>
                <a:ext uri="{FF2B5EF4-FFF2-40B4-BE49-F238E27FC236}">
                  <a16:creationId xmlns="" xmlns:a16="http://schemas.microsoft.com/office/drawing/2014/main" id="{F7C7BF62-108F-4DFA-9E63-F021B153E839}"/>
                </a:ext>
              </a:extLst>
            </p:cNvPr>
            <p:cNvSpPr txBox="1"/>
            <p:nvPr/>
          </p:nvSpPr>
          <p:spPr>
            <a:xfrm>
              <a:off x="3357742" y="3752631"/>
              <a:ext cx="2191076" cy="646331"/>
            </a:xfrm>
            <a:prstGeom prst="rect">
              <a:avLst/>
            </a:prstGeom>
            <a:noFill/>
          </p:spPr>
          <p:txBody>
            <a:bodyPr wrap="square" rtlCol="0">
              <a:spAutoFit/>
            </a:bodyPr>
            <a:lstStyle/>
            <a:p>
              <a:pPr algn="ctr"/>
              <a:r>
                <a:rPr lang="mn-MN" dirty="0"/>
                <a:t>Метамфетамин эсвэл кокаин</a:t>
              </a:r>
              <a:r>
                <a:rPr lang="en-GB" dirty="0"/>
                <a:t> </a:t>
              </a:r>
            </a:p>
          </p:txBody>
        </p:sp>
        <p:sp>
          <p:nvSpPr>
            <p:cNvPr id="13" name="TextBox 12">
              <a:extLst>
                <a:ext uri="{FF2B5EF4-FFF2-40B4-BE49-F238E27FC236}">
                  <a16:creationId xmlns="" xmlns:a16="http://schemas.microsoft.com/office/drawing/2014/main" id="{287C1A6A-2AF0-430C-B275-6D245B3BA4E4}"/>
                </a:ext>
              </a:extLst>
            </p:cNvPr>
            <p:cNvSpPr txBox="1"/>
            <p:nvPr/>
          </p:nvSpPr>
          <p:spPr>
            <a:xfrm>
              <a:off x="3357742" y="4407418"/>
              <a:ext cx="2191076" cy="923330"/>
            </a:xfrm>
            <a:prstGeom prst="rect">
              <a:avLst/>
            </a:prstGeom>
            <a:noFill/>
          </p:spPr>
          <p:txBody>
            <a:bodyPr wrap="square" rtlCol="0">
              <a:spAutoFit/>
            </a:bodyPr>
            <a:lstStyle/>
            <a:p>
              <a:pPr algn="ctr"/>
              <a:r>
                <a:rPr lang="mn-MN" dirty="0">
                  <a:solidFill>
                    <a:srgbClr val="FF0000"/>
                  </a:solidFill>
                </a:rPr>
                <a:t>Түрэмгий болон </a:t>
              </a:r>
              <a:r>
                <a:rPr lang="mn-MN" dirty="0" smtClean="0">
                  <a:solidFill>
                    <a:srgbClr val="FF0000"/>
                  </a:solidFill>
                </a:rPr>
                <a:t>хайхрамжгүй зан </a:t>
              </a:r>
              <a:r>
                <a:rPr lang="mn-MN" dirty="0">
                  <a:solidFill>
                    <a:srgbClr val="FF0000"/>
                  </a:solidFill>
                </a:rPr>
                <a:t>байдал</a:t>
              </a:r>
              <a:endParaRPr lang="en-GB" dirty="0">
                <a:solidFill>
                  <a:srgbClr val="FF0000"/>
                </a:solidFill>
              </a:endParaRPr>
            </a:p>
          </p:txBody>
        </p:sp>
      </p:grpSp>
      <p:grpSp>
        <p:nvGrpSpPr>
          <p:cNvPr id="18" name="Group 17">
            <a:extLst>
              <a:ext uri="{FF2B5EF4-FFF2-40B4-BE49-F238E27FC236}">
                <a16:creationId xmlns="" xmlns:a16="http://schemas.microsoft.com/office/drawing/2014/main" id="{4901D6E1-68BE-4B1A-B84A-20EC62267713}"/>
              </a:ext>
            </a:extLst>
          </p:cNvPr>
          <p:cNvGrpSpPr/>
          <p:nvPr/>
        </p:nvGrpSpPr>
        <p:grpSpPr>
          <a:xfrm>
            <a:off x="6636439" y="2210964"/>
            <a:ext cx="2191077" cy="3767992"/>
            <a:chOff x="6636439" y="1819081"/>
            <a:chExt cx="2191077" cy="3767992"/>
          </a:xfrm>
        </p:grpSpPr>
        <p:sp>
          <p:nvSpPr>
            <p:cNvPr id="5" name="Oval 4">
              <a:extLst>
                <a:ext uri="{FF2B5EF4-FFF2-40B4-BE49-F238E27FC236}">
                  <a16:creationId xmlns="" xmlns:a16="http://schemas.microsoft.com/office/drawing/2014/main" id="{6F0D4739-7D5E-4FA8-BBC4-93FC34B9AC93}"/>
                </a:ext>
              </a:extLst>
            </p:cNvPr>
            <p:cNvSpPr/>
            <p:nvPr/>
          </p:nvSpPr>
          <p:spPr>
            <a:xfrm>
              <a:off x="6636439" y="1819081"/>
              <a:ext cx="2191077" cy="2191077"/>
            </a:xfrm>
            <a:prstGeom prst="ellipse">
              <a:avLst/>
            </a:prstGeom>
            <a:blipFill>
              <a:blip r:embed="rId5"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9" name="TextBox 8">
              <a:extLst>
                <a:ext uri="{FF2B5EF4-FFF2-40B4-BE49-F238E27FC236}">
                  <a16:creationId xmlns="" xmlns:a16="http://schemas.microsoft.com/office/drawing/2014/main" id="{77817164-B8FA-43C5-B25E-B8B0B9A91E6D}"/>
                </a:ext>
              </a:extLst>
            </p:cNvPr>
            <p:cNvSpPr txBox="1"/>
            <p:nvPr/>
          </p:nvSpPr>
          <p:spPr>
            <a:xfrm>
              <a:off x="6636439" y="4010158"/>
              <a:ext cx="2191076" cy="369332"/>
            </a:xfrm>
            <a:prstGeom prst="rect">
              <a:avLst/>
            </a:prstGeom>
            <a:noFill/>
          </p:spPr>
          <p:txBody>
            <a:bodyPr wrap="square" rtlCol="0">
              <a:spAutoFit/>
            </a:bodyPr>
            <a:lstStyle/>
            <a:p>
              <a:pPr algn="ctr"/>
              <a:r>
                <a:rPr lang="mn-MN" dirty="0"/>
                <a:t>Опиоид</a:t>
              </a:r>
              <a:endParaRPr lang="en-GB" dirty="0"/>
            </a:p>
          </p:txBody>
        </p:sp>
        <p:sp>
          <p:nvSpPr>
            <p:cNvPr id="14" name="TextBox 13">
              <a:extLst>
                <a:ext uri="{FF2B5EF4-FFF2-40B4-BE49-F238E27FC236}">
                  <a16:creationId xmlns="" xmlns:a16="http://schemas.microsoft.com/office/drawing/2014/main" id="{4F96E430-BE18-46B5-A4C6-2807616786B1}"/>
                </a:ext>
              </a:extLst>
            </p:cNvPr>
            <p:cNvSpPr txBox="1"/>
            <p:nvPr/>
          </p:nvSpPr>
          <p:spPr>
            <a:xfrm>
              <a:off x="6636439" y="4386744"/>
              <a:ext cx="2191076" cy="1200329"/>
            </a:xfrm>
            <a:prstGeom prst="rect">
              <a:avLst/>
            </a:prstGeom>
            <a:noFill/>
          </p:spPr>
          <p:txBody>
            <a:bodyPr wrap="square" rtlCol="0">
              <a:spAutoFit/>
            </a:bodyPr>
            <a:lstStyle/>
            <a:p>
              <a:pPr algn="ctr"/>
              <a:r>
                <a:rPr lang="mn-MN" dirty="0">
                  <a:solidFill>
                    <a:srgbClr val="FF0000"/>
                  </a:solidFill>
                </a:rPr>
                <a:t>Нойрмоглох, ой санамж болон сэтгэн бодох чадвар муудах</a:t>
              </a:r>
              <a:endParaRPr lang="en-GB" dirty="0">
                <a:solidFill>
                  <a:srgbClr val="FF0000"/>
                </a:solidFill>
              </a:endParaRPr>
            </a:p>
          </p:txBody>
        </p:sp>
      </p:grpSp>
      <p:grpSp>
        <p:nvGrpSpPr>
          <p:cNvPr id="19" name="Group 18">
            <a:extLst>
              <a:ext uri="{FF2B5EF4-FFF2-40B4-BE49-F238E27FC236}">
                <a16:creationId xmlns="" xmlns:a16="http://schemas.microsoft.com/office/drawing/2014/main" id="{70012F28-75E1-4F37-A0D1-64A6DDB56485}"/>
              </a:ext>
            </a:extLst>
          </p:cNvPr>
          <p:cNvGrpSpPr/>
          <p:nvPr/>
        </p:nvGrpSpPr>
        <p:grpSpPr>
          <a:xfrm>
            <a:off x="9831984" y="2468492"/>
            <a:ext cx="2191077" cy="3761970"/>
            <a:chOff x="9831984" y="2076609"/>
            <a:chExt cx="2191077" cy="3761970"/>
          </a:xfrm>
        </p:grpSpPr>
        <p:sp>
          <p:nvSpPr>
            <p:cNvPr id="6" name="Oval 5">
              <a:extLst>
                <a:ext uri="{FF2B5EF4-FFF2-40B4-BE49-F238E27FC236}">
                  <a16:creationId xmlns="" xmlns:a16="http://schemas.microsoft.com/office/drawing/2014/main" id="{E1E0E036-E54C-4EEA-A9F3-65BEA77FC1C6}"/>
                </a:ext>
              </a:extLst>
            </p:cNvPr>
            <p:cNvSpPr/>
            <p:nvPr/>
          </p:nvSpPr>
          <p:spPr>
            <a:xfrm>
              <a:off x="9831984" y="2076609"/>
              <a:ext cx="2191077" cy="2191077"/>
            </a:xfrm>
            <a:prstGeom prst="ellipse">
              <a:avLst/>
            </a:prstGeom>
            <a:blipFill>
              <a:blip r:embed="rId6"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0" name="TextBox 9">
              <a:extLst>
                <a:ext uri="{FF2B5EF4-FFF2-40B4-BE49-F238E27FC236}">
                  <a16:creationId xmlns="" xmlns:a16="http://schemas.microsoft.com/office/drawing/2014/main" id="{33B45387-B2EB-4BD3-8A5B-2F25F74D325E}"/>
                </a:ext>
              </a:extLst>
            </p:cNvPr>
            <p:cNvSpPr txBox="1"/>
            <p:nvPr/>
          </p:nvSpPr>
          <p:spPr>
            <a:xfrm>
              <a:off x="9831984" y="4268918"/>
              <a:ext cx="2191076" cy="923330"/>
            </a:xfrm>
            <a:prstGeom prst="rect">
              <a:avLst/>
            </a:prstGeom>
            <a:noFill/>
          </p:spPr>
          <p:txBody>
            <a:bodyPr wrap="square" rtlCol="0">
              <a:spAutoFit/>
            </a:bodyPr>
            <a:lstStyle/>
            <a:p>
              <a:pPr algn="ctr"/>
              <a:r>
                <a:rPr lang="mn-MN" dirty="0"/>
                <a:t>Бензодиазепин, Барбитурат зэрэг тайвшруулах эм</a:t>
              </a:r>
              <a:endParaRPr lang="en-GB" dirty="0"/>
            </a:p>
          </p:txBody>
        </p:sp>
        <p:sp>
          <p:nvSpPr>
            <p:cNvPr id="15" name="TextBox 14">
              <a:extLst>
                <a:ext uri="{FF2B5EF4-FFF2-40B4-BE49-F238E27FC236}">
                  <a16:creationId xmlns="" xmlns:a16="http://schemas.microsoft.com/office/drawing/2014/main" id="{FF2092E1-87F8-43DA-8F2D-9B4A802BFFE6}"/>
                </a:ext>
              </a:extLst>
            </p:cNvPr>
            <p:cNvSpPr txBox="1"/>
            <p:nvPr/>
          </p:nvSpPr>
          <p:spPr>
            <a:xfrm>
              <a:off x="9831984" y="5192248"/>
              <a:ext cx="2191076" cy="646331"/>
            </a:xfrm>
            <a:prstGeom prst="rect">
              <a:avLst/>
            </a:prstGeom>
            <a:noFill/>
          </p:spPr>
          <p:txBody>
            <a:bodyPr wrap="square" rtlCol="0">
              <a:spAutoFit/>
            </a:bodyPr>
            <a:lstStyle/>
            <a:p>
              <a:pPr algn="ctr"/>
              <a:r>
                <a:rPr lang="mn-MN" dirty="0">
                  <a:solidFill>
                    <a:srgbClr val="FF0000"/>
                  </a:solidFill>
                </a:rPr>
                <a:t>Толгой эргэх, нойрмоглох</a:t>
              </a:r>
              <a:endParaRPr lang="en-GB" dirty="0">
                <a:solidFill>
                  <a:srgbClr val="FF0000"/>
                </a:solidFill>
              </a:endParaRPr>
            </a:p>
          </p:txBody>
        </p:sp>
      </p:grpSp>
    </p:spTree>
    <p:extLst>
      <p:ext uri="{BB962C8B-B14F-4D97-AF65-F5344CB8AC3E}">
        <p14:creationId xmlns:p14="http://schemas.microsoft.com/office/powerpoint/2010/main" val="2988141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D1559D6-8A29-4657-B5FD-BEDD28D7023F}"/>
              </a:ext>
            </a:extLst>
          </p:cNvPr>
          <p:cNvSpPr>
            <a:spLocks noGrp="1"/>
          </p:cNvSpPr>
          <p:nvPr>
            <p:ph type="title"/>
          </p:nvPr>
        </p:nvSpPr>
        <p:spPr/>
        <p:txBody>
          <a:bodyPr/>
          <a:lstStyle/>
          <a:p>
            <a:r>
              <a:rPr lang="mn-MN" dirty="0"/>
              <a:t>Ямар үр дагавартай вэ?</a:t>
            </a:r>
            <a:endParaRPr lang="en-GB" dirty="0"/>
          </a:p>
        </p:txBody>
      </p:sp>
      <p:pic>
        <p:nvPicPr>
          <p:cNvPr id="3" name="Online Media 2" title="THINK! Don￢ﾀﾙt Drink Drive 50th Anniversary Advert">
            <a:hlinkClick r:id="" action="ppaction://media"/>
            <a:extLst>
              <a:ext uri="{FF2B5EF4-FFF2-40B4-BE49-F238E27FC236}">
                <a16:creationId xmlns="" xmlns:a16="http://schemas.microsoft.com/office/drawing/2014/main" id="{264C3EEB-4D89-4D3C-B13C-4289D5EABB19}"/>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2558389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car, person, outdoor, man&#10;&#10;Description automatically generated">
            <a:extLst>
              <a:ext uri="{FF2B5EF4-FFF2-40B4-BE49-F238E27FC236}">
                <a16:creationId xmlns="" xmlns:a16="http://schemas.microsoft.com/office/drawing/2014/main" id="{0A9974F9-6E10-4559-94C2-EAC70229725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15" name="Freeform 5">
            <a:extLst>
              <a:ext uri="{FF2B5EF4-FFF2-40B4-BE49-F238E27FC236}">
                <a16:creationId xmlns="" xmlns:a16="http://schemas.microsoft.com/office/drawing/2014/main" id="{87CC2527-562A-4F69-B487-4371E5B243E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 xmlns:a16="http://schemas.microsoft.com/office/drawing/2014/main" id="{86CC2A39-87D6-41AB-997D-02EF4B919FEB}"/>
              </a:ext>
            </a:extLst>
          </p:cNvPr>
          <p:cNvSpPr>
            <a:spLocks noGrp="1"/>
          </p:cNvSpPr>
          <p:nvPr>
            <p:ph type="title"/>
          </p:nvPr>
        </p:nvSpPr>
        <p:spPr>
          <a:xfrm>
            <a:off x="8022021" y="3231931"/>
            <a:ext cx="3852041" cy="1834056"/>
          </a:xfrm>
        </p:spPr>
        <p:txBody>
          <a:bodyPr vert="horz" lIns="91440" tIns="45720" rIns="91440" bIns="45720" rtlCol="0" anchor="b">
            <a:normAutofit/>
          </a:bodyPr>
          <a:lstStyle/>
          <a:p>
            <a:pPr algn="ctr"/>
            <a:r>
              <a:rPr lang="mn-MN" sz="4000" kern="1200" dirty="0" smtClean="0">
                <a:solidFill>
                  <a:schemeClr val="tx1"/>
                </a:solidFill>
                <a:latin typeface="+mj-lt"/>
                <a:ea typeface="+mj-ea"/>
                <a:cs typeface="+mj-cs"/>
              </a:rPr>
              <a:t>Жолоо барих үед анхаарал сарних нь</a:t>
            </a:r>
            <a:endParaRPr lang="en-US" sz="4000" kern="1200" dirty="0">
              <a:solidFill>
                <a:schemeClr val="tx1"/>
              </a:solidFill>
              <a:latin typeface="+mj-lt"/>
              <a:ea typeface="+mj-ea"/>
              <a:cs typeface="+mj-cs"/>
            </a:endParaRPr>
          </a:p>
        </p:txBody>
      </p:sp>
      <p:cxnSp>
        <p:nvCxnSpPr>
          <p:cNvPr id="16" name="Straight Connector 11">
            <a:extLst>
              <a:ext uri="{FF2B5EF4-FFF2-40B4-BE49-F238E27FC236}">
                <a16:creationId xmlns="" xmlns:a16="http://schemas.microsoft.com/office/drawing/2014/main" id="{BCDAEC91-5BCE-4B55-9CC0-43EF94CB734B}"/>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19889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BFF40F3-BA16-4D4D-A2B1-36DBF0AE43F4}"/>
              </a:ext>
            </a:extLst>
          </p:cNvPr>
          <p:cNvSpPr>
            <a:spLocks noGrp="1"/>
          </p:cNvSpPr>
          <p:nvPr>
            <p:ph type="title"/>
          </p:nvPr>
        </p:nvSpPr>
        <p:spPr/>
        <p:txBody>
          <a:bodyPr/>
          <a:lstStyle/>
          <a:p>
            <a:r>
              <a:rPr lang="mn-MN" dirty="0"/>
              <a:t>Анхаарал сарних </a:t>
            </a:r>
            <a:endParaRPr lang="en-GB" dirty="0"/>
          </a:p>
        </p:txBody>
      </p:sp>
      <p:sp>
        <p:nvSpPr>
          <p:cNvPr id="3" name="Content Placeholder 2">
            <a:extLst>
              <a:ext uri="{FF2B5EF4-FFF2-40B4-BE49-F238E27FC236}">
                <a16:creationId xmlns="" xmlns:a16="http://schemas.microsoft.com/office/drawing/2014/main" id="{C5BEFB2E-EB80-46C8-BFFC-286FFD3E440B}"/>
              </a:ext>
            </a:extLst>
          </p:cNvPr>
          <p:cNvSpPr>
            <a:spLocks noGrp="1"/>
          </p:cNvSpPr>
          <p:nvPr>
            <p:ph idx="1"/>
          </p:nvPr>
        </p:nvSpPr>
        <p:spPr>
          <a:xfrm>
            <a:off x="838200" y="2731007"/>
            <a:ext cx="10515600" cy="3445955"/>
          </a:xfrm>
        </p:spPr>
        <p:txBody>
          <a:bodyPr/>
          <a:lstStyle/>
          <a:p>
            <a:r>
              <a:rPr lang="mn-MN" dirty="0"/>
              <a:t>Жолоо барих үедээ гар утас хэрэглэх нь жолоодлоготой холбоотой тархины үйл ажиллагааг 37</a:t>
            </a:r>
            <a:r>
              <a:rPr lang="mn-MN" dirty="0" smtClean="0"/>
              <a:t>%-аар </a:t>
            </a:r>
            <a:r>
              <a:rPr lang="mn-MN" dirty="0"/>
              <a:t>бууруулдаг байна</a:t>
            </a:r>
            <a:endParaRPr lang="en-GB" dirty="0"/>
          </a:p>
          <a:p>
            <a:r>
              <a:rPr lang="mn-MN" dirty="0"/>
              <a:t>Мессэж илгээх эсвэл хүлээн авахад жолооч дунджаар 4.6 </a:t>
            </a:r>
            <a:r>
              <a:rPr lang="mn-MN" dirty="0" smtClean="0"/>
              <a:t>секунд замаа харахгүйд хүрдэг</a:t>
            </a:r>
          </a:p>
          <a:p>
            <a:r>
              <a:rPr lang="mn-MN" dirty="0" smtClean="0"/>
              <a:t>Цагт </a:t>
            </a:r>
            <a:r>
              <a:rPr lang="mn-MN" dirty="0"/>
              <a:t>110 км хурдтай явж буй тээврийн хэрэгсэл 4.6 секундэд 1.5 хөл бөмбөгийн талбайтай тэнцэх </a:t>
            </a:r>
            <a:r>
              <a:rPr lang="mn-MN" dirty="0" smtClean="0"/>
              <a:t>зам туулдаг аж</a:t>
            </a:r>
            <a:endParaRPr lang="en-GB" dirty="0"/>
          </a:p>
        </p:txBody>
      </p:sp>
      <p:pic>
        <p:nvPicPr>
          <p:cNvPr id="8" name="Graphic 7" descr="No Phones">
            <a:extLst>
              <a:ext uri="{FF2B5EF4-FFF2-40B4-BE49-F238E27FC236}">
                <a16:creationId xmlns="" xmlns:a16="http://schemas.microsoft.com/office/drawing/2014/main" id="{E3E4792C-B932-44B5-AF49-5EBC37BE295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9079992" y="324549"/>
            <a:ext cx="2273808" cy="2273808"/>
          </a:xfrm>
          <a:prstGeom prst="rect">
            <a:avLst/>
          </a:prstGeom>
        </p:spPr>
      </p:pic>
    </p:spTree>
    <p:extLst>
      <p:ext uri="{BB962C8B-B14F-4D97-AF65-F5344CB8AC3E}">
        <p14:creationId xmlns:p14="http://schemas.microsoft.com/office/powerpoint/2010/main" val="18830068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0E41C6E-53E5-42BA-8CA1-6837E0959861}"/>
              </a:ext>
            </a:extLst>
          </p:cNvPr>
          <p:cNvSpPr>
            <a:spLocks noGrp="1"/>
          </p:cNvSpPr>
          <p:nvPr>
            <p:ph type="title"/>
          </p:nvPr>
        </p:nvSpPr>
        <p:spPr/>
        <p:txBody>
          <a:bodyPr/>
          <a:lstStyle/>
          <a:p>
            <a:r>
              <a:rPr lang="mn-MN" dirty="0"/>
              <a:t>А</a:t>
            </a:r>
            <a:r>
              <a:rPr lang="mn-MN" dirty="0" smtClean="0"/>
              <a:t>нхаарал </a:t>
            </a:r>
            <a:r>
              <a:rPr lang="mn-MN" dirty="0"/>
              <a:t>сарниулах </a:t>
            </a:r>
            <a:r>
              <a:rPr lang="mn-MN" dirty="0" smtClean="0"/>
              <a:t>хүчин зүйлүүд</a:t>
            </a:r>
            <a:endParaRPr lang="en-GB" dirty="0"/>
          </a:p>
        </p:txBody>
      </p:sp>
      <p:pic>
        <p:nvPicPr>
          <p:cNvPr id="3" name="Online Media 2" title="SAFE STEPS Road Safety: Distracted Driving">
            <a:hlinkClick r:id="" action="ppaction://media"/>
            <a:extLst>
              <a:ext uri="{FF2B5EF4-FFF2-40B4-BE49-F238E27FC236}">
                <a16:creationId xmlns="" xmlns:a16="http://schemas.microsoft.com/office/drawing/2014/main" id="{C7689BA1-4A86-4430-B464-390891B32598}"/>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2567597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B5ACF4A-5449-492A-8AAF-5795D100960E}"/>
              </a:ext>
            </a:extLst>
          </p:cNvPr>
          <p:cNvSpPr>
            <a:spLocks noGrp="1"/>
          </p:cNvSpPr>
          <p:nvPr>
            <p:ph type="title"/>
          </p:nvPr>
        </p:nvSpPr>
        <p:spPr/>
        <p:txBody>
          <a:bodyPr/>
          <a:lstStyle/>
          <a:p>
            <a:r>
              <a:rPr lang="mn-MN" dirty="0"/>
              <a:t>Жолоо барих үед гар утас ашиглах</a:t>
            </a:r>
            <a:endParaRPr lang="en-GB" dirty="0"/>
          </a:p>
        </p:txBody>
      </p:sp>
      <p:pic>
        <p:nvPicPr>
          <p:cNvPr id="3" name="Online Media 2" title="MCL cinema Hong Kong Mobile phone car crash advertising effective">
            <a:hlinkClick r:id="" action="ppaction://media"/>
            <a:extLst>
              <a:ext uri="{FF2B5EF4-FFF2-40B4-BE49-F238E27FC236}">
                <a16:creationId xmlns="" xmlns:a16="http://schemas.microsoft.com/office/drawing/2014/main" id="{82FFCB08-D029-4A28-BF94-1787E46C64CD}"/>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86409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899AABC-B51A-400D-8344-1839EED1FD17}"/>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mn-MN" sz="6000" kern="1200" dirty="0">
                <a:solidFill>
                  <a:schemeClr val="tx1"/>
                </a:solidFill>
                <a:latin typeface="+mj-lt"/>
                <a:ea typeface="+mj-ea"/>
                <a:cs typeface="+mj-cs"/>
              </a:rPr>
              <a:t>Ядарсан үедээ жолоо барих</a:t>
            </a:r>
            <a:endParaRPr lang="en-US" sz="6000" kern="1200" dirty="0">
              <a:solidFill>
                <a:schemeClr val="tx1"/>
              </a:solidFill>
              <a:latin typeface="+mj-lt"/>
              <a:ea typeface="+mj-ea"/>
              <a:cs typeface="+mj-cs"/>
            </a:endParaRPr>
          </a:p>
        </p:txBody>
      </p:sp>
      <p:sp>
        <p:nvSpPr>
          <p:cNvPr id="10" name="Freeform: Shape 9">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sitting, table, small, man&#10;&#10;Description automatically generated">
            <a:extLst>
              <a:ext uri="{FF2B5EF4-FFF2-40B4-BE49-F238E27FC236}">
                <a16:creationId xmlns="" xmlns:a16="http://schemas.microsoft.com/office/drawing/2014/main" id="{82F78F1D-32D1-49E1-AC62-A3B878F645C7}"/>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533130958"/>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169015C-C7CF-4BA7-BBA4-3A741347BCD1}"/>
              </a:ext>
            </a:extLst>
          </p:cNvPr>
          <p:cNvSpPr>
            <a:spLocks noGrp="1"/>
          </p:cNvSpPr>
          <p:nvPr>
            <p:ph type="title"/>
          </p:nvPr>
        </p:nvSpPr>
        <p:spPr/>
        <p:txBody>
          <a:bodyPr/>
          <a:lstStyle/>
          <a:p>
            <a:r>
              <a:rPr lang="mn-MN" dirty="0"/>
              <a:t>Ядарсан үедээ жолоо барих</a:t>
            </a:r>
            <a:endParaRPr lang="en-GB" dirty="0"/>
          </a:p>
        </p:txBody>
      </p:sp>
      <p:pic>
        <p:nvPicPr>
          <p:cNvPr id="3" name="Online Media 2" title="Drowsy Driver">
            <a:hlinkClick r:id="" action="ppaction://media"/>
            <a:extLst>
              <a:ext uri="{FF2B5EF4-FFF2-40B4-BE49-F238E27FC236}">
                <a16:creationId xmlns="" xmlns:a16="http://schemas.microsoft.com/office/drawing/2014/main" id="{62A876BB-CD1E-42A3-A830-7F3649FB2574}"/>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27294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B5A78E3-4A7A-48B6-9B7A-6A909D47CD05}"/>
              </a:ext>
            </a:extLst>
          </p:cNvPr>
          <p:cNvSpPr>
            <a:spLocks noGrp="1"/>
          </p:cNvSpPr>
          <p:nvPr>
            <p:ph type="title"/>
          </p:nvPr>
        </p:nvSpPr>
        <p:spPr/>
        <p:txBody>
          <a:bodyPr/>
          <a:lstStyle/>
          <a:p>
            <a:r>
              <a:rPr lang="mn-MN" dirty="0"/>
              <a:t>Ядаргаа</a:t>
            </a:r>
            <a:endParaRPr lang="en-GB" dirty="0"/>
          </a:p>
        </p:txBody>
      </p:sp>
      <p:sp>
        <p:nvSpPr>
          <p:cNvPr id="3" name="Content Placeholder 2">
            <a:extLst>
              <a:ext uri="{FF2B5EF4-FFF2-40B4-BE49-F238E27FC236}">
                <a16:creationId xmlns="" xmlns:a16="http://schemas.microsoft.com/office/drawing/2014/main" id="{C5A5F4A4-128E-4B2F-B546-F5F8195C376A}"/>
              </a:ext>
            </a:extLst>
          </p:cNvPr>
          <p:cNvSpPr>
            <a:spLocks noGrp="1"/>
          </p:cNvSpPr>
          <p:nvPr>
            <p:ph idx="1"/>
          </p:nvPr>
        </p:nvSpPr>
        <p:spPr>
          <a:xfrm>
            <a:off x="838200" y="3194303"/>
            <a:ext cx="10515600" cy="2982659"/>
          </a:xfrm>
        </p:spPr>
        <p:txBody>
          <a:bodyPr/>
          <a:lstStyle/>
          <a:p>
            <a:r>
              <a:rPr lang="mn-MN" dirty="0"/>
              <a:t>2 цагийн нойр алдах нь 3 шар айраг уусантай </a:t>
            </a:r>
            <a:r>
              <a:rPr lang="mn-MN" dirty="0" smtClean="0"/>
              <a:t>тэнцдэг</a:t>
            </a:r>
            <a:endParaRPr lang="en-GB" dirty="0"/>
          </a:p>
          <a:p>
            <a:r>
              <a:rPr lang="mn-MN" dirty="0"/>
              <a:t>Ядарсан </a:t>
            </a:r>
            <a:r>
              <a:rPr lang="mn-MN" dirty="0" smtClean="0"/>
              <a:t>үед </a:t>
            </a:r>
            <a:r>
              <a:rPr lang="mn-MN" dirty="0"/>
              <a:t>зам тээврийн осолд орох эрсдэл 3 дахин </a:t>
            </a:r>
            <a:r>
              <a:rPr lang="mn-MN" dirty="0" smtClean="0"/>
              <a:t>өндөр байдаг</a:t>
            </a:r>
            <a:endParaRPr lang="en-GB" dirty="0"/>
          </a:p>
          <a:p>
            <a:r>
              <a:rPr lang="mn-MN" dirty="0"/>
              <a:t>Хүний амь насанд хүрсэн ослын 21% нь нойрмог жолоочоос үүдэлтэй</a:t>
            </a:r>
            <a:endParaRPr lang="en-GB" dirty="0"/>
          </a:p>
        </p:txBody>
      </p:sp>
      <p:pic>
        <p:nvPicPr>
          <p:cNvPr id="6" name="Graphic 5" descr="Sleep">
            <a:extLst>
              <a:ext uri="{FF2B5EF4-FFF2-40B4-BE49-F238E27FC236}">
                <a16:creationId xmlns="" xmlns:a16="http://schemas.microsoft.com/office/drawing/2014/main" id="{52CB4AFA-B6C7-4E4E-8251-1A933D37DF6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8455152" y="88392"/>
            <a:ext cx="2761488" cy="2761488"/>
          </a:xfrm>
          <a:prstGeom prst="rect">
            <a:avLst/>
          </a:prstGeom>
        </p:spPr>
      </p:pic>
    </p:spTree>
    <p:extLst>
      <p:ext uri="{BB962C8B-B14F-4D97-AF65-F5344CB8AC3E}">
        <p14:creationId xmlns:p14="http://schemas.microsoft.com/office/powerpoint/2010/main" val="19088022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C0D7C43-C5F8-4146-A67F-4B73AC27017E}"/>
              </a:ext>
            </a:extLst>
          </p:cNvPr>
          <p:cNvSpPr>
            <a:spLocks noGrp="1"/>
          </p:cNvSpPr>
          <p:nvPr>
            <p:ph type="title"/>
          </p:nvPr>
        </p:nvSpPr>
        <p:spPr/>
        <p:txBody>
          <a:bodyPr/>
          <a:lstStyle/>
          <a:p>
            <a:r>
              <a:rPr lang="mn-MN" dirty="0"/>
              <a:t>Ядаргааг хэрхэн зохицуулах вэ?</a:t>
            </a:r>
            <a:endParaRPr lang="en-GB" dirty="0"/>
          </a:p>
        </p:txBody>
      </p:sp>
      <p:sp>
        <p:nvSpPr>
          <p:cNvPr id="3" name="Content Placeholder 2">
            <a:extLst>
              <a:ext uri="{FF2B5EF4-FFF2-40B4-BE49-F238E27FC236}">
                <a16:creationId xmlns="" xmlns:a16="http://schemas.microsoft.com/office/drawing/2014/main" id="{B1EE762D-38F8-4C7B-9F6B-AD4D531D8222}"/>
              </a:ext>
            </a:extLst>
          </p:cNvPr>
          <p:cNvSpPr>
            <a:spLocks noGrp="1"/>
          </p:cNvSpPr>
          <p:nvPr>
            <p:ph idx="1"/>
          </p:nvPr>
        </p:nvSpPr>
        <p:spPr/>
        <p:txBody>
          <a:bodyPr>
            <a:normAutofit fontScale="92500" lnSpcReduction="20000"/>
          </a:bodyPr>
          <a:lstStyle/>
          <a:p>
            <a:r>
              <a:rPr lang="mn-MN" dirty="0"/>
              <a:t>Ажлын цаг, </a:t>
            </a:r>
            <a:r>
              <a:rPr lang="mn-MN" dirty="0" smtClean="0"/>
              <a:t>жолоо барих </a:t>
            </a:r>
            <a:r>
              <a:rPr lang="mn-MN" dirty="0"/>
              <a:t>цаг болон ажилдаа ирж, очих цагийг </a:t>
            </a:r>
            <a:r>
              <a:rPr lang="mn-MN" dirty="0" smtClean="0"/>
              <a:t>оролцуулан </a:t>
            </a:r>
            <a:r>
              <a:rPr lang="mn-MN" dirty="0"/>
              <a:t>нийт ажиллах цагаа хязгаарлах хэрэгтэй. </a:t>
            </a:r>
            <a:endParaRPr lang="en-GB" dirty="0"/>
          </a:p>
          <a:p>
            <a:endParaRPr lang="en-GB" dirty="0"/>
          </a:p>
          <a:p>
            <a:r>
              <a:rPr lang="mn-MN" dirty="0"/>
              <a:t>Холын аялалд 2 цаг тутамд эсвэл ядарч эхэлмэгц ойр ойрхон завсарлага </a:t>
            </a:r>
            <a:r>
              <a:rPr lang="mn-MN" dirty="0" smtClean="0"/>
              <a:t>авч амрах </a:t>
            </a:r>
            <a:r>
              <a:rPr lang="mn-MN" dirty="0"/>
              <a:t>хэрэгтэй. Завсарлага </a:t>
            </a:r>
            <a:r>
              <a:rPr lang="mn-MN" dirty="0" smtClean="0"/>
              <a:t>авч амрах </a:t>
            </a:r>
            <a:r>
              <a:rPr lang="mn-MN" dirty="0"/>
              <a:t>хугацаа 15-20 минут байна.</a:t>
            </a:r>
            <a:endParaRPr lang="en-GB" dirty="0"/>
          </a:p>
          <a:p>
            <a:endParaRPr lang="en-GB" dirty="0"/>
          </a:p>
          <a:p>
            <a:r>
              <a:rPr lang="mn-MN" dirty="0" smtClean="0"/>
              <a:t>Хангалттай сайн </a:t>
            </a:r>
            <a:r>
              <a:rPr lang="mn-MN" dirty="0"/>
              <a:t>унтаж амарна уу. </a:t>
            </a:r>
            <a:endParaRPr lang="en-GB" dirty="0"/>
          </a:p>
          <a:p>
            <a:endParaRPr lang="en-GB" dirty="0"/>
          </a:p>
          <a:p>
            <a:r>
              <a:rPr lang="mn-MN" dirty="0" smtClean="0"/>
              <a:t>02:00 </a:t>
            </a:r>
            <a:r>
              <a:rPr lang="mn-MN" dirty="0"/>
              <a:t>– 06:00 болон 14:00 – 16:00 цагийн </a:t>
            </a:r>
            <a:r>
              <a:rPr lang="mn-MN" dirty="0" smtClean="0"/>
              <a:t>хооронд </a:t>
            </a:r>
            <a:r>
              <a:rPr lang="mn-MN" dirty="0"/>
              <a:t>таны бие </a:t>
            </a:r>
            <a:r>
              <a:rPr lang="mn-MN" dirty="0" smtClean="0"/>
              <a:t>махбодийн байгалийн цагаар унтах дохио өгдөг тул энэ үед боломжтой бол жолоо </a:t>
            </a:r>
            <a:r>
              <a:rPr lang="mn-MN" dirty="0"/>
              <a:t>барихаас татгалзаарай. </a:t>
            </a:r>
            <a:endParaRPr lang="en-GB" dirty="0"/>
          </a:p>
          <a:p>
            <a:endParaRPr lang="en-GB" dirty="0"/>
          </a:p>
        </p:txBody>
      </p:sp>
    </p:spTree>
    <p:extLst>
      <p:ext uri="{BB962C8B-B14F-4D97-AF65-F5344CB8AC3E}">
        <p14:creationId xmlns:p14="http://schemas.microsoft.com/office/powerpoint/2010/main" val="1442947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21324AB-5EA6-417B-9E4D-3822B2297CE7}"/>
              </a:ext>
            </a:extLst>
          </p:cNvPr>
          <p:cNvSpPr>
            <a:spLocks noGrp="1"/>
          </p:cNvSpPr>
          <p:nvPr>
            <p:ph type="title"/>
          </p:nvPr>
        </p:nvSpPr>
        <p:spPr>
          <a:xfrm>
            <a:off x="6746628" y="1783959"/>
            <a:ext cx="4645250" cy="2889114"/>
          </a:xfrm>
        </p:spPr>
        <p:txBody>
          <a:bodyPr vert="horz" lIns="91440" tIns="45720" rIns="91440" bIns="45720" rtlCol="0" anchor="b">
            <a:normAutofit fontScale="90000"/>
          </a:bodyPr>
          <a:lstStyle/>
          <a:p>
            <a:r>
              <a:rPr lang="mn-MN" sz="6000" kern="1200" dirty="0">
                <a:solidFill>
                  <a:schemeClr val="tx1"/>
                </a:solidFill>
                <a:latin typeface="+mj-lt"/>
                <a:ea typeface="+mj-ea"/>
                <a:cs typeface="+mj-cs"/>
              </a:rPr>
              <a:t>Цаг агаарын таагүй нөхцөлд жолоо барих</a:t>
            </a:r>
            <a:endParaRPr lang="en-US" sz="6000" kern="1200" dirty="0">
              <a:solidFill>
                <a:schemeClr val="tx1"/>
              </a:solidFill>
              <a:latin typeface="+mj-lt"/>
              <a:ea typeface="+mj-ea"/>
              <a:cs typeface="+mj-cs"/>
            </a:endParaRPr>
          </a:p>
        </p:txBody>
      </p:sp>
      <p:sp>
        <p:nvSpPr>
          <p:cNvPr id="12" name="Freeform: Shape 11">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person in a wet city street in the rain&#10;&#10;Description automatically generated">
            <a:extLst>
              <a:ext uri="{FF2B5EF4-FFF2-40B4-BE49-F238E27FC236}">
                <a16:creationId xmlns="" xmlns:a16="http://schemas.microsoft.com/office/drawing/2014/main" id="{E6380370-E9BE-43F6-B301-EE5A1DE3DCC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923149940"/>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C87697-5B0B-412C-8259-2C65435F87D6}"/>
              </a:ext>
            </a:extLst>
          </p:cNvPr>
          <p:cNvSpPr>
            <a:spLocks noGrp="1"/>
          </p:cNvSpPr>
          <p:nvPr>
            <p:ph type="title"/>
          </p:nvPr>
        </p:nvSpPr>
        <p:spPr/>
        <p:txBody>
          <a:bodyPr/>
          <a:lstStyle/>
          <a:p>
            <a:r>
              <a:rPr lang="mn-MN" dirty="0"/>
              <a:t>Анхаарах зүйлс</a:t>
            </a:r>
            <a:endParaRPr lang="en-GB" dirty="0"/>
          </a:p>
        </p:txBody>
      </p:sp>
      <p:sp>
        <p:nvSpPr>
          <p:cNvPr id="3" name="Content Placeholder 2">
            <a:extLst>
              <a:ext uri="{FF2B5EF4-FFF2-40B4-BE49-F238E27FC236}">
                <a16:creationId xmlns="" xmlns:a16="http://schemas.microsoft.com/office/drawing/2014/main" id="{764B9B72-D1A6-4B88-BD76-33637668CA97}"/>
              </a:ext>
            </a:extLst>
          </p:cNvPr>
          <p:cNvSpPr>
            <a:spLocks noGrp="1"/>
          </p:cNvSpPr>
          <p:nvPr>
            <p:ph idx="1"/>
          </p:nvPr>
        </p:nvSpPr>
        <p:spPr/>
        <p:txBody>
          <a:bodyPr>
            <a:normAutofit lnSpcReduction="10000"/>
          </a:bodyPr>
          <a:lstStyle/>
          <a:p>
            <a:r>
              <a:rPr lang="mn-MN" dirty="0"/>
              <a:t>Юуны түрүүнд </a:t>
            </a:r>
            <a:r>
              <a:rPr lang="mn-MN" dirty="0" smtClean="0"/>
              <a:t>аялалд </a:t>
            </a:r>
            <a:r>
              <a:rPr lang="mn-MN" dirty="0" smtClean="0"/>
              <a:t>гарах зайлшгүй </a:t>
            </a:r>
            <a:r>
              <a:rPr lang="mn-MN" dirty="0"/>
              <a:t>шаардлага байгаа эсэхийг </a:t>
            </a:r>
            <a:r>
              <a:rPr lang="mn-MN" dirty="0" smtClean="0"/>
              <a:t>өөрөөсөө асуугаарай</a:t>
            </a:r>
            <a:r>
              <a:rPr lang="mn-MN" dirty="0"/>
              <a:t>. Хэрэв шаардлагагүй бол нөхцөл байдал сайжиртал </a:t>
            </a:r>
            <a:r>
              <a:rPr lang="mn-MN" dirty="0" smtClean="0"/>
              <a:t>аяллаа хойшлуулна </a:t>
            </a:r>
            <a:r>
              <a:rPr lang="mn-MN" dirty="0"/>
              <a:t>уу</a:t>
            </a:r>
            <a:endParaRPr lang="en-GB" dirty="0"/>
          </a:p>
          <a:p>
            <a:endParaRPr lang="en-GB" dirty="0"/>
          </a:p>
          <a:p>
            <a:r>
              <a:rPr lang="mn-MN" dirty="0"/>
              <a:t>Хэрэв </a:t>
            </a:r>
            <a:r>
              <a:rPr lang="mn-MN" dirty="0" smtClean="0"/>
              <a:t>аяллаа </a:t>
            </a:r>
            <a:r>
              <a:rPr lang="mn-MN" dirty="0"/>
              <a:t>хойшлуулахаар шийдсэн бол менежер болон </a:t>
            </a:r>
            <a:r>
              <a:rPr lang="mn-MN" dirty="0" smtClean="0"/>
              <a:t>холбогдох бусад хүнд мэдэгдээрэй</a:t>
            </a:r>
            <a:endParaRPr lang="en-GB" dirty="0"/>
          </a:p>
          <a:p>
            <a:endParaRPr lang="en-GB" dirty="0"/>
          </a:p>
          <a:p>
            <a:r>
              <a:rPr lang="mn-MN" dirty="0"/>
              <a:t>Хэрэв цаг агаарын таагүй нөхцөлд аялахаар шийдсэн бол:</a:t>
            </a:r>
            <a:endParaRPr lang="en-GB" dirty="0"/>
          </a:p>
          <a:p>
            <a:pPr lvl="1"/>
            <a:r>
              <a:rPr lang="mn-MN" dirty="0"/>
              <a:t>Таны тээврийн хэрэгсэл зохих ёсоор тоноглогдсон уу</a:t>
            </a:r>
            <a:r>
              <a:rPr lang="mn-MN" dirty="0" smtClean="0"/>
              <a:t>, мөн </a:t>
            </a:r>
            <a:r>
              <a:rPr lang="mn-MN" dirty="0"/>
              <a:t>аялалд бэлэн үү?</a:t>
            </a:r>
            <a:endParaRPr lang="en-GB" dirty="0"/>
          </a:p>
          <a:p>
            <a:pPr lvl="1"/>
            <a:r>
              <a:rPr lang="mn-MN" dirty="0"/>
              <a:t>Аялалд зориулан хангалттай цаг гаргасан уу?</a:t>
            </a:r>
            <a:endParaRPr lang="en-GB" dirty="0"/>
          </a:p>
        </p:txBody>
      </p:sp>
    </p:spTree>
    <p:extLst>
      <p:ext uri="{BB962C8B-B14F-4D97-AF65-F5344CB8AC3E}">
        <p14:creationId xmlns:p14="http://schemas.microsoft.com/office/powerpoint/2010/main" val="41586550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FCB73FB-97D4-4159-BF13-6DD2D322C17C}"/>
              </a:ext>
            </a:extLst>
          </p:cNvPr>
          <p:cNvSpPr>
            <a:spLocks noGrp="1"/>
          </p:cNvSpPr>
          <p:nvPr>
            <p:ph type="title"/>
          </p:nvPr>
        </p:nvSpPr>
        <p:spPr/>
        <p:txBody>
          <a:bodyPr/>
          <a:lstStyle/>
          <a:p>
            <a:r>
              <a:rPr lang="mn-MN" dirty="0"/>
              <a:t>Аадар бороотой үед жолоо барих</a:t>
            </a:r>
            <a:endParaRPr lang="en-GB" dirty="0"/>
          </a:p>
        </p:txBody>
      </p:sp>
      <p:sp>
        <p:nvSpPr>
          <p:cNvPr id="3" name="Content Placeholder 2">
            <a:extLst>
              <a:ext uri="{FF2B5EF4-FFF2-40B4-BE49-F238E27FC236}">
                <a16:creationId xmlns="" xmlns:a16="http://schemas.microsoft.com/office/drawing/2014/main" id="{D117DD93-961B-41C2-B3E8-28472D4634EC}"/>
              </a:ext>
            </a:extLst>
          </p:cNvPr>
          <p:cNvSpPr>
            <a:spLocks noGrp="1"/>
          </p:cNvSpPr>
          <p:nvPr>
            <p:ph idx="1"/>
          </p:nvPr>
        </p:nvSpPr>
        <p:spPr/>
        <p:txBody>
          <a:bodyPr>
            <a:normAutofit lnSpcReduction="10000"/>
          </a:bodyPr>
          <a:lstStyle/>
          <a:p>
            <a:r>
              <a:rPr lang="mn-MN" dirty="0" smtClean="0"/>
              <a:t>Аяллын </a:t>
            </a:r>
            <a:r>
              <a:rPr lang="mn-MN" dirty="0"/>
              <a:t>өмнө:</a:t>
            </a:r>
            <a:endParaRPr lang="en-GB" dirty="0"/>
          </a:p>
          <a:p>
            <a:pPr lvl="1"/>
            <a:r>
              <a:rPr lang="mn-MN" dirty="0"/>
              <a:t>Салхины шилээ цэвэр байлгах нь шил арчигч </a:t>
            </a:r>
            <a:r>
              <a:rPr lang="mn-MN" dirty="0" smtClean="0"/>
              <a:t>загалтахаас </a:t>
            </a:r>
            <a:r>
              <a:rPr lang="mn-MN" dirty="0"/>
              <a:t>сэргийлнэ</a:t>
            </a:r>
            <a:endParaRPr lang="en-GB" dirty="0"/>
          </a:p>
          <a:p>
            <a:pPr lvl="1"/>
            <a:r>
              <a:rPr lang="mn-MN" dirty="0"/>
              <a:t>Салхины шилний дотор тал </a:t>
            </a:r>
            <a:r>
              <a:rPr lang="mn-MN" dirty="0" smtClean="0"/>
              <a:t>загалтаагүй</a:t>
            </a:r>
            <a:r>
              <a:rPr lang="en-US" dirty="0"/>
              <a:t> </a:t>
            </a:r>
            <a:r>
              <a:rPr lang="mn-MN" dirty="0" smtClean="0"/>
              <a:t>цэвэрхэн </a:t>
            </a:r>
            <a:r>
              <a:rPr lang="mn-MN" dirty="0"/>
              <a:t>эсэхийг </a:t>
            </a:r>
            <a:r>
              <a:rPr lang="mn-MN" dirty="0" smtClean="0"/>
              <a:t>н</a:t>
            </a:r>
            <a:r>
              <a:rPr lang="mn-MN" dirty="0"/>
              <a:t>я</a:t>
            </a:r>
            <a:r>
              <a:rPr lang="mn-MN" dirty="0" smtClean="0"/>
              <a:t>гтлана </a:t>
            </a:r>
            <a:r>
              <a:rPr lang="mn-MN" dirty="0"/>
              <a:t>уу</a:t>
            </a:r>
            <a:endParaRPr lang="en-GB" dirty="0"/>
          </a:p>
          <a:p>
            <a:pPr lvl="1"/>
            <a:r>
              <a:rPr lang="mn-MN" dirty="0"/>
              <a:t>Дугуйгаа зөв түвшинд хүртэл </a:t>
            </a:r>
            <a:r>
              <a:rPr lang="mn-MN" dirty="0" smtClean="0"/>
              <a:t>хийлж</a:t>
            </a:r>
            <a:r>
              <a:rPr lang="mn-MN" dirty="0"/>
              <a:t>, хээний гүнийг шалгаарай. Судалгаагаар дугуйны хээний гүн 3 мм-ээс доош байх үед </a:t>
            </a:r>
            <a:r>
              <a:rPr lang="mn-MN" dirty="0" smtClean="0"/>
              <a:t>нойтон </a:t>
            </a:r>
            <a:r>
              <a:rPr lang="mn-MN" dirty="0"/>
              <a:t>зам дээр явах үзүүлэлт мууддаг байна</a:t>
            </a:r>
            <a:endParaRPr lang="en-GB" dirty="0"/>
          </a:p>
          <a:p>
            <a:r>
              <a:rPr lang="mn-MN" dirty="0"/>
              <a:t>Зам дээр:</a:t>
            </a:r>
            <a:endParaRPr lang="en-GB" dirty="0"/>
          </a:p>
          <a:p>
            <a:pPr lvl="1"/>
            <a:r>
              <a:rPr lang="mn-MN" dirty="0"/>
              <a:t>Хурдаа хасаарай</a:t>
            </a:r>
            <a:endParaRPr lang="en-GB" dirty="0"/>
          </a:p>
          <a:p>
            <a:pPr lvl="1"/>
            <a:r>
              <a:rPr lang="mn-MN" dirty="0"/>
              <a:t>Ойрын гэрлээ ашиглаж яваарай</a:t>
            </a:r>
            <a:endParaRPr lang="en-GB" dirty="0"/>
          </a:p>
          <a:p>
            <a:pPr lvl="1"/>
            <a:r>
              <a:rPr lang="mn-MN" dirty="0"/>
              <a:t>Урдах тээврийн </a:t>
            </a:r>
            <a:r>
              <a:rPr lang="mn-MN" dirty="0" smtClean="0"/>
              <a:t>хэрэгслээсээ илүү хол зай бариарай</a:t>
            </a:r>
            <a:endParaRPr lang="en-GB" dirty="0"/>
          </a:p>
          <a:p>
            <a:pPr lvl="1"/>
            <a:r>
              <a:rPr lang="mn-MN" dirty="0" smtClean="0"/>
              <a:t>Үертэй болон </a:t>
            </a:r>
            <a:r>
              <a:rPr lang="mn-MN" dirty="0" smtClean="0"/>
              <a:t>шалбаагтай </a:t>
            </a:r>
            <a:r>
              <a:rPr lang="mn-MN" dirty="0"/>
              <a:t>газраар бүү яваарай</a:t>
            </a:r>
            <a:endParaRPr lang="en-GB" dirty="0"/>
          </a:p>
        </p:txBody>
      </p:sp>
    </p:spTree>
    <p:extLst>
      <p:ext uri="{BB962C8B-B14F-4D97-AF65-F5344CB8AC3E}">
        <p14:creationId xmlns:p14="http://schemas.microsoft.com/office/powerpoint/2010/main" val="4599964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DEB61B1-832E-4AF8-8E07-24B54C42DD38}"/>
              </a:ext>
            </a:extLst>
          </p:cNvPr>
          <p:cNvSpPr>
            <a:spLocks noGrp="1"/>
          </p:cNvSpPr>
          <p:nvPr>
            <p:ph type="title"/>
          </p:nvPr>
        </p:nvSpPr>
        <p:spPr/>
        <p:txBody>
          <a:bodyPr/>
          <a:lstStyle/>
          <a:p>
            <a:r>
              <a:rPr lang="mn-MN" dirty="0" smtClean="0"/>
              <a:t>Мөстсөн, цастай зам дээр жолоо </a:t>
            </a:r>
            <a:r>
              <a:rPr lang="mn-MN" dirty="0"/>
              <a:t>барих</a:t>
            </a:r>
            <a:endParaRPr lang="en-GB" dirty="0"/>
          </a:p>
        </p:txBody>
      </p:sp>
      <p:sp>
        <p:nvSpPr>
          <p:cNvPr id="3" name="Content Placeholder 2">
            <a:extLst>
              <a:ext uri="{FF2B5EF4-FFF2-40B4-BE49-F238E27FC236}">
                <a16:creationId xmlns="" xmlns:a16="http://schemas.microsoft.com/office/drawing/2014/main" id="{FD37E66B-E799-4676-85E9-FC0E6961CF15}"/>
              </a:ext>
            </a:extLst>
          </p:cNvPr>
          <p:cNvSpPr>
            <a:spLocks noGrp="1"/>
          </p:cNvSpPr>
          <p:nvPr>
            <p:ph idx="1"/>
          </p:nvPr>
        </p:nvSpPr>
        <p:spPr/>
        <p:txBody>
          <a:bodyPr>
            <a:normAutofit fontScale="92500" lnSpcReduction="10000"/>
          </a:bodyPr>
          <a:lstStyle/>
          <a:p>
            <a:r>
              <a:rPr lang="mn-MN" dirty="0" smtClean="0"/>
              <a:t>Аяллын </a:t>
            </a:r>
            <a:r>
              <a:rPr lang="mn-MN" dirty="0"/>
              <a:t>өмнө:</a:t>
            </a:r>
            <a:endParaRPr lang="en-GB" dirty="0"/>
          </a:p>
          <a:p>
            <a:pPr lvl="1"/>
            <a:r>
              <a:rPr lang="mn-MN" dirty="0"/>
              <a:t>Дахин хэлэхэд аялал тань зайлшгүй шаардлагатай эсэхийг бодолцоорой</a:t>
            </a:r>
            <a:endParaRPr lang="en-GB" dirty="0"/>
          </a:p>
          <a:p>
            <a:pPr lvl="1"/>
            <a:r>
              <a:rPr lang="mn-MN" dirty="0"/>
              <a:t>Таны тээврийн хэрэгсэл зохих ёсоор тоноглогдсон </a:t>
            </a:r>
            <a:r>
              <a:rPr lang="en-US" dirty="0"/>
              <a:t>(</a:t>
            </a:r>
            <a:r>
              <a:rPr lang="mn-MN" dirty="0"/>
              <a:t>өвлийн дугуй, гэнэтийн ослын хэрэгсэл г.м.</a:t>
            </a:r>
            <a:r>
              <a:rPr lang="en-US" dirty="0"/>
              <a:t>) </a:t>
            </a:r>
            <a:r>
              <a:rPr lang="mn-MN" dirty="0"/>
              <a:t>эсэхийг нягтлана уу</a:t>
            </a:r>
            <a:endParaRPr lang="en-GB" dirty="0"/>
          </a:p>
          <a:p>
            <a:pPr lvl="1"/>
            <a:r>
              <a:rPr lang="mn-MN" dirty="0"/>
              <a:t>Салхины шилээ цэвэр байлгаж шил арчигч загалтуулж буй эсэхийг </a:t>
            </a:r>
            <a:r>
              <a:rPr lang="mn-MN" dirty="0" smtClean="0"/>
              <a:t>нягтална </a:t>
            </a:r>
            <a:r>
              <a:rPr lang="mn-MN" dirty="0"/>
              <a:t>уу</a:t>
            </a:r>
            <a:endParaRPr lang="en-GB" dirty="0"/>
          </a:p>
          <a:p>
            <a:pPr lvl="1"/>
            <a:r>
              <a:rPr lang="mn-MN" dirty="0"/>
              <a:t>Салхины шилний дотор тал цэвэр, загалтаагүй эсэхийг нягтлана уу</a:t>
            </a:r>
            <a:endParaRPr lang="en-GB" dirty="0"/>
          </a:p>
          <a:p>
            <a:r>
              <a:rPr lang="mn-MN" dirty="0"/>
              <a:t>Зам дээр:</a:t>
            </a:r>
            <a:endParaRPr lang="en-GB" dirty="0"/>
          </a:p>
          <a:p>
            <a:pPr lvl="1"/>
            <a:r>
              <a:rPr lang="mn-MN" dirty="0"/>
              <a:t>Хурдаа хасаарай</a:t>
            </a:r>
            <a:endParaRPr lang="en-GB" dirty="0"/>
          </a:p>
          <a:p>
            <a:pPr lvl="1"/>
            <a:r>
              <a:rPr lang="mn-MN" dirty="0"/>
              <a:t>Цас орж байхад ойрын гэрлээ ашиглана уу</a:t>
            </a:r>
            <a:endParaRPr lang="en-GB" dirty="0"/>
          </a:p>
          <a:p>
            <a:pPr lvl="1"/>
            <a:r>
              <a:rPr lang="mn-MN" dirty="0"/>
              <a:t>Урдах тээврийн хэрэгслээсээ илүү хол зай бариарай</a:t>
            </a:r>
            <a:endParaRPr lang="en-GB" dirty="0"/>
          </a:p>
          <a:p>
            <a:pPr lvl="1"/>
            <a:r>
              <a:rPr lang="mn-MN" dirty="0" smtClean="0"/>
              <a:t>Огцом </a:t>
            </a:r>
            <a:r>
              <a:rPr lang="mn-MN" dirty="0"/>
              <a:t>хөдөлгөөн хийхээс зайлхийнэ үү. Үүнд </a:t>
            </a:r>
            <a:r>
              <a:rPr lang="mn-MN" dirty="0" smtClean="0"/>
              <a:t>жолоогоо эргүүлэх, </a:t>
            </a:r>
            <a:r>
              <a:rPr lang="mn-MN" dirty="0"/>
              <a:t>тоормослох болох хурд нэмэх</a:t>
            </a:r>
            <a:endParaRPr lang="en-GB" dirty="0"/>
          </a:p>
          <a:p>
            <a:endParaRPr lang="en-GB" dirty="0"/>
          </a:p>
        </p:txBody>
      </p:sp>
    </p:spTree>
    <p:extLst>
      <p:ext uri="{BB962C8B-B14F-4D97-AF65-F5344CB8AC3E}">
        <p14:creationId xmlns:p14="http://schemas.microsoft.com/office/powerpoint/2010/main" val="27960835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83C653E-4053-4094-880E-5B04258D79E6}"/>
              </a:ext>
            </a:extLst>
          </p:cNvPr>
          <p:cNvSpPr>
            <a:spLocks noGrp="1"/>
          </p:cNvSpPr>
          <p:nvPr>
            <p:ph type="title"/>
          </p:nvPr>
        </p:nvSpPr>
        <p:spPr/>
        <p:txBody>
          <a:bodyPr/>
          <a:lstStyle/>
          <a:p>
            <a:r>
              <a:rPr lang="mn-MN" dirty="0"/>
              <a:t>Манантай үед жолоо барих</a:t>
            </a:r>
            <a:endParaRPr lang="en-GB" dirty="0"/>
          </a:p>
        </p:txBody>
      </p:sp>
      <p:sp>
        <p:nvSpPr>
          <p:cNvPr id="3" name="Content Placeholder 2">
            <a:extLst>
              <a:ext uri="{FF2B5EF4-FFF2-40B4-BE49-F238E27FC236}">
                <a16:creationId xmlns="" xmlns:a16="http://schemas.microsoft.com/office/drawing/2014/main" id="{C90FDF16-5D8B-49CC-9DC7-04666024C9BE}"/>
              </a:ext>
            </a:extLst>
          </p:cNvPr>
          <p:cNvSpPr>
            <a:spLocks noGrp="1"/>
          </p:cNvSpPr>
          <p:nvPr>
            <p:ph idx="1"/>
          </p:nvPr>
        </p:nvSpPr>
        <p:spPr/>
        <p:txBody>
          <a:bodyPr>
            <a:normAutofit fontScale="92500" lnSpcReduction="20000"/>
          </a:bodyPr>
          <a:lstStyle/>
          <a:p>
            <a:r>
              <a:rPr lang="mn-MN" dirty="0" smtClean="0"/>
              <a:t>Аяллын </a:t>
            </a:r>
            <a:r>
              <a:rPr lang="mn-MN" dirty="0"/>
              <a:t>өмнө:</a:t>
            </a:r>
            <a:endParaRPr lang="en-GB" dirty="0"/>
          </a:p>
          <a:p>
            <a:pPr lvl="1"/>
            <a:r>
              <a:rPr lang="mn-MN" dirty="0"/>
              <a:t>Салхины шилээ </a:t>
            </a:r>
            <a:r>
              <a:rPr lang="mn-MN" dirty="0" smtClean="0"/>
              <a:t>цэвэрхэн </a:t>
            </a:r>
            <a:r>
              <a:rPr lang="mn-MN" dirty="0"/>
              <a:t>байлгаж шил арчигч загалтуулж буй эсэхийг нягтлана уу</a:t>
            </a:r>
            <a:endParaRPr lang="en-GB" dirty="0"/>
          </a:p>
          <a:p>
            <a:pPr lvl="1"/>
            <a:r>
              <a:rPr lang="mn-MN" dirty="0"/>
              <a:t>Салхины шилний дотор тал цэвэр, загалтаагүй эсэхийг нягтлана уу</a:t>
            </a:r>
            <a:endParaRPr lang="en-GB" dirty="0"/>
          </a:p>
          <a:p>
            <a:r>
              <a:rPr lang="mn-MN" dirty="0"/>
              <a:t>Зам дээр:</a:t>
            </a:r>
            <a:endParaRPr lang="en-GB" dirty="0"/>
          </a:p>
          <a:p>
            <a:pPr lvl="1"/>
            <a:r>
              <a:rPr lang="mn-MN" dirty="0"/>
              <a:t>Хурдаа хасаарай</a:t>
            </a:r>
            <a:endParaRPr lang="en-GB" dirty="0"/>
          </a:p>
          <a:p>
            <a:pPr lvl="1"/>
            <a:r>
              <a:rPr lang="mn-MN" dirty="0"/>
              <a:t>Ойрын гэрлээ ашиглаарай </a:t>
            </a:r>
            <a:r>
              <a:rPr lang="en-GB" dirty="0"/>
              <a:t>(</a:t>
            </a:r>
            <a:r>
              <a:rPr lang="mn-MN" dirty="0"/>
              <a:t>холын гэрэл бүү ашигла</a:t>
            </a:r>
            <a:r>
              <a:rPr lang="en-GB" dirty="0"/>
              <a:t>)</a:t>
            </a:r>
          </a:p>
          <a:p>
            <a:pPr lvl="1"/>
            <a:r>
              <a:rPr lang="mn-MN" dirty="0"/>
              <a:t>Харагдах орчин муу үед манангийн гэрлээ ажиллуулаарай</a:t>
            </a:r>
            <a:endParaRPr lang="en-GB" dirty="0"/>
          </a:p>
          <a:p>
            <a:pPr lvl="1"/>
            <a:r>
              <a:rPr lang="mn-MN" dirty="0"/>
              <a:t>Урдах тээврийн хэрэгслээсээ илүү хол зай бариарай</a:t>
            </a:r>
            <a:endParaRPr lang="en-GB" dirty="0"/>
          </a:p>
          <a:p>
            <a:pPr lvl="1"/>
            <a:r>
              <a:rPr lang="mn-MN" dirty="0" smtClean="0"/>
              <a:t>Замын </a:t>
            </a:r>
            <a:r>
              <a:rPr lang="mn-MN" dirty="0"/>
              <a:t>хажуугийн захаар </a:t>
            </a:r>
            <a:r>
              <a:rPr lang="en-US" dirty="0"/>
              <a:t>(</a:t>
            </a:r>
            <a:r>
              <a:rPr lang="mn-MN" dirty="0"/>
              <a:t>замын гол/хашлага </a:t>
            </a:r>
            <a:r>
              <a:rPr lang="mn-MN" dirty="0" smtClean="0"/>
              <a:t>биш</a:t>
            </a:r>
            <a:r>
              <a:rPr lang="en-US" dirty="0" smtClean="0"/>
              <a:t>)</a:t>
            </a:r>
            <a:r>
              <a:rPr lang="mn-MN" dirty="0" smtClean="0"/>
              <a:t> </a:t>
            </a:r>
            <a:r>
              <a:rPr lang="mn-MN" dirty="0"/>
              <a:t>баримжаа авна уу</a:t>
            </a:r>
            <a:endParaRPr lang="en-GB" dirty="0"/>
          </a:p>
          <a:p>
            <a:pPr lvl="1"/>
            <a:r>
              <a:rPr lang="mn-MN" dirty="0"/>
              <a:t>Урдах тээврийн хэрэгслийн гэрлээр баримжаа авахаас зайлсхийнэ үү</a:t>
            </a:r>
            <a:endParaRPr lang="en-GB" dirty="0"/>
          </a:p>
          <a:p>
            <a:pPr lvl="1"/>
            <a:r>
              <a:rPr lang="mn-MN" dirty="0" smtClean="0"/>
              <a:t>Ойр </a:t>
            </a:r>
            <a:r>
              <a:rPr lang="mn-MN" dirty="0"/>
              <a:t>орчмын замын хөдөлгөөнийг илүү </a:t>
            </a:r>
            <a:r>
              <a:rPr lang="mn-MN" dirty="0" smtClean="0"/>
              <a:t>мэдрэхийн тулд </a:t>
            </a:r>
            <a:r>
              <a:rPr lang="mn-MN" dirty="0"/>
              <a:t>ц</a:t>
            </a:r>
            <a:r>
              <a:rPr lang="mn-MN" dirty="0" smtClean="0"/>
              <a:t>онхоо нээ </a:t>
            </a:r>
            <a:r>
              <a:rPr lang="en-US" dirty="0" smtClean="0"/>
              <a:t>(</a:t>
            </a:r>
            <a:r>
              <a:rPr lang="mn-MN" dirty="0" smtClean="0"/>
              <a:t>мөн радиогоо </a:t>
            </a:r>
            <a:r>
              <a:rPr lang="mn-MN" dirty="0"/>
              <a:t>унтраа</a:t>
            </a:r>
            <a:r>
              <a:rPr lang="en-US" dirty="0"/>
              <a:t>) </a:t>
            </a:r>
            <a:endParaRPr lang="en-GB" dirty="0"/>
          </a:p>
        </p:txBody>
      </p:sp>
    </p:spTree>
    <p:extLst>
      <p:ext uri="{BB962C8B-B14F-4D97-AF65-F5344CB8AC3E}">
        <p14:creationId xmlns:p14="http://schemas.microsoft.com/office/powerpoint/2010/main" val="3011773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0DA80711-F95D-4E93-8E59-3E05CB51F649}"/>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mn-MN" sz="6000" kern="1200" dirty="0">
                <a:solidFill>
                  <a:schemeClr val="tx1"/>
                </a:solidFill>
                <a:latin typeface="+mj-lt"/>
                <a:ea typeface="+mj-ea"/>
                <a:cs typeface="+mj-cs"/>
              </a:rPr>
              <a:t>Зай барих </a:t>
            </a:r>
            <a:endParaRPr lang="en-US" sz="6000" kern="1200" dirty="0">
              <a:solidFill>
                <a:schemeClr val="tx1"/>
              </a:solidFill>
              <a:latin typeface="+mj-lt"/>
              <a:ea typeface="+mj-ea"/>
              <a:cs typeface="+mj-cs"/>
            </a:endParaRPr>
          </a:p>
        </p:txBody>
      </p:sp>
      <p:sp>
        <p:nvSpPr>
          <p:cNvPr id="11" name="Freeform: Shape 10">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A car driving down a busy highway&#10;&#10;Description automatically generated">
            <a:extLst>
              <a:ext uri="{FF2B5EF4-FFF2-40B4-BE49-F238E27FC236}">
                <a16:creationId xmlns="" xmlns:a16="http://schemas.microsoft.com/office/drawing/2014/main" id="{EE13255B-03F1-4C85-913C-66D6D9E96377}"/>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077925978"/>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27">
            <a:extLst>
              <a:ext uri="{FF2B5EF4-FFF2-40B4-BE49-F238E27FC236}">
                <a16:creationId xmlns="" xmlns:a16="http://schemas.microsoft.com/office/drawing/2014/main" id="{EB181E26-89C4-4A14-92DE-0F4C4B0E948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ar parked in front of a truck&#10;&#10;Description automatically generated">
            <a:extLst>
              <a:ext uri="{FF2B5EF4-FFF2-40B4-BE49-F238E27FC236}">
                <a16:creationId xmlns="" xmlns:a16="http://schemas.microsoft.com/office/drawing/2014/main" id="{33DCEE0B-D522-49CE-B6CD-F1E711A1A7B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587330" y="1690689"/>
            <a:ext cx="5604670" cy="2501837"/>
          </a:xfrm>
          <a:custGeom>
            <a:avLst/>
            <a:gdLst>
              <a:gd name="connsiteX0" fmla="*/ 1159248 w 5604670"/>
              <a:gd name="connsiteY0" fmla="*/ 0 h 2501837"/>
              <a:gd name="connsiteX1" fmla="*/ 5604670 w 5604670"/>
              <a:gd name="connsiteY1" fmla="*/ 0 h 2501837"/>
              <a:gd name="connsiteX2" fmla="*/ 5604670 w 5604670"/>
              <a:gd name="connsiteY2" fmla="*/ 2501837 h 2501837"/>
              <a:gd name="connsiteX3" fmla="*/ 0 w 5604670"/>
              <a:gd name="connsiteY3" fmla="*/ 2501837 h 2501837"/>
            </a:gdLst>
            <a:ahLst/>
            <a:cxnLst>
              <a:cxn ang="0">
                <a:pos x="connsiteX0" y="connsiteY0"/>
              </a:cxn>
              <a:cxn ang="0">
                <a:pos x="connsiteX1" y="connsiteY1"/>
              </a:cxn>
              <a:cxn ang="0">
                <a:pos x="connsiteX2" y="connsiteY2"/>
              </a:cxn>
              <a:cxn ang="0">
                <a:pos x="connsiteX3" y="connsiteY3"/>
              </a:cxn>
            </a:cxnLst>
            <a:rect l="l" t="t" r="r" b="b"/>
            <a:pathLst>
              <a:path w="5604670" h="2501837">
                <a:moveTo>
                  <a:pt x="1159248" y="0"/>
                </a:moveTo>
                <a:lnTo>
                  <a:pt x="5604670" y="0"/>
                </a:lnTo>
                <a:lnTo>
                  <a:pt x="5604670" y="2501837"/>
                </a:lnTo>
                <a:lnTo>
                  <a:pt x="0" y="2501837"/>
                </a:lnTo>
                <a:close/>
              </a:path>
            </a:pathLst>
          </a:custGeom>
        </p:spPr>
      </p:pic>
      <p:pic>
        <p:nvPicPr>
          <p:cNvPr id="7" name="Picture 6" descr="A car parked in a parking lot&#10;&#10;Description automatically generated">
            <a:extLst>
              <a:ext uri="{FF2B5EF4-FFF2-40B4-BE49-F238E27FC236}">
                <a16:creationId xmlns="" xmlns:a16="http://schemas.microsoft.com/office/drawing/2014/main" id="{B82A3313-8802-4B91-A2F9-0F83BE6FDAB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2"/>
          <a:stretch/>
        </p:blipFill>
        <p:spPr>
          <a:xfrm>
            <a:off x="4791075" y="4357117"/>
            <a:ext cx="7400925" cy="2500884"/>
          </a:xfrm>
          <a:custGeom>
            <a:avLst/>
            <a:gdLst>
              <a:gd name="connsiteX0" fmla="*/ 1717230 w 7400925"/>
              <a:gd name="connsiteY0" fmla="*/ 0 h 2500884"/>
              <a:gd name="connsiteX1" fmla="*/ 7400925 w 7400925"/>
              <a:gd name="connsiteY1" fmla="*/ 0 h 2500884"/>
              <a:gd name="connsiteX2" fmla="*/ 7400925 w 7400925"/>
              <a:gd name="connsiteY2" fmla="*/ 2500884 h 2500884"/>
              <a:gd name="connsiteX3" fmla="*/ 0 w 7400925"/>
              <a:gd name="connsiteY3" fmla="*/ 2500884 h 2500884"/>
              <a:gd name="connsiteX4" fmla="*/ 0 w 7400925"/>
              <a:gd name="connsiteY4" fmla="*/ 2500883 h 2500884"/>
              <a:gd name="connsiteX5" fmla="*/ 552186 w 7400925"/>
              <a:gd name="connsiteY5" fmla="*/ 2500883 h 2500884"/>
              <a:gd name="connsiteX6" fmla="*/ 558423 w 7400925"/>
              <a:gd name="connsiteY6" fmla="*/ 2500883 h 2500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00925" h="2500884">
                <a:moveTo>
                  <a:pt x="1717230" y="0"/>
                </a:moveTo>
                <a:lnTo>
                  <a:pt x="7400925" y="0"/>
                </a:lnTo>
                <a:lnTo>
                  <a:pt x="7400925" y="2500884"/>
                </a:lnTo>
                <a:lnTo>
                  <a:pt x="0" y="2500884"/>
                </a:lnTo>
                <a:lnTo>
                  <a:pt x="0" y="2500883"/>
                </a:lnTo>
                <a:lnTo>
                  <a:pt x="552186" y="2500883"/>
                </a:lnTo>
                <a:lnTo>
                  <a:pt x="558423" y="2500883"/>
                </a:lnTo>
                <a:close/>
              </a:path>
            </a:pathLst>
          </a:custGeom>
        </p:spPr>
      </p:pic>
      <p:sp>
        <p:nvSpPr>
          <p:cNvPr id="38" name="Freeform 37">
            <a:extLst>
              <a:ext uri="{FF2B5EF4-FFF2-40B4-BE49-F238E27FC236}">
                <a16:creationId xmlns="" xmlns:a16="http://schemas.microsoft.com/office/drawing/2014/main" id="{13958066-7CBD-4B89-8F46-614C4F28BCF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V="1">
            <a:off x="0" y="1691641"/>
            <a:ext cx="7571262" cy="5166360"/>
          </a:xfrm>
          <a:custGeom>
            <a:avLst/>
            <a:gdLst>
              <a:gd name="connsiteX0" fmla="*/ 0 w 7571262"/>
              <a:gd name="connsiteY0" fmla="*/ 5166360 h 5166360"/>
              <a:gd name="connsiteX1" fmla="*/ 7571262 w 7571262"/>
              <a:gd name="connsiteY1" fmla="*/ 5166360 h 5166360"/>
              <a:gd name="connsiteX2" fmla="*/ 5177382 w 7571262"/>
              <a:gd name="connsiteY2" fmla="*/ 0 h 5166360"/>
              <a:gd name="connsiteX3" fmla="*/ 5171159 w 7571262"/>
              <a:gd name="connsiteY3" fmla="*/ 0 h 5166360"/>
              <a:gd name="connsiteX4" fmla="*/ 3981368 w 7571262"/>
              <a:gd name="connsiteY4" fmla="*/ 0 h 5166360"/>
              <a:gd name="connsiteX5" fmla="*/ 2331323 w 7571262"/>
              <a:gd name="connsiteY5" fmla="*/ 0 h 5166360"/>
              <a:gd name="connsiteX6" fmla="*/ 0 w 7571262"/>
              <a:gd name="connsiteY6" fmla="*/ 0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71262" h="5166360">
                <a:moveTo>
                  <a:pt x="0" y="5166360"/>
                </a:moveTo>
                <a:lnTo>
                  <a:pt x="7571262" y="5166360"/>
                </a:lnTo>
                <a:lnTo>
                  <a:pt x="5177382" y="0"/>
                </a:lnTo>
                <a:lnTo>
                  <a:pt x="5171159" y="0"/>
                </a:lnTo>
                <a:lnTo>
                  <a:pt x="3981368" y="0"/>
                </a:lnTo>
                <a:lnTo>
                  <a:pt x="2331323" y="0"/>
                </a:lnTo>
                <a:lnTo>
                  <a:pt x="0"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 xmlns:a16="http://schemas.microsoft.com/office/drawing/2014/main" id="{7EC4E479-E534-4307-A589-FEF8EA5EB2CC}"/>
              </a:ext>
            </a:extLst>
          </p:cNvPr>
          <p:cNvSpPr>
            <a:spLocks noGrp="1"/>
          </p:cNvSpPr>
          <p:nvPr>
            <p:ph type="title"/>
          </p:nvPr>
        </p:nvSpPr>
        <p:spPr>
          <a:xfrm>
            <a:off x="838200" y="365125"/>
            <a:ext cx="10515600" cy="1325563"/>
          </a:xfrm>
        </p:spPr>
        <p:txBody>
          <a:bodyPr>
            <a:normAutofit/>
          </a:bodyPr>
          <a:lstStyle/>
          <a:p>
            <a:r>
              <a:rPr lang="mn-MN" sz="4400" dirty="0">
                <a:solidFill>
                  <a:schemeClr val="bg1"/>
                </a:solidFill>
              </a:rPr>
              <a:t>Араас мөргөлдөх</a:t>
            </a:r>
            <a:endParaRPr lang="en-GB" sz="4400" dirty="0">
              <a:solidFill>
                <a:schemeClr val="bg1"/>
              </a:solidFill>
            </a:endParaRPr>
          </a:p>
        </p:txBody>
      </p:sp>
      <p:sp>
        <p:nvSpPr>
          <p:cNvPr id="3" name="Content Placeholder 2">
            <a:extLst>
              <a:ext uri="{FF2B5EF4-FFF2-40B4-BE49-F238E27FC236}">
                <a16:creationId xmlns="" xmlns:a16="http://schemas.microsoft.com/office/drawing/2014/main" id="{575C464B-7521-4777-A231-86B7757B3F7B}"/>
              </a:ext>
            </a:extLst>
          </p:cNvPr>
          <p:cNvSpPr>
            <a:spLocks noGrp="1"/>
          </p:cNvSpPr>
          <p:nvPr>
            <p:ph idx="1"/>
          </p:nvPr>
        </p:nvSpPr>
        <p:spPr>
          <a:xfrm>
            <a:off x="838200" y="2015406"/>
            <a:ext cx="5097779" cy="4065986"/>
          </a:xfrm>
        </p:spPr>
        <p:txBody>
          <a:bodyPr anchor="t">
            <a:normAutofit/>
          </a:bodyPr>
          <a:lstStyle/>
          <a:p>
            <a:r>
              <a:rPr lang="mn-MN" sz="2000" dirty="0"/>
              <a:t>Араас </a:t>
            </a:r>
            <a:r>
              <a:rPr lang="mn-MN" sz="2000" dirty="0" smtClean="0"/>
              <a:t>мөргөх </a:t>
            </a:r>
            <a:r>
              <a:rPr lang="mn-MN" sz="2000" dirty="0"/>
              <a:t>– урдаа яваа тээврийн хэрэгслийг мөргөх эсвэл таны арын тээврийн хэрэгсэл </a:t>
            </a:r>
            <a:r>
              <a:rPr lang="mn-MN" sz="2000" dirty="0" smtClean="0"/>
              <a:t>таны машиныг мөргөх </a:t>
            </a:r>
            <a:r>
              <a:rPr lang="mn-MN" sz="2000" dirty="0"/>
              <a:t>нь хамгийн түгээмэл зам тээврийн осол юм.</a:t>
            </a:r>
            <a:endParaRPr lang="en-GB" sz="2000" dirty="0"/>
          </a:p>
          <a:p>
            <a:endParaRPr lang="en-GB" sz="2000" dirty="0"/>
          </a:p>
          <a:p>
            <a:r>
              <a:rPr lang="mn-MN" sz="2000" dirty="0"/>
              <a:t>Энэ осол </a:t>
            </a:r>
            <a:r>
              <a:rPr lang="mn-MN" sz="2000" dirty="0" smtClean="0"/>
              <a:t>ямар шалтгааны улмаас үүсдэг вэ</a:t>
            </a:r>
            <a:r>
              <a:rPr lang="mn-MN" sz="2000" dirty="0"/>
              <a:t>?</a:t>
            </a:r>
            <a:endParaRPr lang="en-GB" sz="2000" dirty="0"/>
          </a:p>
        </p:txBody>
      </p:sp>
    </p:spTree>
    <p:extLst>
      <p:ext uri="{BB962C8B-B14F-4D97-AF65-F5344CB8AC3E}">
        <p14:creationId xmlns:p14="http://schemas.microsoft.com/office/powerpoint/2010/main" val="617026202"/>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43BE193-DEB0-4D96-A1C4-5929E6485730}"/>
              </a:ext>
            </a:extLst>
          </p:cNvPr>
          <p:cNvSpPr>
            <a:spLocks noGrp="1"/>
          </p:cNvSpPr>
          <p:nvPr>
            <p:ph type="title"/>
          </p:nvPr>
        </p:nvSpPr>
        <p:spPr/>
        <p:txBody>
          <a:bodyPr/>
          <a:lstStyle/>
          <a:p>
            <a:r>
              <a:rPr lang="mn-MN" dirty="0" smtClean="0"/>
              <a:t>Араас нь мөргөх, </a:t>
            </a:r>
            <a:r>
              <a:rPr lang="mn-MN" dirty="0" smtClean="0"/>
              <a:t>араасаа мөргүүлэхээс </a:t>
            </a:r>
            <a:r>
              <a:rPr lang="mn-MN" dirty="0" smtClean="0"/>
              <a:t>хэрхэн </a:t>
            </a:r>
            <a:r>
              <a:rPr lang="mn-MN" dirty="0"/>
              <a:t>урьдчилан сэргийлэх вэ?</a:t>
            </a:r>
            <a:endParaRPr lang="en-GB" dirty="0"/>
          </a:p>
        </p:txBody>
      </p:sp>
      <p:sp>
        <p:nvSpPr>
          <p:cNvPr id="3" name="Content Placeholder 2">
            <a:extLst>
              <a:ext uri="{FF2B5EF4-FFF2-40B4-BE49-F238E27FC236}">
                <a16:creationId xmlns="" xmlns:a16="http://schemas.microsoft.com/office/drawing/2014/main" id="{807396BC-5E53-4818-A1CF-5A1461B9A6D8}"/>
              </a:ext>
            </a:extLst>
          </p:cNvPr>
          <p:cNvSpPr>
            <a:spLocks noGrp="1"/>
          </p:cNvSpPr>
          <p:nvPr>
            <p:ph idx="1"/>
          </p:nvPr>
        </p:nvSpPr>
        <p:spPr/>
        <p:txBody>
          <a:bodyPr>
            <a:normAutofit fontScale="70000" lnSpcReduction="20000"/>
          </a:bodyPr>
          <a:lstStyle/>
          <a:p>
            <a:r>
              <a:rPr lang="mn-MN" dirty="0"/>
              <a:t>Тээврийн хэрэгсэл хоорондын </a:t>
            </a:r>
            <a:r>
              <a:rPr lang="mn-MN" dirty="0" smtClean="0"/>
              <a:t>аюулгүй </a:t>
            </a:r>
            <a:r>
              <a:rPr lang="mn-MN" dirty="0"/>
              <a:t>зай барих</a:t>
            </a:r>
            <a:endParaRPr lang="en-GB" dirty="0"/>
          </a:p>
          <a:p>
            <a:pPr lvl="1"/>
            <a:r>
              <a:rPr lang="mn-MN" dirty="0"/>
              <a:t>Цаг агаар, замын нөхцөл сайтай үед багадаа 2 </a:t>
            </a:r>
            <a:r>
              <a:rPr lang="mn-MN" dirty="0" smtClean="0"/>
              <a:t>секунд</a:t>
            </a:r>
            <a:endParaRPr lang="en-GB" dirty="0"/>
          </a:p>
          <a:p>
            <a:pPr lvl="1"/>
            <a:r>
              <a:rPr lang="mn-MN" dirty="0"/>
              <a:t>Цаг агаар болон/эсвэл замын нөхцөл таагүй үед багадаа 4 </a:t>
            </a:r>
            <a:r>
              <a:rPr lang="mn-MN" dirty="0" smtClean="0"/>
              <a:t>секунд</a:t>
            </a:r>
            <a:endParaRPr lang="en-GB" dirty="0"/>
          </a:p>
          <a:p>
            <a:pPr lvl="1"/>
            <a:r>
              <a:rPr lang="mn-MN" dirty="0"/>
              <a:t>Мөстсөн үед 10 хүртэлх </a:t>
            </a:r>
            <a:r>
              <a:rPr lang="mn-MN" dirty="0" smtClean="0"/>
              <a:t>секунд </a:t>
            </a:r>
            <a:r>
              <a:rPr lang="en-GB" dirty="0" smtClean="0"/>
              <a:t>(</a:t>
            </a:r>
            <a:r>
              <a:rPr lang="mn-MN" dirty="0"/>
              <a:t>аялал зайлшгүй шаардлагатай бол</a:t>
            </a:r>
            <a:r>
              <a:rPr lang="en-US" dirty="0"/>
              <a:t>)</a:t>
            </a:r>
            <a:endParaRPr lang="en-GB" dirty="0"/>
          </a:p>
          <a:p>
            <a:r>
              <a:rPr lang="mn-MN" dirty="0"/>
              <a:t>Арын тээврийн хэрэгсэл хэт ойртвол </a:t>
            </a:r>
            <a:r>
              <a:rPr lang="mn-MN" dirty="0" smtClean="0"/>
              <a:t>хоорондын зайгаа нэмнэ </a:t>
            </a:r>
            <a:r>
              <a:rPr lang="mn-MN" dirty="0"/>
              <a:t>үү</a:t>
            </a:r>
            <a:endParaRPr lang="en-GB" dirty="0"/>
          </a:p>
          <a:p>
            <a:r>
              <a:rPr lang="mn-MN" dirty="0" smtClean="0"/>
              <a:t>Жолоо барихдаа бүх анхаарлаа хандуулж, </a:t>
            </a:r>
            <a:r>
              <a:rPr lang="mn-MN" dirty="0"/>
              <a:t>урдах тээврийн хэрэгслийн өмнөх замын хөдөлгөөнийг ажиглан, анхаарал сарниулах </a:t>
            </a:r>
            <a:r>
              <a:rPr lang="mn-MN" b="1" dirty="0" smtClean="0"/>
              <a:t>бүх зүйлээс </a:t>
            </a:r>
            <a:r>
              <a:rPr lang="mn-MN" dirty="0" smtClean="0"/>
              <a:t>зайлсхийгээрэй</a:t>
            </a:r>
            <a:endParaRPr lang="en-GB" dirty="0"/>
          </a:p>
          <a:p>
            <a:r>
              <a:rPr lang="mn-MN" dirty="0"/>
              <a:t>Ядарсан үедээ жолоо бүү барь</a:t>
            </a:r>
            <a:endParaRPr lang="en-GB" dirty="0"/>
          </a:p>
          <a:p>
            <a:r>
              <a:rPr lang="mn-MN" dirty="0"/>
              <a:t>Нөлөөн дор жолоо бүү барь</a:t>
            </a:r>
            <a:endParaRPr lang="en-GB" dirty="0"/>
          </a:p>
          <a:p>
            <a:r>
              <a:rPr lang="mn-MN" dirty="0"/>
              <a:t>Тээврийн хэрэгсэлд </a:t>
            </a:r>
            <a:r>
              <a:rPr lang="mn-MN" dirty="0" smtClean="0"/>
              <a:t>засвар </a:t>
            </a:r>
            <a:r>
              <a:rPr lang="mn-MN" dirty="0"/>
              <a:t>үйлчилгээ хийсэн эсэхийг </a:t>
            </a:r>
            <a:r>
              <a:rPr lang="mn-MN" dirty="0" smtClean="0"/>
              <a:t>шалгаад, </a:t>
            </a:r>
            <a:r>
              <a:rPr lang="mn-MN" dirty="0" smtClean="0"/>
              <a:t>дугуйны </a:t>
            </a:r>
            <a:r>
              <a:rPr lang="mn-MN" dirty="0"/>
              <a:t>хий болон хээний гүнийг шалгана уу</a:t>
            </a:r>
            <a:endParaRPr lang="en-GB" dirty="0"/>
          </a:p>
          <a:p>
            <a:r>
              <a:rPr lang="mn-MN" dirty="0"/>
              <a:t>Яаралтай үеийн тоормосны автомат систем </a:t>
            </a:r>
            <a:r>
              <a:rPr lang="en-GB" dirty="0"/>
              <a:t>(AEB) </a:t>
            </a:r>
            <a:r>
              <a:rPr lang="mn-MN" dirty="0"/>
              <a:t>бүхий тээврийн хэрэгсэл сонгоно уу</a:t>
            </a:r>
            <a:endParaRPr lang="en-GB" dirty="0"/>
          </a:p>
          <a:p>
            <a:r>
              <a:rPr lang="mn-MN" dirty="0"/>
              <a:t>Байгаа тохиолдолд Хурд баригч систем </a:t>
            </a:r>
            <a:r>
              <a:rPr lang="en-GB" dirty="0"/>
              <a:t>(ACC) </a:t>
            </a:r>
            <a:r>
              <a:rPr lang="mn-MN" dirty="0"/>
              <a:t>ашиглах</a:t>
            </a:r>
            <a:r>
              <a:rPr lang="en-GB" dirty="0"/>
              <a:t> </a:t>
            </a:r>
          </a:p>
        </p:txBody>
      </p:sp>
    </p:spTree>
    <p:extLst>
      <p:ext uri="{BB962C8B-B14F-4D97-AF65-F5344CB8AC3E}">
        <p14:creationId xmlns:p14="http://schemas.microsoft.com/office/powerpoint/2010/main" val="2198712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CC0F282-3B32-4FA9-969B-3A6F0F6C9826}"/>
              </a:ext>
            </a:extLst>
          </p:cNvPr>
          <p:cNvSpPr>
            <a:spLocks noGrp="1"/>
          </p:cNvSpPr>
          <p:nvPr>
            <p:ph type="title"/>
          </p:nvPr>
        </p:nvSpPr>
        <p:spPr>
          <a:xfrm>
            <a:off x="6746628" y="1783959"/>
            <a:ext cx="4645250" cy="2889114"/>
          </a:xfrm>
        </p:spPr>
        <p:txBody>
          <a:bodyPr vert="horz" lIns="91440" tIns="45720" rIns="91440" bIns="45720" rtlCol="0" anchor="b">
            <a:normAutofit fontScale="90000"/>
          </a:bodyPr>
          <a:lstStyle/>
          <a:p>
            <a:r>
              <a:rPr lang="mn-MN" sz="5100" kern="1200" dirty="0">
                <a:solidFill>
                  <a:schemeClr val="tx1"/>
                </a:solidFill>
                <a:latin typeface="+mj-lt"/>
                <a:ea typeface="+mj-ea"/>
                <a:cs typeface="+mj-cs"/>
              </a:rPr>
              <a:t>Эвдрэл гарах эсвэл зам тээврийн ослын дараа хэрхэх вэ? </a:t>
            </a:r>
            <a:endParaRPr lang="en-US" sz="5100" kern="1200" dirty="0">
              <a:solidFill>
                <a:schemeClr val="tx1"/>
              </a:solidFill>
              <a:latin typeface="+mj-lt"/>
              <a:ea typeface="+mj-ea"/>
              <a:cs typeface="+mj-cs"/>
            </a:endParaRPr>
          </a:p>
        </p:txBody>
      </p:sp>
      <p:sp>
        <p:nvSpPr>
          <p:cNvPr id="10" name="Freeform: Shape 9">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in the grass&#10;&#10;Description automatically generated">
            <a:extLst>
              <a:ext uri="{FF2B5EF4-FFF2-40B4-BE49-F238E27FC236}">
                <a16:creationId xmlns="" xmlns:a16="http://schemas.microsoft.com/office/drawing/2014/main" id="{B7E2B7A8-CCCB-4768-A375-E4715EC4D3C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497198257"/>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245FC9-1ADC-414B-A383-AD0B4B5FD89E}"/>
              </a:ext>
            </a:extLst>
          </p:cNvPr>
          <p:cNvSpPr>
            <a:spLocks noGrp="1"/>
          </p:cNvSpPr>
          <p:nvPr>
            <p:ph type="title"/>
          </p:nvPr>
        </p:nvSpPr>
        <p:spPr/>
        <p:txBody>
          <a:bodyPr>
            <a:normAutofit/>
          </a:bodyPr>
          <a:lstStyle/>
          <a:p>
            <a:r>
              <a:rPr lang="mn-MN" dirty="0"/>
              <a:t>Эвдрэл эсвэл </a:t>
            </a:r>
            <a:r>
              <a:rPr lang="mn-MN" dirty="0" smtClean="0"/>
              <a:t>ослын </a:t>
            </a:r>
            <a:r>
              <a:rPr lang="mn-MN" dirty="0"/>
              <a:t>дараа аюулгүй байдлаа хангах</a:t>
            </a:r>
            <a:endParaRPr lang="en-GB" dirty="0"/>
          </a:p>
        </p:txBody>
      </p:sp>
      <p:sp>
        <p:nvSpPr>
          <p:cNvPr id="3" name="Content Placeholder 2">
            <a:extLst>
              <a:ext uri="{FF2B5EF4-FFF2-40B4-BE49-F238E27FC236}">
                <a16:creationId xmlns="" xmlns:a16="http://schemas.microsoft.com/office/drawing/2014/main" id="{647A1875-7CFD-4845-9CA0-8486D93F0CEF}"/>
              </a:ext>
            </a:extLst>
          </p:cNvPr>
          <p:cNvSpPr>
            <a:spLocks noGrp="1"/>
          </p:cNvSpPr>
          <p:nvPr>
            <p:ph idx="1"/>
          </p:nvPr>
        </p:nvSpPr>
        <p:spPr/>
        <p:txBody>
          <a:bodyPr>
            <a:normAutofit fontScale="85000" lnSpcReduction="20000"/>
          </a:bodyPr>
          <a:lstStyle/>
          <a:p>
            <a:r>
              <a:rPr lang="mn-MN" dirty="0"/>
              <a:t>Боломжтой бол тээврийн хэрэгслээ замын хажуу руу аюулгүй газар байрлуулаарай.</a:t>
            </a:r>
            <a:endParaRPr lang="en-GB" dirty="0"/>
          </a:p>
          <a:p>
            <a:r>
              <a:rPr lang="mn-MN" dirty="0"/>
              <a:t>Тээврийн хэрэгсэл тань </a:t>
            </a:r>
            <a:r>
              <a:rPr lang="mn-MN" dirty="0" smtClean="0"/>
              <a:t>бусдад харагдахуйц байрласан эсэхийг нягтална </a:t>
            </a:r>
            <a:r>
              <a:rPr lang="mn-MN" dirty="0"/>
              <a:t>уу. </a:t>
            </a:r>
            <a:r>
              <a:rPr lang="mn-MN" dirty="0" smtClean="0"/>
              <a:t>Энэ үед аюулын </a:t>
            </a:r>
            <a:r>
              <a:rPr lang="mn-MN" dirty="0"/>
              <a:t>дохиогоо </a:t>
            </a:r>
            <a:r>
              <a:rPr lang="mn-MN" dirty="0" smtClean="0"/>
              <a:t>ажиллуулж, </a:t>
            </a:r>
            <a:r>
              <a:rPr lang="mn-MN" dirty="0"/>
              <a:t>харагдах орчин муу эсвэл шөнийн цагаар ойрын гэрлээ асаана уу. </a:t>
            </a:r>
            <a:endParaRPr lang="en-GB" dirty="0"/>
          </a:p>
          <a:p>
            <a:r>
              <a:rPr lang="mn-MN" dirty="0"/>
              <a:t>Тээврийн хэрэгслээс гарахаасаа </a:t>
            </a:r>
            <a:r>
              <a:rPr lang="mn-MN" b="1" dirty="0" smtClean="0"/>
              <a:t>өмнө </a:t>
            </a:r>
            <a:r>
              <a:rPr lang="mn-MN" dirty="0" smtClean="0"/>
              <a:t>гэрэлтдэг </a:t>
            </a:r>
            <a:r>
              <a:rPr lang="mn-MN" dirty="0"/>
              <a:t>хантааз өмсөнө үү. Зорчигчид мөн өмссөн эсэхийг нягтлана уу.</a:t>
            </a:r>
            <a:endParaRPr lang="en-GB" dirty="0"/>
          </a:p>
          <a:p>
            <a:r>
              <a:rPr lang="mn-MN" dirty="0"/>
              <a:t>Замын хөдөлгөөнөөс </a:t>
            </a:r>
            <a:r>
              <a:rPr lang="mn-MN" dirty="0" smtClean="0"/>
              <a:t>хамгийн хол байгаа хаалгаар зорчигчдын </a:t>
            </a:r>
            <a:r>
              <a:rPr lang="mn-MN" dirty="0"/>
              <a:t>хамт гарна уу. </a:t>
            </a:r>
            <a:endParaRPr lang="en-GB" dirty="0"/>
          </a:p>
          <a:p>
            <a:r>
              <a:rPr lang="mn-MN" dirty="0"/>
              <a:t>Тээврийн хэрэгсэл, замын </a:t>
            </a:r>
            <a:r>
              <a:rPr lang="mn-MN" dirty="0" smtClean="0"/>
              <a:t>хөдөлгөөн болон өөрийнхөө </a:t>
            </a:r>
            <a:r>
              <a:rPr lang="mn-MN" dirty="0"/>
              <a:t>тээврийн хэрэгслээс хол</a:t>
            </a:r>
            <a:r>
              <a:rPr lang="mn-MN" dirty="0" smtClean="0"/>
              <a:t>, болж өгвөл </a:t>
            </a:r>
            <a:r>
              <a:rPr lang="mn-MN" dirty="0"/>
              <a:t>хаалтны ард зогсоорой. </a:t>
            </a:r>
            <a:endParaRPr lang="en-GB" dirty="0"/>
          </a:p>
          <a:p>
            <a:r>
              <a:rPr lang="mn-MN" dirty="0"/>
              <a:t>Хуулинд ослын зогсолтын тэмдэг байруулах шаардлагатай гэж заасан бол ирж </a:t>
            </a:r>
            <a:r>
              <a:rPr lang="mn-MN" dirty="0" smtClean="0"/>
              <a:t>буй машинуудыг харж байгаад тэмдэгийг </a:t>
            </a:r>
            <a:r>
              <a:rPr lang="mn-MN" dirty="0"/>
              <a:t>байрлуулна уу. </a:t>
            </a:r>
            <a:endParaRPr lang="en-GB" dirty="0"/>
          </a:p>
          <a:p>
            <a:r>
              <a:rPr lang="mn-MN" dirty="0"/>
              <a:t>Яаралтай тусламж/засвар үйлчилгээний газартай холбогдоно уу.</a:t>
            </a:r>
            <a:endParaRPr lang="en-GB" dirty="0"/>
          </a:p>
        </p:txBody>
      </p:sp>
    </p:spTree>
    <p:extLst>
      <p:ext uri="{BB962C8B-B14F-4D97-AF65-F5344CB8AC3E}">
        <p14:creationId xmlns:p14="http://schemas.microsoft.com/office/powerpoint/2010/main" val="27832729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245FC9-1ADC-414B-A383-AD0B4B5FD89E}"/>
              </a:ext>
            </a:extLst>
          </p:cNvPr>
          <p:cNvSpPr>
            <a:spLocks noGrp="1"/>
          </p:cNvSpPr>
          <p:nvPr>
            <p:ph type="title"/>
          </p:nvPr>
        </p:nvSpPr>
        <p:spPr/>
        <p:txBody>
          <a:bodyPr/>
          <a:lstStyle/>
          <a:p>
            <a:r>
              <a:rPr lang="mn-MN" dirty="0"/>
              <a:t>Эвдрэл эсвэл </a:t>
            </a:r>
            <a:r>
              <a:rPr lang="mn-MN" dirty="0" smtClean="0"/>
              <a:t>ослын </a:t>
            </a:r>
            <a:r>
              <a:rPr lang="mn-MN" dirty="0"/>
              <a:t>дараа аюулгүй байдлаа хангах</a:t>
            </a:r>
            <a:endParaRPr lang="en-GB" dirty="0"/>
          </a:p>
        </p:txBody>
      </p:sp>
      <p:sp>
        <p:nvSpPr>
          <p:cNvPr id="3" name="Content Placeholder 2">
            <a:extLst>
              <a:ext uri="{FF2B5EF4-FFF2-40B4-BE49-F238E27FC236}">
                <a16:creationId xmlns="" xmlns:a16="http://schemas.microsoft.com/office/drawing/2014/main" id="{647A1875-7CFD-4845-9CA0-8486D93F0CEF}"/>
              </a:ext>
            </a:extLst>
          </p:cNvPr>
          <p:cNvSpPr>
            <a:spLocks noGrp="1"/>
          </p:cNvSpPr>
          <p:nvPr>
            <p:ph idx="1"/>
          </p:nvPr>
        </p:nvSpPr>
        <p:spPr/>
        <p:txBody>
          <a:bodyPr>
            <a:normAutofit fontScale="85000" lnSpcReduction="10000"/>
          </a:bodyPr>
          <a:lstStyle/>
          <a:p>
            <a:r>
              <a:rPr lang="mn-MN" dirty="0"/>
              <a:t>Хүлээхдээ тээврийн хэрэгслийн ойр орчимд болон гэрэл </a:t>
            </a:r>
            <a:r>
              <a:rPr lang="mn-MN" dirty="0" smtClean="0"/>
              <a:t>халхалж </a:t>
            </a:r>
            <a:r>
              <a:rPr lang="mn-MN" dirty="0"/>
              <a:t>бүү зогс</a:t>
            </a:r>
            <a:endParaRPr lang="en-GB" dirty="0"/>
          </a:p>
          <a:p>
            <a:r>
              <a:rPr lang="mn-MN" dirty="0" smtClean="0"/>
              <a:t>Ослын </a:t>
            </a:r>
            <a:r>
              <a:rPr lang="mn-MN" dirty="0"/>
              <a:t>дараа бусдад туслахаас өмнө </a:t>
            </a:r>
            <a:r>
              <a:rPr lang="mn-MN" dirty="0" smtClean="0"/>
              <a:t>нэн тэргүүнд </a:t>
            </a:r>
            <a:r>
              <a:rPr lang="mn-MN" dirty="0"/>
              <a:t>өөрийнхөө аюулгүй байдлыг хангана уу. </a:t>
            </a:r>
            <a:endParaRPr lang="en-GB" dirty="0"/>
          </a:p>
          <a:p>
            <a:r>
              <a:rPr lang="mn-MN" dirty="0"/>
              <a:t>Та тээврийн хэрэгслээ хурдны зам дээр аюулгүй газар байрлуулах боломжгүй тохиолдолд тээврийн хэрэгсэлдээ сууж, хамгаалах бүсээ зүүн </a:t>
            </a:r>
            <a:r>
              <a:rPr lang="en-US" dirty="0"/>
              <a:t>(</a:t>
            </a:r>
            <a:r>
              <a:rPr lang="mn-MN" dirty="0"/>
              <a:t>зорчигчид мөн адил</a:t>
            </a:r>
            <a:r>
              <a:rPr lang="en-US" dirty="0"/>
              <a:t>)</a:t>
            </a:r>
            <a:r>
              <a:rPr lang="mn-MN" dirty="0"/>
              <a:t>, аваарын болон ойрын гэрлээ асааж, тоормос дээрээ гишгэлж, гэрлээрээ дохингоо яаралтай </a:t>
            </a:r>
            <a:r>
              <a:rPr lang="mn-MN" dirty="0" smtClean="0"/>
              <a:t>тусламж дуудаарай. </a:t>
            </a:r>
            <a:endParaRPr lang="en-GB" dirty="0"/>
          </a:p>
          <a:p>
            <a:r>
              <a:rPr lang="mn-MN" dirty="0"/>
              <a:t>Хэрэв </a:t>
            </a:r>
            <a:r>
              <a:rPr lang="mn-MN" dirty="0" smtClean="0"/>
              <a:t>аюултай нөхцөл байдал үүсвэл </a:t>
            </a:r>
            <a:r>
              <a:rPr lang="mn-MN" dirty="0"/>
              <a:t>тээврийн хэрэгсэлдээ буцаж ороод хамгаалах бүсээ зүүнэ үү </a:t>
            </a:r>
            <a:r>
              <a:rPr lang="en-US" dirty="0"/>
              <a:t>(</a:t>
            </a:r>
            <a:r>
              <a:rPr lang="mn-MN" dirty="0"/>
              <a:t>зорчигчид мөн адил</a:t>
            </a:r>
            <a:r>
              <a:rPr lang="en-US" dirty="0"/>
              <a:t>)</a:t>
            </a:r>
            <a:r>
              <a:rPr lang="mn-MN" dirty="0"/>
              <a:t>. Аюул өнгөрсний дараа гарч болно. </a:t>
            </a:r>
            <a:endParaRPr lang="en-GB" dirty="0"/>
          </a:p>
          <a:p>
            <a:r>
              <a:rPr lang="mn-MN" dirty="0"/>
              <a:t>Замын хажууд засвар хийж огт болохгүй. Засвар үйлчилгээний </a:t>
            </a:r>
            <a:r>
              <a:rPr lang="mn-MN" dirty="0" smtClean="0"/>
              <a:t>газар дуудна </a:t>
            </a:r>
            <a:r>
              <a:rPr lang="mn-MN" dirty="0"/>
              <a:t>уу. </a:t>
            </a:r>
            <a:endParaRPr lang="en-GB" dirty="0"/>
          </a:p>
        </p:txBody>
      </p:sp>
    </p:spTree>
    <p:extLst>
      <p:ext uri="{BB962C8B-B14F-4D97-AF65-F5344CB8AC3E}">
        <p14:creationId xmlns:p14="http://schemas.microsoft.com/office/powerpoint/2010/main" val="18953231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0396D20-F8D0-4294-92BC-F102D55C5153}"/>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mn-MN" sz="6000" kern="1200" dirty="0">
                <a:solidFill>
                  <a:schemeClr val="tx1"/>
                </a:solidFill>
                <a:latin typeface="+mj-lt"/>
                <a:ea typeface="+mj-ea"/>
                <a:cs typeface="+mj-cs"/>
              </a:rPr>
              <a:t>Хамгаалах бүс</a:t>
            </a:r>
            <a:endParaRPr lang="en-US" sz="6000" kern="1200" dirty="0">
              <a:solidFill>
                <a:schemeClr val="tx1"/>
              </a:solidFill>
              <a:latin typeface="+mj-lt"/>
              <a:ea typeface="+mj-ea"/>
              <a:cs typeface="+mj-cs"/>
            </a:endParaRPr>
          </a:p>
        </p:txBody>
      </p:sp>
      <p:sp>
        <p:nvSpPr>
          <p:cNvPr id="10" name="Freeform: Shape 9">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person, sitting, woman, young&#10;&#10;Description automatically generated">
            <a:extLst>
              <a:ext uri="{FF2B5EF4-FFF2-40B4-BE49-F238E27FC236}">
                <a16:creationId xmlns="" xmlns:a16="http://schemas.microsoft.com/office/drawing/2014/main" id="{392B34B3-A3F3-44B4-85E3-C604CD3747F5}"/>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735587829"/>
      </p:ext>
    </p:extLst>
  </p:cSld>
  <p:clrMapOvr>
    <a:overrideClrMapping bg1="dk1" tx1="lt1" bg2="dk2" tx2="lt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E9FB3227-2462-4208-8B45-1AAB400E9CE4}"/>
              </a:ext>
            </a:extLst>
          </p:cNvPr>
          <p:cNvSpPr>
            <a:spLocks noGrp="1"/>
          </p:cNvSpPr>
          <p:nvPr>
            <p:ph type="title"/>
          </p:nvPr>
        </p:nvSpPr>
        <p:spPr/>
        <p:txBody>
          <a:bodyPr/>
          <a:lstStyle/>
          <a:p>
            <a:r>
              <a:rPr lang="mn-MN" dirty="0"/>
              <a:t>Хамгаалах бүс </a:t>
            </a:r>
            <a:endParaRPr lang="en-GB" dirty="0"/>
          </a:p>
        </p:txBody>
      </p:sp>
      <p:sp>
        <p:nvSpPr>
          <p:cNvPr id="2" name="Content Placeholder 1">
            <a:extLst>
              <a:ext uri="{FF2B5EF4-FFF2-40B4-BE49-F238E27FC236}">
                <a16:creationId xmlns="" xmlns:a16="http://schemas.microsoft.com/office/drawing/2014/main" id="{76881BA0-0A7A-40C6-8ED6-A9EAAF9328D6}"/>
              </a:ext>
            </a:extLst>
          </p:cNvPr>
          <p:cNvSpPr>
            <a:spLocks noGrp="1"/>
          </p:cNvSpPr>
          <p:nvPr>
            <p:ph idx="1"/>
          </p:nvPr>
        </p:nvSpPr>
        <p:spPr>
          <a:xfrm>
            <a:off x="838200" y="2901695"/>
            <a:ext cx="10515600" cy="3275267"/>
          </a:xfrm>
        </p:spPr>
        <p:txBody>
          <a:bodyPr/>
          <a:lstStyle/>
          <a:p>
            <a:r>
              <a:rPr lang="mn-MN" dirty="0"/>
              <a:t>Хамгаалах бүс зүүснээр урд талын суудлын </a:t>
            </a:r>
            <a:r>
              <a:rPr lang="mn-MN" dirty="0" smtClean="0"/>
              <a:t>зорчигчдын </a:t>
            </a:r>
            <a:r>
              <a:rPr lang="mn-MN" dirty="0"/>
              <a:t>ослын </a:t>
            </a:r>
            <a:r>
              <a:rPr lang="mn-MN" dirty="0" smtClean="0"/>
              <a:t>үед </a:t>
            </a:r>
            <a:r>
              <a:rPr lang="mn-MN" dirty="0"/>
              <a:t>амь насаа алдах эрсдэл 50% хүртэл буурдаг</a:t>
            </a:r>
            <a:endParaRPr lang="en-GB" dirty="0"/>
          </a:p>
          <a:p>
            <a:r>
              <a:rPr lang="mn-MN" dirty="0"/>
              <a:t>Арын суудлын зорчигчдийн хувьд 75</a:t>
            </a:r>
            <a:r>
              <a:rPr lang="mn-MN" dirty="0" smtClean="0"/>
              <a:t>%-аар буурдаг</a:t>
            </a:r>
            <a:endParaRPr lang="en-GB" dirty="0"/>
          </a:p>
          <a:p>
            <a:r>
              <a:rPr lang="mn-MN" dirty="0" smtClean="0"/>
              <a:t>Нийт 4.8 </a:t>
            </a:r>
            <a:r>
              <a:rPr lang="mn-MN" dirty="0"/>
              <a:t>тэрбум </a:t>
            </a:r>
            <a:r>
              <a:rPr lang="mn-MN" dirty="0" smtClean="0"/>
              <a:t>хүн амтай </a:t>
            </a:r>
            <a:r>
              <a:rPr lang="mn-MN" dirty="0"/>
              <a:t>111 улс хамгаалах бүсний </a:t>
            </a:r>
            <a:r>
              <a:rPr lang="mn-MN" dirty="0" smtClean="0"/>
              <a:t>хуультай </a:t>
            </a:r>
            <a:r>
              <a:rPr lang="mn-MN" dirty="0"/>
              <a:t>байдаг</a:t>
            </a:r>
            <a:endParaRPr lang="en-GB" dirty="0"/>
          </a:p>
        </p:txBody>
      </p:sp>
      <p:pic>
        <p:nvPicPr>
          <p:cNvPr id="6" name="Graphic 5" descr="Seat Belt">
            <a:extLst>
              <a:ext uri="{FF2B5EF4-FFF2-40B4-BE49-F238E27FC236}">
                <a16:creationId xmlns="" xmlns:a16="http://schemas.microsoft.com/office/drawing/2014/main" id="{C49AC3D5-D79F-498F-BFEB-F1BD56326EC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8589264" y="522541"/>
            <a:ext cx="2116391" cy="2116391"/>
          </a:xfrm>
          <a:prstGeom prst="rect">
            <a:avLst/>
          </a:prstGeom>
        </p:spPr>
      </p:pic>
    </p:spTree>
    <p:extLst>
      <p:ext uri="{BB962C8B-B14F-4D97-AF65-F5344CB8AC3E}">
        <p14:creationId xmlns:p14="http://schemas.microsoft.com/office/powerpoint/2010/main" val="30770832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14B4929-47D6-4BAB-B489-3EF476C0D53F}"/>
              </a:ext>
            </a:extLst>
          </p:cNvPr>
          <p:cNvSpPr>
            <a:spLocks noGrp="1"/>
          </p:cNvSpPr>
          <p:nvPr>
            <p:ph type="title"/>
          </p:nvPr>
        </p:nvSpPr>
        <p:spPr/>
        <p:txBody>
          <a:bodyPr/>
          <a:lstStyle/>
          <a:p>
            <a:r>
              <a:rPr lang="mn-MN" dirty="0"/>
              <a:t>Хамгаалах бүсээ үргэлж зүүгээрэй...</a:t>
            </a:r>
            <a:endParaRPr lang="en-GB" dirty="0"/>
          </a:p>
        </p:txBody>
      </p:sp>
      <p:pic>
        <p:nvPicPr>
          <p:cNvPr id="3" name="Online Media 2" title="Embrace Life - always wear your seat belt">
            <a:hlinkClick r:id="" action="ppaction://media"/>
            <a:extLst>
              <a:ext uri="{FF2B5EF4-FFF2-40B4-BE49-F238E27FC236}">
                <a16:creationId xmlns="" xmlns:a16="http://schemas.microsoft.com/office/drawing/2014/main" id="{D2340A72-B4F4-4300-A98E-6D1CE4B1EE7F}"/>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717801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AC8E671-0EAD-48F9-AB59-6655C40B8792}"/>
              </a:ext>
            </a:extLst>
          </p:cNvPr>
          <p:cNvSpPr>
            <a:spLocks noGrp="1"/>
          </p:cNvSpPr>
          <p:nvPr>
            <p:ph type="title"/>
          </p:nvPr>
        </p:nvSpPr>
        <p:spPr>
          <a:xfrm>
            <a:off x="6746628" y="1783959"/>
            <a:ext cx="4799196" cy="2889114"/>
          </a:xfrm>
        </p:spPr>
        <p:txBody>
          <a:bodyPr vert="horz" lIns="91440" tIns="45720" rIns="91440" bIns="45720" rtlCol="0" anchor="b">
            <a:normAutofit/>
          </a:bodyPr>
          <a:lstStyle/>
          <a:p>
            <a:r>
              <a:rPr lang="mn-MN" sz="6000" kern="1200" dirty="0">
                <a:solidFill>
                  <a:schemeClr val="tx1"/>
                </a:solidFill>
                <a:latin typeface="+mj-lt"/>
                <a:ea typeface="+mj-ea"/>
                <a:cs typeface="+mj-cs"/>
              </a:rPr>
              <a:t>Хамгаалалтын малгай</a:t>
            </a:r>
            <a:endParaRPr lang="en-US" sz="6000" kern="1200" dirty="0">
              <a:solidFill>
                <a:schemeClr val="tx1"/>
              </a:solidFill>
              <a:latin typeface="+mj-lt"/>
              <a:ea typeface="+mj-ea"/>
              <a:cs typeface="+mj-cs"/>
            </a:endParaRPr>
          </a:p>
        </p:txBody>
      </p:sp>
      <p:sp>
        <p:nvSpPr>
          <p:cNvPr id="14" name="Freeform: Shape 13">
            <a:extLst>
              <a:ext uri="{FF2B5EF4-FFF2-40B4-BE49-F238E27FC236}">
                <a16:creationId xmlns="" xmlns:a16="http://schemas.microsoft.com/office/drawing/2014/main" id="{1DB7C82F-AB7E-4F0C-B829-FA1B9C415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person riding a motorcycle on a city street&#10;&#10;Description automatically generated">
            <a:extLst>
              <a:ext uri="{FF2B5EF4-FFF2-40B4-BE49-F238E27FC236}">
                <a16:creationId xmlns="" xmlns:a16="http://schemas.microsoft.com/office/drawing/2014/main" id="{63EDB258-7E79-47CE-8438-8B75459918F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844708885"/>
      </p:ext>
    </p:extLst>
  </p:cSld>
  <p:clrMapOvr>
    <a:overrideClrMapping bg1="dk1" tx1="lt1" bg2="dk2" tx2="lt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DAB266E9-977E-4F63-B6A6-690CB8869FD5}"/>
              </a:ext>
            </a:extLst>
          </p:cNvPr>
          <p:cNvSpPr>
            <a:spLocks noGrp="1"/>
          </p:cNvSpPr>
          <p:nvPr>
            <p:ph type="title"/>
          </p:nvPr>
        </p:nvSpPr>
        <p:spPr/>
        <p:txBody>
          <a:bodyPr/>
          <a:lstStyle/>
          <a:p>
            <a:r>
              <a:rPr lang="mn-MN" dirty="0"/>
              <a:t>Хамгаалалтын малгай</a:t>
            </a:r>
            <a:endParaRPr lang="en-GB" dirty="0"/>
          </a:p>
        </p:txBody>
      </p:sp>
      <p:sp>
        <p:nvSpPr>
          <p:cNvPr id="2" name="Content Placeholder 1">
            <a:extLst>
              <a:ext uri="{FF2B5EF4-FFF2-40B4-BE49-F238E27FC236}">
                <a16:creationId xmlns="" xmlns:a16="http://schemas.microsoft.com/office/drawing/2014/main" id="{B65F916C-700C-4729-9D18-B20B0016970B}"/>
              </a:ext>
            </a:extLst>
          </p:cNvPr>
          <p:cNvSpPr>
            <a:spLocks noGrp="1"/>
          </p:cNvSpPr>
          <p:nvPr>
            <p:ph idx="1"/>
          </p:nvPr>
        </p:nvSpPr>
        <p:spPr>
          <a:xfrm>
            <a:off x="838200" y="3084575"/>
            <a:ext cx="10515600" cy="3092387"/>
          </a:xfrm>
        </p:spPr>
        <p:txBody>
          <a:bodyPr/>
          <a:lstStyle/>
          <a:p>
            <a:r>
              <a:rPr lang="mn-MN" dirty="0"/>
              <a:t>Мотоциклийн хамгаалалтын малгайг зохих ёсоор өмсөх нь амь насаа алдах эрсдлийг 40</a:t>
            </a:r>
            <a:r>
              <a:rPr lang="mn-MN" dirty="0" smtClean="0"/>
              <a:t>%-аар </a:t>
            </a:r>
            <a:r>
              <a:rPr lang="mn-MN" dirty="0"/>
              <a:t>бууруулдаг</a:t>
            </a:r>
            <a:endParaRPr lang="en-GB" dirty="0"/>
          </a:p>
          <a:p>
            <a:r>
              <a:rPr lang="mn-MN" dirty="0"/>
              <a:t>Хамгаалалтын </a:t>
            </a:r>
            <a:r>
              <a:rPr lang="mn-MN" dirty="0" smtClean="0"/>
              <a:t>малгайтай </a:t>
            </a:r>
            <a:r>
              <a:rPr lang="mn-MN" dirty="0"/>
              <a:t>үед ноцтой гэмтэл авах эрсдэл 70</a:t>
            </a:r>
            <a:r>
              <a:rPr lang="mn-MN" dirty="0" smtClean="0"/>
              <a:t>%-аар </a:t>
            </a:r>
            <a:r>
              <a:rPr lang="mn-MN" dirty="0"/>
              <a:t>буурдаг</a:t>
            </a:r>
            <a:endParaRPr lang="en-GB" dirty="0"/>
          </a:p>
          <a:p>
            <a:r>
              <a:rPr lang="mn-MN" dirty="0"/>
              <a:t>155 улс мотоциклийн жолооч болон </a:t>
            </a:r>
            <a:r>
              <a:rPr lang="mn-MN" dirty="0" smtClean="0"/>
              <a:t>хамт суугаа зорчигчийн </a:t>
            </a:r>
            <a:r>
              <a:rPr lang="mn-MN" dirty="0"/>
              <a:t>хамгаалалтын малгайтай холбоотой цогц хууль хэрэгжүүлдэг</a:t>
            </a:r>
            <a:endParaRPr lang="en-GB" dirty="0"/>
          </a:p>
          <a:p>
            <a:endParaRPr lang="en-GB" dirty="0"/>
          </a:p>
          <a:p>
            <a:endParaRPr lang="en-GB" dirty="0"/>
          </a:p>
        </p:txBody>
      </p:sp>
      <p:pic>
        <p:nvPicPr>
          <p:cNvPr id="8" name="Graphic 7" descr="Motorcycle">
            <a:extLst>
              <a:ext uri="{FF2B5EF4-FFF2-40B4-BE49-F238E27FC236}">
                <a16:creationId xmlns="" xmlns:a16="http://schemas.microsoft.com/office/drawing/2014/main" id="{565E0BEC-E21A-4310-B84F-3E24745D527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8955024" y="584264"/>
            <a:ext cx="2212848" cy="2212848"/>
          </a:xfrm>
          <a:prstGeom prst="rect">
            <a:avLst/>
          </a:prstGeom>
        </p:spPr>
      </p:pic>
    </p:spTree>
    <p:extLst>
      <p:ext uri="{BB962C8B-B14F-4D97-AF65-F5344CB8AC3E}">
        <p14:creationId xmlns:p14="http://schemas.microsoft.com/office/powerpoint/2010/main" val="16783196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9252D23D787B14C8C6353C29A9C7026" ma:contentTypeVersion="12" ma:contentTypeDescription="Create a new document." ma:contentTypeScope="" ma:versionID="89650610c57501b99f0a6f8c171d0234">
  <xsd:schema xmlns:xsd="http://www.w3.org/2001/XMLSchema" xmlns:xs="http://www.w3.org/2001/XMLSchema" xmlns:p="http://schemas.microsoft.com/office/2006/metadata/properties" xmlns:ns2="a318bf16-850d-46a1-b7bf-c51940493954" xmlns:ns3="0a0cdd55-7043-4001-ab48-7789a980510f" targetNamespace="http://schemas.microsoft.com/office/2006/metadata/properties" ma:root="true" ma:fieldsID="ae0ad5ec84e4d7d16ec5ad865af7fd13" ns2:_="" ns3:_="">
    <xsd:import namespace="a318bf16-850d-46a1-b7bf-c51940493954"/>
    <xsd:import namespace="0a0cdd55-7043-4001-ab48-7789a980510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18bf16-850d-46a1-b7bf-c51940493954"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a0cdd55-7043-4001-ab48-7789a980510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15AA85E-0592-4DA9-8136-626AB2EF97E4}"/>
</file>

<file path=customXml/itemProps2.xml><?xml version="1.0" encoding="utf-8"?>
<ds:datastoreItem xmlns:ds="http://schemas.openxmlformats.org/officeDocument/2006/customXml" ds:itemID="{F2840F75-C0B5-4189-AFDE-E2A866FC4F4F}"/>
</file>

<file path=customXml/itemProps3.xml><?xml version="1.0" encoding="utf-8"?>
<ds:datastoreItem xmlns:ds="http://schemas.openxmlformats.org/officeDocument/2006/customXml" ds:itemID="{C44472F6-CB98-4173-BC9D-A63A8330370B}"/>
</file>

<file path=docProps/app.xml><?xml version="1.0" encoding="utf-8"?>
<Properties xmlns="http://schemas.openxmlformats.org/officeDocument/2006/extended-properties" xmlns:vt="http://schemas.openxmlformats.org/officeDocument/2006/docPropsVTypes">
  <TotalTime>2754</TotalTime>
  <Words>4040</Words>
  <Application>Microsoft Office PowerPoint</Application>
  <PresentationFormat>Widescreen</PresentationFormat>
  <Paragraphs>382</Paragraphs>
  <Slides>43</Slides>
  <Notes>43</Notes>
  <HiddenSlides>1</HiddenSlides>
  <MMClips>8</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43</vt:i4>
      </vt:variant>
    </vt:vector>
  </HeadingPairs>
  <TitlesOfParts>
    <vt:vector size="47" baseType="lpstr">
      <vt:lpstr>Arial</vt:lpstr>
      <vt:lpstr>Calibri</vt:lpstr>
      <vt:lpstr>Calibri Light</vt:lpstr>
      <vt:lpstr>Office Theme</vt:lpstr>
      <vt:lpstr>Илтгэлийн Загвар ШУУД УДИРДЛАГЫН СУРГАЛТ</vt:lpstr>
      <vt:lpstr>Жолоочид өгөх зөвлөмж</vt:lpstr>
      <vt:lpstr>Модуль</vt:lpstr>
      <vt:lpstr>Асуудлын цар хүрээ</vt:lpstr>
      <vt:lpstr>PowerPoint Presentation</vt:lpstr>
      <vt:lpstr>Зам тээврийн осол, гэмтэл: Тоо баримт</vt:lpstr>
      <vt:lpstr>Хүний амь нас хохирсон ослын зураглал</vt:lpstr>
      <vt:lpstr>Хурд хэтрүүлэх</vt:lpstr>
      <vt:lpstr>Хурд </vt:lpstr>
      <vt:lpstr>Суурин газарт хурд хэтрүүлэх</vt:lpstr>
      <vt:lpstr>Зам дээр хурд хэтрүүлэх</vt:lpstr>
      <vt:lpstr>Тохиромжтой хурдтай зорчих</vt:lpstr>
      <vt:lpstr>Хурдаа тааруулах</vt:lpstr>
      <vt:lpstr>Нөлөөн дор жолоо барих</vt:lpstr>
      <vt:lpstr>Нөлөөнд автах</vt:lpstr>
      <vt:lpstr>Согтуугаар жолоо барих тухай </vt:lpstr>
      <vt:lpstr>Би хэзээ бүрэн эрүүлжиж, жолоо барьж болох вэ?</vt:lpstr>
      <vt:lpstr>Мансууруулах бодисын нөлөөн дор жолоо барих</vt:lpstr>
      <vt:lpstr>Ямар үр дагавартай вэ?</vt:lpstr>
      <vt:lpstr>Жолоо барих үед анхаарал сарних нь</vt:lpstr>
      <vt:lpstr>Анхаарал сарних </vt:lpstr>
      <vt:lpstr>Анхаарал сарниулах хүчин зүйлүүд</vt:lpstr>
      <vt:lpstr>Жолоо барих үед гар утас ашиглах</vt:lpstr>
      <vt:lpstr>Ядарсан үедээ жолоо барих</vt:lpstr>
      <vt:lpstr>Ядарсан үедээ жолоо барих</vt:lpstr>
      <vt:lpstr>Ядаргаа</vt:lpstr>
      <vt:lpstr>Ядаргааг хэрхэн зохицуулах вэ?</vt:lpstr>
      <vt:lpstr>Цаг агаарын таагүй нөхцөлд жолоо барих</vt:lpstr>
      <vt:lpstr>Анхаарах зүйлс</vt:lpstr>
      <vt:lpstr>Аадар бороотой үед жолоо барих</vt:lpstr>
      <vt:lpstr>Мөстсөн, цастай зам дээр жолоо барих</vt:lpstr>
      <vt:lpstr>Манантай үед жолоо барих</vt:lpstr>
      <vt:lpstr>Зай барих </vt:lpstr>
      <vt:lpstr>Араас мөргөлдөх</vt:lpstr>
      <vt:lpstr>Араас нь мөргөх, араасаа мөргүүлэхээс хэрхэн урьдчилан сэргийлэх вэ?</vt:lpstr>
      <vt:lpstr>Эвдрэл гарах эсвэл зам тээврийн ослын дараа хэрхэх вэ? </vt:lpstr>
      <vt:lpstr>Эвдрэл эсвэл ослын дараа аюулгүй байдлаа хангах</vt:lpstr>
      <vt:lpstr>Эвдрэл эсвэл ослын дараа аюулгүй байдлаа хангах</vt:lpstr>
      <vt:lpstr>Хамгаалах бүс</vt:lpstr>
      <vt:lpstr>Хамгаалах бүс </vt:lpstr>
      <vt:lpstr>Хамгаалах бүсээ үргэлж зүүгээрэй...</vt:lpstr>
      <vt:lpstr>Хамгаалалтын малгай</vt:lpstr>
      <vt:lpstr>Хамгаалалтын малгай</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Driver Toolbox Talks</dc:title>
  <dc:creator>Andy Price</dc:creator>
  <cp:lastModifiedBy>Bilegt Baasandavaa</cp:lastModifiedBy>
  <cp:revision>178</cp:revision>
  <dcterms:created xsi:type="dcterms:W3CDTF">2019-10-24T14:11:17Z</dcterms:created>
  <dcterms:modified xsi:type="dcterms:W3CDTF">2020-10-27T08:12:27Z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0x010100B9252D23D787B14C8C6353C29A9C7026</vt:lpwstr>
  </property>
</Properties>
</file>