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notesSlides/notesSlide1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5.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2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2" r:id="rId2"/>
    <p:sldId id="256" r:id="rId3"/>
    <p:sldId id="257" r:id="rId4"/>
    <p:sldId id="258" r:id="rId5"/>
    <p:sldId id="284" r:id="rId6"/>
    <p:sldId id="282" r:id="rId7"/>
    <p:sldId id="276" r:id="rId8"/>
    <p:sldId id="259" r:id="rId9"/>
    <p:sldId id="260" r:id="rId10"/>
    <p:sldId id="261" r:id="rId11"/>
    <p:sldId id="262" r:id="rId12"/>
    <p:sldId id="263" r:id="rId13"/>
    <p:sldId id="264" r:id="rId14"/>
    <p:sldId id="265" r:id="rId15"/>
    <p:sldId id="274" r:id="rId16"/>
    <p:sldId id="275" r:id="rId17"/>
    <p:sldId id="277" r:id="rId18"/>
    <p:sldId id="278" r:id="rId19"/>
    <p:sldId id="291" r:id="rId20"/>
    <p:sldId id="286" r:id="rId21"/>
    <p:sldId id="285" r:id="rId22"/>
    <p:sldId id="280" r:id="rId23"/>
    <p:sldId id="281" r:id="rId24"/>
    <p:sldId id="268" r:id="rId25"/>
    <p:sldId id="269" r:id="rId26"/>
    <p:sldId id="266" r:id="rId27"/>
    <p:sldId id="267" r:id="rId28"/>
    <p:sldId id="287" r:id="rId29"/>
    <p:sldId id="288" r:id="rId30"/>
    <p:sldId id="289" r:id="rId31"/>
    <p:sldId id="290" r:id="rId32"/>
    <p:sldId id="270" r:id="rId33"/>
    <p:sldId id="271" r:id="rId34"/>
    <p:sldId id="272" r:id="rId35"/>
    <p:sldId id="27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03/06/2020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339425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101035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of the presentation looks at the scale of the road safety problem around the World.</a:t>
            </a:r>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introduction highlighting the true scale of the road safety problem around the World.</a:t>
            </a:r>
          </a:p>
          <a:p>
            <a:endParaRPr lang="en-GB" dirty="0"/>
          </a:p>
          <a:p>
            <a:r>
              <a:rPr lang="en-GB" dirty="0"/>
              <a:t>It highlights some facts and figures and talks about the Sustainable Development Goals as a framework for Governments to use to help improve road safety.</a:t>
            </a:r>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backs up some of the information in the video and highlights where the scale of the problem in terms of Low and Middle Income countries and also the issue with vulnerable road users – pedestrians, motorcyclists and cyclists.</a:t>
            </a:r>
          </a:p>
          <a:p>
            <a:endParaRPr lang="en-GB" dirty="0"/>
          </a:p>
          <a:p>
            <a:r>
              <a:rPr lang="en-GB" dirty="0"/>
              <a:t>You should always remember that our responsibilities as Managers is to manage the health &amp; safety of our employees AND those who they share the road with, so we should treat any collision where there have been injuries (or the potential for injuries) to any road users as seriously as where one of our employees has been injured (or the collision could have resulted in an injury).</a:t>
            </a:r>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heat map of where road fatalities occur – the darker the colour, the higher the number of fatalities per 100,000 population – helps you see where the problems lie in the countries where you are operating.</a:t>
            </a:r>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looks at the reasons why the Company should manage work-related road risks.</a:t>
            </a:r>
          </a:p>
          <a:p>
            <a:endParaRPr lang="en-GB" dirty="0"/>
          </a:p>
          <a:p>
            <a:r>
              <a:rPr lang="en-GB" dirty="0"/>
              <a:t>If this is being run as an interactive session, ask the reasons why here.</a:t>
            </a:r>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1527647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fundamental reasons why any organisation should manage work-related road risks.</a:t>
            </a:r>
          </a:p>
          <a:p>
            <a:endParaRPr lang="en-GB" dirty="0"/>
          </a:p>
          <a:p>
            <a:r>
              <a:rPr lang="en-GB" dirty="0"/>
              <a:t>The next few slides look into each area in a little more depth, to provide you with insights that you can use within your business.</a:t>
            </a:r>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1343754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everyone of the facts and figures that were covered earlier.</a:t>
            </a:r>
          </a:p>
          <a:p>
            <a:endParaRPr lang="en-GB" dirty="0"/>
          </a:p>
          <a:p>
            <a:r>
              <a:rPr lang="en-GB" dirty="0"/>
              <a:t>Use the link to lookup the fatality rates in the countries where you operate, to see the scale of the problem locally.</a:t>
            </a:r>
          </a:p>
          <a:p>
            <a:endParaRPr lang="en-GB" dirty="0"/>
          </a:p>
          <a:p>
            <a:r>
              <a:rPr lang="en-GB" dirty="0"/>
              <a:t>At work drivers have more crashes that private motorists, even after their higher mileages are accounted for.  This may be down to the increased pressures they face from work-related activities, on top of whatever they are experiencing in their private lives.</a:t>
            </a:r>
          </a:p>
          <a:p>
            <a:endParaRPr lang="en-GB" dirty="0"/>
          </a:p>
          <a:p>
            <a:r>
              <a:rPr lang="en-GB" dirty="0"/>
              <a:t>You should also point out that it is not just road fatalities that should be of concern – it’s the millions of serious injuries too.</a:t>
            </a:r>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82775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legal situation will vary by country, so it is not worth going into depth here, but just saying that there is a risk of prosecution if any management failings are seen by the authorities to have contributed to the collision occurring.</a:t>
            </a:r>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95060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the discussions previous about the number of fatalities and serious injuries, and the risks involved, it is clear that any organisation taking its Corporate Social Responsibilities seriously should be managing work-related road safety effectively.</a:t>
            </a:r>
          </a:p>
          <a:p>
            <a:endParaRPr lang="en-GB" dirty="0"/>
          </a:p>
          <a:p>
            <a:r>
              <a:rPr lang="en-GB" dirty="0"/>
              <a:t>Always remember that managing work-related road safety is not just about keeping your employees safe – it is about protecting members of the public who you share the road with.  We’ve heard that 54% of fatalities involve vulnerable road users – pedestrians, cyclists and motorcyclists.</a:t>
            </a:r>
          </a:p>
          <a:p>
            <a:endParaRPr lang="en-GB" dirty="0"/>
          </a:p>
          <a:p>
            <a:r>
              <a:rPr lang="en-GB" dirty="0"/>
              <a:t>There are many things that are good for managing road safety that are also good for the environment, so effective work-related road risk management will help with your ‘green’ initiatives.</a:t>
            </a:r>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094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While preventing crashes to prevent fatalities and serious injuries should be the biggest motivator, safe driving also makes good business sense.</a:t>
            </a:r>
          </a:p>
          <a:p>
            <a:endParaRPr lang="en-GB" dirty="0"/>
          </a:p>
          <a:p>
            <a:r>
              <a:rPr lang="en-GB" dirty="0"/>
              <a:t>The direct costs will depend on the nature of your insurance policy, but might include the things listed.</a:t>
            </a:r>
          </a:p>
          <a:p>
            <a:endParaRPr lang="en-GB" dirty="0"/>
          </a:p>
          <a:p>
            <a:r>
              <a:rPr lang="en-GB" dirty="0"/>
              <a:t>If you are running an interactive session, ask what the hidden costs / uninsured losses are?</a:t>
            </a:r>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3087173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should provide an insight into the true costs to the business every time a collision occurs.</a:t>
            </a:r>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90482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looks at what the biggest risks are, in terms of the chances that an employee or someone that they share the road with will be killed or seriously injured in a road crash.</a:t>
            </a:r>
          </a:p>
          <a:p>
            <a:endParaRPr lang="en-GB" dirty="0"/>
          </a:p>
          <a:p>
            <a:r>
              <a:rPr lang="en-GB" dirty="0"/>
              <a:t>If this Line Manager training is being run as an interactive session, then at this point ask the question:</a:t>
            </a:r>
          </a:p>
          <a:p>
            <a:endParaRPr lang="en-GB" dirty="0"/>
          </a:p>
          <a:p>
            <a:r>
              <a:rPr lang="en-GB" dirty="0"/>
              <a:t>“What are the main reasons why serious collisions occur?”</a:t>
            </a:r>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2111903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main reasons why collisions involving someone being killed or seriously injured occur.</a:t>
            </a:r>
          </a:p>
          <a:p>
            <a:endParaRPr lang="en-GB" dirty="0"/>
          </a:p>
          <a:p>
            <a:r>
              <a:rPr lang="en-GB" dirty="0"/>
              <a:t>There are, of course, other reasons, such as travelling too close to the vehicle in front, unsafe overtaking etc. but these often have underlying contributory factors such as fatigue, distraction etc.</a:t>
            </a:r>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600704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importance of lower speed limits.</a:t>
            </a:r>
          </a:p>
          <a:p>
            <a:endParaRPr lang="en-GB" dirty="0"/>
          </a:p>
          <a:p>
            <a:r>
              <a:rPr lang="en-GB" dirty="0"/>
              <a:t>Driving at safe speeds, depending on the current road and weather conditions, is a vital part of any road safety policy.  We should emphasise to our drivers that the speed limit is not a target, and that in many situations, such as on congested road, in poor weather, at night etc, it will not be safe to drive at the speed limit.</a:t>
            </a:r>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2716595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issue of drink driving globally.  Any alcohol in the body, even below the local legal limit, will increase the risk of a collision occurring, so we should adopt a zero alcohol policy.  We should also remind employees that they could still be impaired the morning after they have been consuming alcohol, and educate them as to how much alcohol they are consuming and how long it takes the body to metabolise that alcohol, so that they can work out when they will be alcohol free and therefore safe to drive.</a:t>
            </a:r>
          </a:p>
          <a:p>
            <a:endParaRPr lang="en-GB" dirty="0"/>
          </a:p>
          <a:p>
            <a:r>
              <a:rPr lang="en-GB" dirty="0"/>
              <a:t>We should also ensure that drivers do not have any drugs in their bodies when driving, as this will also increase the risk of a collision occurring.  It is also important to remember that some medicines – both those prescribed by a doctor and those that can be purchased in a pharmacy – can increase the risk of being involved in a collision, so you need to ensure that employees are aware of this and that you prevent anyone driving under these circumstances.</a:t>
            </a:r>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2691371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wider issue of driver well-being, and provides some advice on what you can do, as managers, to promote </a:t>
            </a:r>
            <a:r>
              <a:rPr lang="en-GB" dirty="0" err="1"/>
              <a:t>wel</a:t>
            </a:r>
            <a:r>
              <a:rPr lang="en-GB" dirty="0"/>
              <a:t>-being.</a:t>
            </a:r>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2460469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focuses on the biggest distraction – the use of phones / smartphones.  Research from around the World has shown that drivers using a phone, whether this is hand held or hands-free, have a 4x risk of being involved in a crash.</a:t>
            </a:r>
          </a:p>
          <a:p>
            <a:endParaRPr lang="en-GB" dirty="0"/>
          </a:p>
          <a:p>
            <a:r>
              <a:rPr lang="en-GB" dirty="0"/>
              <a:t>You should raise awareness of the risks involved, and make sure that you do not encourage or endorse the use of phones when driving, and that you never call an employee when you know that they are driving, and if you do call at it is obvious that they are driving, end the call immediately.</a:t>
            </a:r>
          </a:p>
          <a:p>
            <a:endParaRPr lang="en-GB" dirty="0"/>
          </a:p>
          <a:p>
            <a:r>
              <a:rPr lang="en-GB" dirty="0"/>
              <a:t>Remember that there are many other distracting things that drivers do – talking to passengers, eating, drinking, personal grooming are some examples.  You should ensure that the message you send to your drivers is very clear – when driving, their entire focus should be on safe driving and nothing else.</a:t>
            </a:r>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3793183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risks associated with fatigue / driving when tired.</a:t>
            </a:r>
          </a:p>
          <a:p>
            <a:endParaRPr lang="en-GB" dirty="0"/>
          </a:p>
          <a:p>
            <a:r>
              <a:rPr lang="en-GB" dirty="0"/>
              <a:t>You need to ensure that you manage the total number of hours worked by your employees – this should include working time, driving time and commuting time.</a:t>
            </a:r>
          </a:p>
          <a:p>
            <a:endParaRPr lang="en-GB" dirty="0"/>
          </a:p>
          <a:p>
            <a:r>
              <a:rPr lang="en-GB" dirty="0"/>
              <a:t>You should also ensure that employees take regular breaks when driving – these should be every 2h, or sooner if the driver starts to feel tired, and the break should be around 15-20 minutes.</a:t>
            </a:r>
          </a:p>
          <a:p>
            <a:endParaRPr lang="en-GB" dirty="0"/>
          </a:p>
          <a:p>
            <a:r>
              <a:rPr lang="en-GB" dirty="0"/>
              <a:t>Fatigue is influenced by the duration and quality of sleep, so an employee’s personal circumstances will play a part here.  If you notice any employee coming into work tired, then they should not be allowed to drive.</a:t>
            </a:r>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207831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shows the benefits of wearing a seatbelt, and what the legislation and enforcement is like in different countries.</a:t>
            </a:r>
          </a:p>
          <a:p>
            <a:endParaRPr lang="en-GB" dirty="0"/>
          </a:p>
          <a:p>
            <a:r>
              <a:rPr lang="en-GB" dirty="0"/>
              <a:t>You should ensure that the vehicles that your employees are using have 3-point seatbelts fitted to all seats.</a:t>
            </a:r>
          </a:p>
          <a:p>
            <a:endParaRPr lang="en-GB" dirty="0"/>
          </a:p>
          <a:p>
            <a:r>
              <a:rPr lang="en-GB" dirty="0"/>
              <a:t>You should ensure that employees always wear their seatbelts, and that the driver ensures that everyone in the vehicle is wearing their seatbelt, regardless of any legal obligation to do so.</a:t>
            </a:r>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3307444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Only include this slide if you have employees using motorcycles / mopeds / scooters.</a:t>
            </a:r>
          </a:p>
          <a:p>
            <a:endParaRPr lang="en-GB" dirty="0"/>
          </a:p>
          <a:p>
            <a:r>
              <a:rPr lang="en-GB" dirty="0"/>
              <a:t>This infographic shows the benefit of wearing a helmet, and the legal situation around the World.</a:t>
            </a:r>
          </a:p>
          <a:p>
            <a:endParaRPr lang="en-GB" dirty="0"/>
          </a:p>
          <a:p>
            <a:r>
              <a:rPr lang="en-GB" dirty="0"/>
              <a:t>Regardless of the local laws in the countries where you are operating, you should ensure that employees always wear an approved helmet, and that this should always be fastened correctly.</a:t>
            </a:r>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1159819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the Company’s focus on safe driving, it is important to understand what an effective work-related road risk management program looks like, at a high level, so that you can understand where various initiatives fit in and what the overall strategy is.</a:t>
            </a:r>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676780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what an effective work-related road risk management process looks like; it is based on the proven health &amp; safety management process of Plan, Do, Check, Act.</a:t>
            </a:r>
          </a:p>
          <a:p>
            <a:endParaRPr lang="en-GB" dirty="0"/>
          </a:p>
          <a:p>
            <a:r>
              <a:rPr lang="en-GB" dirty="0"/>
              <a:t>You’ll notice that it is an on-going process.  At first, you will address any identified high risk areas, but as you re-visit the process, you can check to see if your management program is effective, re-focus if necessary, and also take into account any emerging risks (e.g. changes in vehicle technology or legislation) and changes to your operations that will change the risks drivers face (e.g. relocating depots or offices, acquiring new businesses etc.).</a:t>
            </a:r>
          </a:p>
          <a:p>
            <a:endParaRPr lang="en-GB" dirty="0"/>
          </a:p>
          <a:p>
            <a:r>
              <a:rPr lang="en-GB" dirty="0"/>
              <a:t>It is beyond the scope of this training program to look into this process in depth, but some of the key elements would be the development of policies &amp; procedures along with Line Manager training (this course!), the use of risk assessments to get an in-depth understanding of the risks faced, allowing the appropriate management and/or driver focused interventions to be implemented, what Key Performance Indicators to measure to see how successful the program is, understanding the underlying root causes of incidents and developing the on-road safety culture.</a:t>
            </a:r>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25228976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looks at what your roles and responsibilities are in the Company’s road safety program.</a:t>
            </a:r>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1940957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next few slides we will look at each of these topics in turn, so that you can understand your roles and responsibilities for safe driving and also how you can influence your employees to drive safely and follow the Company’s safe driving policies and procedures.</a:t>
            </a:r>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40430484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with most aspects of business, leadership is critical for the success of any initiative.</a:t>
            </a:r>
          </a:p>
          <a:p>
            <a:endParaRPr lang="en-GB" dirty="0"/>
          </a:p>
          <a:p>
            <a:r>
              <a:rPr lang="en-GB" dirty="0"/>
              <a:t>When we talk about leaders, we often think of the senior leadership team, and of course they are important to provide the time, impetus and any necessary budget for your road safety program.</a:t>
            </a:r>
          </a:p>
          <a:p>
            <a:endParaRPr lang="en-GB" dirty="0"/>
          </a:p>
          <a:p>
            <a:r>
              <a:rPr lang="en-GB" dirty="0"/>
              <a:t>But all managers are also leaders, and it is important that everyone – from the senior leadership team to all of you, are seen to be driving safely and following the safe driving policies and procedures.  If you have one set of rules for your employees and one set of rules for leaders and managers, there is little chance that drivers will think that you are taking safe driving seriously…</a:t>
            </a:r>
          </a:p>
          <a:p>
            <a:endParaRPr lang="en-GB" dirty="0"/>
          </a:p>
          <a:p>
            <a:r>
              <a:rPr lang="en-GB" dirty="0"/>
              <a:t>You also need to be consistent – all employees must be subject to the same rules and procedures, regardless of how valuable they are to the business.  It is no use saying that you will overlook one employee’s bad driving as they are so good at their job – this will send out a negative message to his or her colleagues…</a:t>
            </a:r>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3678667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we mean by ‘the controlling mind’?  </a:t>
            </a:r>
          </a:p>
          <a:p>
            <a:endParaRPr lang="en-GB" dirty="0"/>
          </a:p>
          <a:p>
            <a:r>
              <a:rPr lang="en-GB" dirty="0"/>
              <a:t>An employee’s manager has a big influence over how they behave; the saying, “What interests my manager, interests me” sums this up nicely.  As such, if the message we give to our employees is that they should follow the safe driving policies and procedures BUT it is more important to hit operational targets, then how will the employees drive if they are faced with a choice?  They are likely to take risks to achieve the operational metric.</a:t>
            </a:r>
          </a:p>
          <a:p>
            <a:endParaRPr lang="en-GB" dirty="0"/>
          </a:p>
          <a:p>
            <a:r>
              <a:rPr lang="en-GB" dirty="0"/>
              <a:t>Given that managers and supervisors have so much influence over their direct reports, whether they realise this or not, it is critically important that you always drive safely and give consistent messages out so that employees really understand the importance of safe driving and how that fits in with their other objectives.</a:t>
            </a:r>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3911034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Line Managers and Supervisors are also responsible for actually implementing the safe driving policies and procedures.  These will have probably been written by someone else, but you need to take ownership of them and, critically, ensure that your employees understand them and are following them.</a:t>
            </a:r>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2773411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probably the biggest issue, and is linked to the controlling mind.  You need to understand what risks the business will tolerate, and in that environment, you can determine what the safety-operational balance is; that is, what risks you allow employees to take to achieve a business goal, and which are unacceptable and subject to strict management controls.</a:t>
            </a:r>
          </a:p>
          <a:p>
            <a:endParaRPr lang="en-GB" dirty="0"/>
          </a:p>
          <a:p>
            <a:r>
              <a:rPr lang="en-GB" dirty="0"/>
              <a:t>There is no right or wrong answer here – it depends on where, as an organisation, the priority for safe driving is, and what operational changes you are willing to make to allow employees to drive safely (e.g. having employees work shorter hours to help manage fatigue when driving).</a:t>
            </a:r>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8998088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that Line Managers and Supervisors have such an important role to play in the success of the Company’s road safety program, it is important to be able to effectively engage with your drivers, as part of your regular contact with your employees.</a:t>
            </a:r>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1608422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thing to say is that driving is a very emotive issue – most people tend to over-estimate the standard of their driving, and it is difficult to criticise them!</a:t>
            </a:r>
          </a:p>
          <a:p>
            <a:endParaRPr lang="en-GB" dirty="0"/>
          </a:p>
          <a:p>
            <a:r>
              <a:rPr lang="en-GB" dirty="0"/>
              <a:t>This is where the language you use is important.  Don’t talk about who was at fault for the collision but instead discuss what the driver could have done to prevent the collision from occurring, regardless of which road user made an error.</a:t>
            </a:r>
          </a:p>
          <a:p>
            <a:endParaRPr lang="en-GB" dirty="0"/>
          </a:p>
          <a:p>
            <a:r>
              <a:rPr lang="en-GB" dirty="0"/>
              <a:t>Wherever possible, use data as the basis for your conversations.  This could be collision reports, driver behaviour telemetry or any other reliable source of data – it is difficult for a driver to argue with undisputed facts.</a:t>
            </a:r>
          </a:p>
          <a:p>
            <a:endParaRPr lang="en-GB" dirty="0"/>
          </a:p>
          <a:p>
            <a:r>
              <a:rPr lang="en-GB" dirty="0"/>
              <a:t>Try and spend time with employees when they are driving, to experience for yourself how they drive.</a:t>
            </a:r>
          </a:p>
          <a:p>
            <a:endParaRPr lang="en-GB" dirty="0"/>
          </a:p>
          <a:p>
            <a:r>
              <a:rPr lang="en-GB" dirty="0"/>
              <a:t>As already mentioned, make sure that you are always seen to be driving safely, and don’t enable drivers to take risks, such as calling them when you know they will be driving.</a:t>
            </a:r>
          </a:p>
          <a:p>
            <a:endParaRPr lang="en-GB" dirty="0"/>
          </a:p>
          <a:p>
            <a:r>
              <a:rPr lang="en-GB" dirty="0"/>
              <a:t>This is an important issue, so consider some more in-depth training on this.</a:t>
            </a:r>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17009544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We’re going to look at what you can do when a collision or incident has occurred.</a:t>
            </a:r>
          </a:p>
          <a:p>
            <a:endParaRPr lang="en-GB" dirty="0"/>
          </a:p>
          <a:p>
            <a:r>
              <a:rPr lang="en-GB" dirty="0"/>
              <a:t>This is one of the most important tasks for a Line Manager / Supervisor, to understand what the underlying root causes are of the collision.</a:t>
            </a:r>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215085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should talk to the driver, using neutral language and any facts about the incident, to understand what happened and to try and determine the underlying root causes.  It is always important to ask yourself:</a:t>
            </a:r>
          </a:p>
          <a:p>
            <a:endParaRPr lang="en-GB" dirty="0"/>
          </a:p>
          <a:p>
            <a:r>
              <a:rPr lang="en-GB" dirty="0"/>
              <a:t>What have we done, as an organisation and/or management team, that may have contributed to the collision occurring?</a:t>
            </a:r>
          </a:p>
          <a:p>
            <a:endParaRPr lang="en-GB" dirty="0"/>
          </a:p>
          <a:p>
            <a:r>
              <a:rPr lang="en-GB" dirty="0"/>
              <a:t>This is a difficult question to consider but a powerful one – the crash may have been caused by bad driving, but it is equally likely that the behaviours exhibited by the driver in the run-up to the crash were due to some operational requirements or business objectives.  Use the post-incident tool to help you with these debriefs.</a:t>
            </a:r>
          </a:p>
          <a:p>
            <a:endParaRPr lang="en-GB" dirty="0"/>
          </a:p>
          <a:p>
            <a:r>
              <a:rPr lang="en-GB" dirty="0"/>
              <a:t>Choose the appropriate intervention, based on what underlying root cause you determined, to help prevent reoccurrence. Remember that this is just as likely to be a management intervention as one focused on the individual driver…</a:t>
            </a:r>
          </a:p>
          <a:p>
            <a:endParaRPr lang="en-GB" dirty="0"/>
          </a:p>
          <a:p>
            <a:r>
              <a:rPr lang="en-GB" dirty="0"/>
              <a:t>This is another area where additional training will help ensure that you can carry out post-incident debriefs effectively.</a:t>
            </a:r>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35</a:t>
            </a:fld>
            <a:endParaRPr lang="en-GB"/>
          </a:p>
        </p:txBody>
      </p:sp>
    </p:spTree>
    <p:extLst>
      <p:ext uri="{BB962C8B-B14F-4D97-AF65-F5344CB8AC3E}">
        <p14:creationId xmlns:p14="http://schemas.microsoft.com/office/powerpoint/2010/main" val="161036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noAutofit/>
          </a:bodyPr>
          <a:lstStyle/>
          <a:p>
            <a:pPr algn="ctr"/>
            <a:r>
              <a:rPr lang="ru-RU" sz="3600" dirty="0"/>
              <a:t>Шаблон Презентации</a:t>
            </a:r>
            <a:br>
              <a:rPr lang="en-GB" sz="3600" dirty="0"/>
            </a:br>
            <a:r>
              <a:rPr lang="ru-RU" sz="3600" dirty="0"/>
              <a:t>Подготовка для Непосредственного Руководителя</a:t>
            </a:r>
            <a:endParaRPr lang="en-GB" sz="3600" dirty="0"/>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85000" lnSpcReduction="20000"/>
          </a:bodyPr>
          <a:lstStyle/>
          <a:p>
            <a:r>
              <a:rPr lang="ru-RU" dirty="0"/>
              <a:t>Данная презентация является шаблоном для обучения непосредственных руководителей безопасности дорожного движения</a:t>
            </a:r>
            <a:endParaRPr lang="en-GB" dirty="0"/>
          </a:p>
          <a:p>
            <a:r>
              <a:rPr lang="ru-RU" dirty="0"/>
              <a:t>Вы можете её использовать не добавляя ничего нового</a:t>
            </a:r>
            <a:endParaRPr lang="en-GB" dirty="0"/>
          </a:p>
          <a:p>
            <a:r>
              <a:rPr lang="ru-RU" dirty="0"/>
              <a:t>Тем не менее, будет лучше если вы добавите больше информации чтобы сделать её более актуальной именно для вашей компании</a:t>
            </a:r>
            <a:endParaRPr lang="en-GB" dirty="0"/>
          </a:p>
          <a:p>
            <a:r>
              <a:rPr lang="ru-RU" dirty="0"/>
              <a:t>Вы можете добавить изображения показывающие местные дорожные заторы </a:t>
            </a:r>
            <a:r>
              <a:rPr lang="ru-RU" dirty="0" err="1"/>
              <a:t>и.т.д</a:t>
            </a:r>
            <a:endParaRPr lang="en-GB" dirty="0"/>
          </a:p>
          <a:p>
            <a:r>
              <a:rPr lang="ru-RU" dirty="0"/>
              <a:t>Вы также можете добавить слайды, объясняющие внутренние правила вашей компании</a:t>
            </a:r>
            <a:endParaRPr lang="en-GB" dirty="0"/>
          </a:p>
          <a:p>
            <a:r>
              <a:rPr lang="ru-RU" dirty="0"/>
              <a:t>Для бесплатных модулей электронного обучения, посетите</a:t>
            </a:r>
            <a:r>
              <a:rPr lang="en-GB" dirty="0"/>
              <a:t> </a:t>
            </a:r>
            <a:r>
              <a:rPr lang="en-GB" dirty="0">
                <a:hlinkClick r:id="rId2"/>
              </a:rPr>
              <a:t>https://roadrisktoolkit.com/</a:t>
            </a:r>
            <a:endParaRPr lang="en-GB" dirty="0"/>
          </a:p>
          <a:p>
            <a:r>
              <a:rPr lang="ru-RU" dirty="0"/>
              <a:t>За советом по дальнейшему обучению, обращайтесь к</a:t>
            </a:r>
            <a:r>
              <a:rPr lang="en-GB" dirty="0"/>
              <a:t>: </a:t>
            </a:r>
            <a:r>
              <a:rPr lang="en-GB" dirty="0">
                <a:hlinkClick r:id="rId3"/>
              </a:rPr>
              <a:t>mail@roadrisktoolkit.com</a:t>
            </a:r>
            <a:endParaRPr lang="en-GB" dirty="0"/>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wo people looking at the camera&#10;&#10;Description automatically generated">
            <a:extLst>
              <a:ext uri="{FF2B5EF4-FFF2-40B4-BE49-F238E27FC236}">
                <a16:creationId xmlns:a16="http://schemas.microsoft.com/office/drawing/2014/main" id="{F89B7382-8A2C-4208-AD1F-DE274809421F}"/>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l="15138" r="7086" b="1"/>
          <a:stretch/>
        </p:blipFill>
        <p:spPr>
          <a:xfrm>
            <a:off x="20" y="1"/>
            <a:ext cx="12191980" cy="6857999"/>
          </a:xfrm>
          <a:prstGeom prst="rect">
            <a:avLst/>
          </a:prstGeom>
        </p:spPr>
      </p:pic>
      <p:sp>
        <p:nvSpPr>
          <p:cNvPr id="2" name="Title 1">
            <a:extLst>
              <a:ext uri="{FF2B5EF4-FFF2-40B4-BE49-F238E27FC236}">
                <a16:creationId xmlns:a16="http://schemas.microsoft.com/office/drawing/2014/main" id="{3A5BADEF-63C2-4FC4-856E-7EC5E9063CF3}"/>
              </a:ext>
            </a:extLst>
          </p:cNvPr>
          <p:cNvSpPr>
            <a:spLocks noGrp="1"/>
          </p:cNvSpPr>
          <p:nvPr>
            <p:ph type="ctrTitle"/>
          </p:nvPr>
        </p:nvSpPr>
        <p:spPr>
          <a:xfrm>
            <a:off x="1524000" y="1122362"/>
            <a:ext cx="9144000" cy="2900518"/>
          </a:xfrm>
        </p:spPr>
        <p:txBody>
          <a:bodyPr>
            <a:normAutofit/>
          </a:bodyPr>
          <a:lstStyle/>
          <a:p>
            <a:r>
              <a:rPr lang="ru-RU" sz="5400" dirty="0"/>
              <a:t>Обучение непосредственного руководителя</a:t>
            </a:r>
            <a:endParaRPr lang="en-GB" sz="5400" dirty="0">
              <a:solidFill>
                <a:srgbClr val="FFFFFF"/>
              </a:solidFill>
            </a:endParaRPr>
          </a:p>
        </p:txBody>
      </p:sp>
      <p:pic>
        <p:nvPicPr>
          <p:cNvPr id="6" name="Picture 5" descr="A picture containing drawing&#10;&#10;Description automatically generated">
            <a:extLst>
              <a:ext uri="{FF2B5EF4-FFF2-40B4-BE49-F238E27FC236}">
                <a16:creationId xmlns:a16="http://schemas.microsoft.com/office/drawing/2014/main" id="{43A2539A-4C64-4827-9415-9BD8965B15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30216293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7815A-2DC8-45F0-805E-0C14FC481140}"/>
              </a:ext>
            </a:extLst>
          </p:cNvPr>
          <p:cNvSpPr>
            <a:spLocks noGrp="1"/>
          </p:cNvSpPr>
          <p:nvPr>
            <p:ph type="title"/>
          </p:nvPr>
        </p:nvSpPr>
        <p:spPr>
          <a:xfrm>
            <a:off x="655320" y="365125"/>
            <a:ext cx="5120114" cy="1692794"/>
          </a:xfrm>
        </p:spPr>
        <p:txBody>
          <a:bodyPr>
            <a:normAutofit/>
          </a:bodyPr>
          <a:lstStyle/>
          <a:p>
            <a:r>
              <a:rPr lang="ru-RU" dirty="0"/>
              <a:t>Повестка дня</a:t>
            </a:r>
            <a:endParaRPr lang="en-GB" sz="4400" dirty="0"/>
          </a:p>
        </p:txBody>
      </p:sp>
      <p:cxnSp>
        <p:nvCxnSpPr>
          <p:cNvPr id="12" name="Straight Arrow Connector 11">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104FFD-3EA0-4DEC-BC18-15BA669F970C}"/>
              </a:ext>
            </a:extLst>
          </p:cNvPr>
          <p:cNvSpPr>
            <a:spLocks noGrp="1"/>
          </p:cNvSpPr>
          <p:nvPr>
            <p:ph idx="1"/>
          </p:nvPr>
        </p:nvSpPr>
        <p:spPr>
          <a:xfrm>
            <a:off x="655321" y="2575034"/>
            <a:ext cx="5120113" cy="3462228"/>
          </a:xfrm>
        </p:spPr>
        <p:txBody>
          <a:bodyPr>
            <a:normAutofit lnSpcReduction="10000"/>
          </a:bodyPr>
          <a:lstStyle/>
          <a:p>
            <a:r>
              <a:rPr lang="ru-RU" sz="1800" dirty="0"/>
              <a:t>Масштаб проблемы</a:t>
            </a:r>
            <a:endParaRPr lang="en-GB" sz="1800" dirty="0"/>
          </a:p>
          <a:p>
            <a:pPr>
              <a:lnSpc>
                <a:spcPct val="100000"/>
              </a:lnSpc>
            </a:pPr>
            <a:r>
              <a:rPr lang="ru-RU" sz="1800" dirty="0"/>
              <a:t>Зачем управлять дорожными рисками связанными с работой?</a:t>
            </a:r>
            <a:endParaRPr lang="en-GB" sz="1800" dirty="0"/>
          </a:p>
          <a:p>
            <a:pPr>
              <a:lnSpc>
                <a:spcPct val="110000"/>
              </a:lnSpc>
            </a:pPr>
            <a:r>
              <a:rPr lang="ru-RU" sz="1800" dirty="0"/>
              <a:t>Самые большие риски</a:t>
            </a:r>
            <a:endParaRPr lang="en-GB" sz="1800" dirty="0"/>
          </a:p>
          <a:p>
            <a:pPr>
              <a:lnSpc>
                <a:spcPct val="110000"/>
              </a:lnSpc>
            </a:pPr>
            <a:r>
              <a:rPr lang="ru-RU" sz="1800" dirty="0"/>
              <a:t>Эффективное управление дорожными рисками</a:t>
            </a:r>
            <a:endParaRPr lang="en-GB" sz="1800" dirty="0"/>
          </a:p>
          <a:p>
            <a:pPr>
              <a:lnSpc>
                <a:spcPct val="110000"/>
              </a:lnSpc>
            </a:pPr>
            <a:r>
              <a:rPr lang="ru-RU" sz="1800" dirty="0"/>
              <a:t>Роли и обязанности непосредственного руководителя</a:t>
            </a:r>
            <a:endParaRPr lang="en-GB" sz="1800" dirty="0"/>
          </a:p>
          <a:p>
            <a:pPr>
              <a:lnSpc>
                <a:spcPct val="120000"/>
              </a:lnSpc>
            </a:pPr>
            <a:r>
              <a:rPr lang="ru-RU" sz="1800" dirty="0"/>
              <a:t>Взаимодействие с водителями</a:t>
            </a:r>
            <a:endParaRPr lang="en-GB" sz="1800" dirty="0"/>
          </a:p>
          <a:p>
            <a:pPr>
              <a:lnSpc>
                <a:spcPct val="130000"/>
              </a:lnSpc>
            </a:pPr>
            <a:r>
              <a:rPr lang="ru-RU" sz="1800" dirty="0"/>
              <a:t>Опросы после происшествия</a:t>
            </a:r>
            <a:endParaRPr lang="en-GB" sz="1800" dirty="0"/>
          </a:p>
        </p:txBody>
      </p:sp>
      <p:pic>
        <p:nvPicPr>
          <p:cNvPr id="7" name="Picture 6" descr="A car driving down a busy city street&#10;&#10;Description automatically generated">
            <a:extLst>
              <a:ext uri="{FF2B5EF4-FFF2-40B4-BE49-F238E27FC236}">
                <a16:creationId xmlns:a16="http://schemas.microsoft.com/office/drawing/2014/main" id="{E71D9BA1-9995-447B-99F9-DF5BD067A05E}"/>
              </a:ext>
            </a:extLst>
          </p:cNvPr>
          <p:cNvPicPr>
            <a:picLocks noChangeAspect="1"/>
          </p:cNvPicPr>
          <p:nvPr/>
        </p:nvPicPr>
        <p:blipFill rotWithShape="1">
          <a:blip r:embed="rId3">
            <a:extLst>
              <a:ext uri="{28A0092B-C50C-407E-A947-70E740481C1C}">
                <a14:useLocalDpi xmlns:a14="http://schemas.microsoft.com/office/drawing/2010/main" val="0"/>
              </a:ext>
            </a:extLst>
          </a:blip>
          <a:srcRect l="29551" r="12224"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5907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ru-RU" dirty="0"/>
              <a:t>Масштаб проблемы</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normAutofit/>
          </a:bodyPr>
          <a:lstStyle/>
          <a:p>
            <a:r>
              <a:rPr lang="ru-RU" sz="2800" dirty="0"/>
              <a:t>Тепловая карта фатальных дорожно-транспортных происшествий</a:t>
            </a:r>
            <a:endParaRPr lang="en-GB" sz="2800" dirty="0"/>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A7BEB-D030-4BA7-83B3-AD26FB79F9B5}"/>
              </a:ext>
            </a:extLst>
          </p:cNvPr>
          <p:cNvSpPr>
            <a:spLocks noGrp="1"/>
          </p:cNvSpPr>
          <p:nvPr>
            <p:ph type="title"/>
          </p:nvPr>
        </p:nvSpPr>
        <p:spPr>
          <a:xfrm>
            <a:off x="6746628" y="1783959"/>
            <a:ext cx="4645250" cy="2889114"/>
          </a:xfrm>
        </p:spPr>
        <p:txBody>
          <a:bodyPr vert="horz" lIns="91440" tIns="45720" rIns="91440" bIns="45720" rtlCol="0" anchor="b">
            <a:noAutofit/>
          </a:bodyPr>
          <a:lstStyle/>
          <a:p>
            <a:pPr>
              <a:lnSpc>
                <a:spcPct val="100000"/>
              </a:lnSpc>
            </a:pPr>
            <a:r>
              <a:rPr lang="ru-RU" sz="3600" dirty="0"/>
              <a:t>Зачем управлять дорожными рисками связанными с работой?</a:t>
            </a:r>
            <a:endParaRPr lang="en-GB" sz="3600" dirty="0"/>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riding a motorcycle on a city street&#10;&#10;Description automatically generated">
            <a:extLst>
              <a:ext uri="{FF2B5EF4-FFF2-40B4-BE49-F238E27FC236}">
                <a16:creationId xmlns:a16="http://schemas.microsoft.com/office/drawing/2014/main" id="{5DD166FB-1398-4345-AB53-1F1975F13B4C}"/>
              </a:ext>
            </a:extLst>
          </p:cNvPr>
          <p:cNvPicPr>
            <a:picLocks noChangeAspect="1"/>
          </p:cNvPicPr>
          <p:nvPr/>
        </p:nvPicPr>
        <p:blipFill rotWithShape="1">
          <a:blip r:embed="rId3">
            <a:extLst>
              <a:ext uri="{28A0092B-C50C-407E-A947-70E740481C1C}">
                <a14:useLocalDpi xmlns:a14="http://schemas.microsoft.com/office/drawing/2010/main" val="0"/>
              </a:ext>
            </a:extLst>
          </a:blip>
          <a:srcRect l="17393" r="2660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150451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A1A97-78D0-419E-8907-F39C6572AC1E}"/>
              </a:ext>
            </a:extLst>
          </p:cNvPr>
          <p:cNvSpPr>
            <a:spLocks noGrp="1"/>
          </p:cNvSpPr>
          <p:nvPr>
            <p:ph type="title"/>
          </p:nvPr>
        </p:nvSpPr>
        <p:spPr/>
        <p:txBody>
          <a:bodyPr>
            <a:normAutofit/>
          </a:bodyPr>
          <a:lstStyle/>
          <a:p>
            <a:r>
              <a:rPr lang="ru-RU" sz="2800" dirty="0"/>
              <a:t>Зачем управлять дорожными рисками связанными с работой?</a:t>
            </a:r>
            <a:endParaRPr lang="en-GB" sz="2800" dirty="0"/>
          </a:p>
        </p:txBody>
      </p:sp>
      <p:sp>
        <p:nvSpPr>
          <p:cNvPr id="3" name="Content Placeholder 2">
            <a:extLst>
              <a:ext uri="{FF2B5EF4-FFF2-40B4-BE49-F238E27FC236}">
                <a16:creationId xmlns:a16="http://schemas.microsoft.com/office/drawing/2014/main" id="{EF5AA3C4-CAFF-4A1B-AC99-0F8CB58A698E}"/>
              </a:ext>
            </a:extLst>
          </p:cNvPr>
          <p:cNvSpPr>
            <a:spLocks noGrp="1"/>
          </p:cNvSpPr>
          <p:nvPr>
            <p:ph idx="1"/>
          </p:nvPr>
        </p:nvSpPr>
        <p:spPr/>
        <p:txBody>
          <a:bodyPr>
            <a:normAutofit/>
          </a:bodyPr>
          <a:lstStyle/>
          <a:p>
            <a:r>
              <a:rPr lang="ru-RU" sz="2000" dirty="0"/>
              <a:t>Риск причинения</a:t>
            </a:r>
            <a:r>
              <a:rPr lang="en-GB" dirty="0"/>
              <a:t> </a:t>
            </a:r>
            <a:r>
              <a:rPr lang="ru-RU" sz="2000" dirty="0"/>
              <a:t>вреда</a:t>
            </a:r>
            <a:endParaRPr lang="en-GB" sz="2000" dirty="0"/>
          </a:p>
          <a:p>
            <a:r>
              <a:rPr lang="ru-RU" sz="2000" dirty="0"/>
              <a:t>Риск судебного преследования</a:t>
            </a:r>
            <a:endParaRPr lang="en-GB" sz="2000" dirty="0"/>
          </a:p>
          <a:p>
            <a:r>
              <a:rPr lang="ru-RU" sz="2000" dirty="0"/>
              <a:t>Корпоративные социальные обязанности</a:t>
            </a:r>
            <a:endParaRPr lang="en-GB" sz="2000" dirty="0"/>
          </a:p>
          <a:p>
            <a:r>
              <a:rPr lang="ru-RU" sz="2000" dirty="0"/>
              <a:t>Финансовые потери</a:t>
            </a:r>
            <a:endParaRPr lang="en-GB" sz="2000" dirty="0"/>
          </a:p>
        </p:txBody>
      </p:sp>
    </p:spTree>
    <p:extLst>
      <p:ext uri="{BB962C8B-B14F-4D97-AF65-F5344CB8AC3E}">
        <p14:creationId xmlns:p14="http://schemas.microsoft.com/office/powerpoint/2010/main" val="2550818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F3E47-5FFD-4855-91C9-9E4319374551}"/>
              </a:ext>
            </a:extLst>
          </p:cNvPr>
          <p:cNvSpPr>
            <a:spLocks noGrp="1"/>
          </p:cNvSpPr>
          <p:nvPr>
            <p:ph type="title"/>
          </p:nvPr>
        </p:nvSpPr>
        <p:spPr/>
        <p:txBody>
          <a:bodyPr>
            <a:normAutofit/>
          </a:bodyPr>
          <a:lstStyle/>
          <a:p>
            <a:r>
              <a:rPr lang="ru-RU" sz="3200" dirty="0"/>
              <a:t>Риск Причинения Вреда</a:t>
            </a:r>
            <a:endParaRPr lang="en-GB" sz="3200" dirty="0"/>
          </a:p>
        </p:txBody>
      </p:sp>
      <p:sp>
        <p:nvSpPr>
          <p:cNvPr id="3" name="Content Placeholder 2">
            <a:extLst>
              <a:ext uri="{FF2B5EF4-FFF2-40B4-BE49-F238E27FC236}">
                <a16:creationId xmlns:a16="http://schemas.microsoft.com/office/drawing/2014/main" id="{BF6AD326-C0C8-4C4F-A83E-640407ADB700}"/>
              </a:ext>
            </a:extLst>
          </p:cNvPr>
          <p:cNvSpPr>
            <a:spLocks noGrp="1"/>
          </p:cNvSpPr>
          <p:nvPr>
            <p:ph idx="1"/>
          </p:nvPr>
        </p:nvSpPr>
        <p:spPr/>
        <p:txBody>
          <a:bodyPr>
            <a:normAutofit/>
          </a:bodyPr>
          <a:lstStyle/>
          <a:p>
            <a:r>
              <a:rPr lang="ru-RU" sz="2400" dirty="0"/>
              <a:t>Каждый год, 1.35 миллиона людей погибают в дорожно-транспортных происшествиях</a:t>
            </a:r>
            <a:endParaRPr lang="en-GB" sz="2400" dirty="0"/>
          </a:p>
          <a:p>
            <a:pPr lvl="1">
              <a:lnSpc>
                <a:spcPct val="100000"/>
              </a:lnSpc>
            </a:pPr>
            <a:r>
              <a:rPr lang="ru-RU" dirty="0"/>
              <a:t>93% из них в странах с низким и средним уровнем дохода</a:t>
            </a:r>
            <a:endParaRPr lang="en-GB" dirty="0"/>
          </a:p>
          <a:p>
            <a:pPr lvl="1">
              <a:lnSpc>
                <a:spcPct val="100000"/>
              </a:lnSpc>
            </a:pPr>
            <a:r>
              <a:rPr lang="ru-RU" dirty="0"/>
              <a:t>52% погибших являются уязвимыми участниками дорожного движения</a:t>
            </a:r>
            <a:r>
              <a:rPr lang="en-GB" dirty="0"/>
              <a:t> (</a:t>
            </a:r>
            <a:r>
              <a:rPr lang="ru-RU" dirty="0"/>
              <a:t>пешеходы, велосипедисты и мотоциклисты</a:t>
            </a:r>
            <a:r>
              <a:rPr lang="en-GB" dirty="0"/>
              <a:t>)</a:t>
            </a:r>
          </a:p>
          <a:p>
            <a:pPr marL="228600" lvl="1">
              <a:lnSpc>
                <a:spcPct val="100000"/>
              </a:lnSpc>
              <a:spcBef>
                <a:spcPts val="1000"/>
              </a:spcBef>
            </a:pPr>
            <a:r>
              <a:rPr lang="ru-RU" dirty="0"/>
              <a:t>Перейдите по этой ссылке, чтобы увидеть число погибших на 100 000 человек в странах, где вы работаете:</a:t>
            </a:r>
            <a:br>
              <a:rPr lang="en-GB" dirty="0"/>
            </a:br>
            <a:r>
              <a:rPr lang="en-GB" dirty="0"/>
              <a:t> </a:t>
            </a:r>
            <a:r>
              <a:rPr lang="en-GB" dirty="0">
                <a:hlinkClick r:id="rId3">
                  <a:extLst>
                    <a:ext uri="{A12FA001-AC4F-418D-AE19-62706E023703}">
                      <ahyp:hlinkClr xmlns:ahyp="http://schemas.microsoft.com/office/drawing/2018/hyperlinkcolor" val="tx"/>
                    </a:ext>
                  </a:extLst>
                </a:hlinkClick>
              </a:rPr>
              <a:t>https://www.grsproadsafety.org/resources/global-crash-data/</a:t>
            </a:r>
            <a:endParaRPr lang="en-GB" dirty="0"/>
          </a:p>
          <a:p>
            <a:r>
              <a:rPr lang="ru-RU" sz="2400" dirty="0"/>
              <a:t>Исследования водителей на работе, показывают что они подвергаются повышенному риску вовлечения в аварию</a:t>
            </a:r>
            <a:endParaRPr lang="en-GB" sz="2400" dirty="0"/>
          </a:p>
        </p:txBody>
      </p:sp>
    </p:spTree>
    <p:extLst>
      <p:ext uri="{BB962C8B-B14F-4D97-AF65-F5344CB8AC3E}">
        <p14:creationId xmlns:p14="http://schemas.microsoft.com/office/powerpoint/2010/main" val="1368647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B3B3A-9679-4A07-A0A2-0F63DF9EFAC2}"/>
              </a:ext>
            </a:extLst>
          </p:cNvPr>
          <p:cNvSpPr>
            <a:spLocks noGrp="1"/>
          </p:cNvSpPr>
          <p:nvPr>
            <p:ph type="title"/>
          </p:nvPr>
        </p:nvSpPr>
        <p:spPr/>
        <p:txBody>
          <a:bodyPr/>
          <a:lstStyle/>
          <a:p>
            <a:r>
              <a:rPr lang="ru-RU" dirty="0"/>
              <a:t>Риск судебного преследования</a:t>
            </a:r>
            <a:endParaRPr lang="en-GB" dirty="0"/>
          </a:p>
        </p:txBody>
      </p:sp>
      <p:sp>
        <p:nvSpPr>
          <p:cNvPr id="3" name="Content Placeholder 2">
            <a:extLst>
              <a:ext uri="{FF2B5EF4-FFF2-40B4-BE49-F238E27FC236}">
                <a16:creationId xmlns:a16="http://schemas.microsoft.com/office/drawing/2014/main" id="{9C773CFF-C6CA-41E3-8234-A712801771EC}"/>
              </a:ext>
            </a:extLst>
          </p:cNvPr>
          <p:cNvSpPr>
            <a:spLocks noGrp="1"/>
          </p:cNvSpPr>
          <p:nvPr>
            <p:ph idx="1"/>
          </p:nvPr>
        </p:nvSpPr>
        <p:spPr/>
        <p:txBody>
          <a:bodyPr/>
          <a:lstStyle/>
          <a:p>
            <a:r>
              <a:rPr lang="ru-RU" dirty="0"/>
              <a:t>Не только водитель может нести ответственность за столкновение. В зависимости от</a:t>
            </a:r>
            <a:r>
              <a:rPr lang="en-GB" dirty="0"/>
              <a:t> </a:t>
            </a:r>
            <a:r>
              <a:rPr lang="ru-RU" dirty="0"/>
              <a:t>того, в какой стране вы работаете, управленческая команда может нести ответственность, если выяснится</a:t>
            </a:r>
            <a:r>
              <a:rPr lang="en-GB" dirty="0"/>
              <a:t> </a:t>
            </a:r>
            <a:r>
              <a:rPr lang="ru-RU" dirty="0"/>
              <a:t>что она косвенно причастна к аварии, например из-за халатности или необоснованных требований к водителю</a:t>
            </a:r>
            <a:r>
              <a:rPr lang="en-GB" dirty="0"/>
              <a:t>.</a:t>
            </a:r>
          </a:p>
        </p:txBody>
      </p:sp>
    </p:spTree>
    <p:extLst>
      <p:ext uri="{BB962C8B-B14F-4D97-AF65-F5344CB8AC3E}">
        <p14:creationId xmlns:p14="http://schemas.microsoft.com/office/powerpoint/2010/main" val="298464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F56E8-71E7-48E6-BE38-984F7BAEC956}"/>
              </a:ext>
            </a:extLst>
          </p:cNvPr>
          <p:cNvSpPr>
            <a:spLocks noGrp="1"/>
          </p:cNvSpPr>
          <p:nvPr>
            <p:ph type="title"/>
          </p:nvPr>
        </p:nvSpPr>
        <p:spPr/>
        <p:txBody>
          <a:bodyPr>
            <a:normAutofit/>
          </a:bodyPr>
          <a:lstStyle/>
          <a:p>
            <a:pPr algn="ctr"/>
            <a:r>
              <a:rPr lang="ru-RU" sz="3600" dirty="0"/>
              <a:t>Корпоративные Социальные Обязанности</a:t>
            </a:r>
            <a:endParaRPr lang="en-GB" sz="3600" dirty="0"/>
          </a:p>
        </p:txBody>
      </p:sp>
      <p:sp>
        <p:nvSpPr>
          <p:cNvPr id="3" name="Content Placeholder 2">
            <a:extLst>
              <a:ext uri="{FF2B5EF4-FFF2-40B4-BE49-F238E27FC236}">
                <a16:creationId xmlns:a16="http://schemas.microsoft.com/office/drawing/2014/main" id="{138B49BD-5B98-4709-ACA0-7CBF5B5CD72A}"/>
              </a:ext>
            </a:extLst>
          </p:cNvPr>
          <p:cNvSpPr>
            <a:spLocks noGrp="1"/>
          </p:cNvSpPr>
          <p:nvPr>
            <p:ph idx="1"/>
          </p:nvPr>
        </p:nvSpPr>
        <p:spPr/>
        <p:txBody>
          <a:bodyPr/>
          <a:lstStyle/>
          <a:p>
            <a:r>
              <a:rPr lang="ru-RU" dirty="0"/>
              <a:t>Не причинять вреда работникам или представителям общественности которые разделяют с ними дорогу</a:t>
            </a:r>
            <a:endParaRPr lang="en-GB" dirty="0"/>
          </a:p>
          <a:p>
            <a:pPr lvl="1"/>
            <a:r>
              <a:rPr lang="ru-RU" dirty="0"/>
              <a:t>Напоминание о том что, в случае ранения третьего лица могут возникнуть</a:t>
            </a:r>
            <a:r>
              <a:rPr lang="en-GB" dirty="0"/>
              <a:t> </a:t>
            </a:r>
            <a:r>
              <a:rPr lang="ru-RU" dirty="0"/>
              <a:t>негативные последствия для компании а так же психологическая травма водителя </a:t>
            </a:r>
            <a:endParaRPr lang="en-GB" dirty="0"/>
          </a:p>
          <a:p>
            <a:pPr marL="228600" lvl="1">
              <a:spcBef>
                <a:spcPts val="1000"/>
              </a:spcBef>
            </a:pPr>
            <a:r>
              <a:rPr lang="ru-RU" sz="2800" dirty="0"/>
              <a:t>Быть хорошими соседями в офисах и на площадках</a:t>
            </a:r>
            <a:endParaRPr lang="en-GB" sz="2800" dirty="0"/>
          </a:p>
          <a:p>
            <a:pPr marL="228600" lvl="1">
              <a:spcBef>
                <a:spcPts val="1000"/>
              </a:spcBef>
            </a:pPr>
            <a:r>
              <a:rPr lang="ru-RU" sz="2800" dirty="0"/>
              <a:t>Взаимодействие между безопасностью и окружающей средой</a:t>
            </a:r>
            <a:endParaRPr lang="en-GB" sz="2800" dirty="0"/>
          </a:p>
        </p:txBody>
      </p:sp>
    </p:spTree>
    <p:extLst>
      <p:ext uri="{BB962C8B-B14F-4D97-AF65-F5344CB8AC3E}">
        <p14:creationId xmlns:p14="http://schemas.microsoft.com/office/powerpoint/2010/main" val="291365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D3412-62A6-4D8D-89A9-26764C55EC73}"/>
              </a:ext>
            </a:extLst>
          </p:cNvPr>
          <p:cNvSpPr>
            <a:spLocks noGrp="1"/>
          </p:cNvSpPr>
          <p:nvPr>
            <p:ph type="title"/>
          </p:nvPr>
        </p:nvSpPr>
        <p:spPr/>
        <p:txBody>
          <a:bodyPr>
            <a:normAutofit/>
          </a:bodyPr>
          <a:lstStyle/>
          <a:p>
            <a:r>
              <a:rPr lang="ru-RU" sz="4000" dirty="0"/>
              <a:t>Финансовые проблемы</a:t>
            </a:r>
            <a:endParaRPr lang="en-GB" sz="4000" dirty="0"/>
          </a:p>
        </p:txBody>
      </p:sp>
      <p:sp>
        <p:nvSpPr>
          <p:cNvPr id="3" name="Content Placeholder 2">
            <a:extLst>
              <a:ext uri="{FF2B5EF4-FFF2-40B4-BE49-F238E27FC236}">
                <a16:creationId xmlns:a16="http://schemas.microsoft.com/office/drawing/2014/main" id="{D3732549-14A1-4CF1-B990-B89FFF828BEB}"/>
              </a:ext>
            </a:extLst>
          </p:cNvPr>
          <p:cNvSpPr>
            <a:spLocks noGrp="1"/>
          </p:cNvSpPr>
          <p:nvPr>
            <p:ph idx="1"/>
          </p:nvPr>
        </p:nvSpPr>
        <p:spPr/>
        <p:txBody>
          <a:bodyPr/>
          <a:lstStyle/>
          <a:p>
            <a:r>
              <a:rPr lang="ru-RU" dirty="0"/>
              <a:t>Каждая авария понесёт за собой</a:t>
            </a:r>
            <a:r>
              <a:rPr lang="en-GB" dirty="0"/>
              <a:t>:</a:t>
            </a:r>
          </a:p>
          <a:p>
            <a:pPr lvl="1"/>
            <a:r>
              <a:rPr lang="ru-RU" dirty="0"/>
              <a:t>Прямые потери, такие как</a:t>
            </a:r>
            <a:r>
              <a:rPr lang="en-GB" dirty="0"/>
              <a:t>:</a:t>
            </a:r>
          </a:p>
          <a:p>
            <a:pPr lvl="2"/>
            <a:r>
              <a:rPr lang="ru-RU" dirty="0"/>
              <a:t>Убыток от поданных заявлений о страховом возмещении</a:t>
            </a:r>
            <a:endParaRPr lang="en-GB" dirty="0"/>
          </a:p>
          <a:p>
            <a:pPr lvl="2"/>
            <a:r>
              <a:rPr lang="ru-RU" dirty="0"/>
              <a:t>Затраты на ремонт. если они не покрыты страховкой</a:t>
            </a:r>
            <a:endParaRPr lang="en-GB" dirty="0"/>
          </a:p>
          <a:p>
            <a:pPr lvl="2"/>
            <a:r>
              <a:rPr lang="ru-RU" dirty="0"/>
              <a:t>Расходы на аренду заменяемых транспортных средств</a:t>
            </a:r>
            <a:r>
              <a:rPr lang="en-GB" dirty="0"/>
              <a:t> </a:t>
            </a:r>
            <a:r>
              <a:rPr lang="ru-RU" dirty="0" err="1"/>
              <a:t>и.т.д</a:t>
            </a:r>
            <a:endParaRPr lang="en-GB" dirty="0"/>
          </a:p>
          <a:p>
            <a:pPr marL="914400" lvl="2" indent="0">
              <a:buNone/>
            </a:pPr>
            <a:endParaRPr lang="en-GB" dirty="0"/>
          </a:p>
          <a:p>
            <a:pPr lvl="1"/>
            <a:r>
              <a:rPr lang="ru-RU" dirty="0"/>
              <a:t>Косвенные или скрытые расходы / незастрахованные убытки</a:t>
            </a:r>
            <a:endParaRPr lang="en-GB" dirty="0"/>
          </a:p>
          <a:p>
            <a:pPr lvl="1"/>
            <a:endParaRPr lang="en-GB" dirty="0"/>
          </a:p>
        </p:txBody>
      </p:sp>
    </p:spTree>
    <p:extLst>
      <p:ext uri="{BB962C8B-B14F-4D97-AF65-F5344CB8AC3E}">
        <p14:creationId xmlns:p14="http://schemas.microsoft.com/office/powerpoint/2010/main" val="347506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4973-A375-4A7D-A7F5-4AB43B730F1A}"/>
              </a:ext>
            </a:extLst>
          </p:cNvPr>
          <p:cNvSpPr>
            <a:spLocks noGrp="1"/>
          </p:cNvSpPr>
          <p:nvPr>
            <p:ph type="title"/>
          </p:nvPr>
        </p:nvSpPr>
        <p:spPr/>
        <p:txBody>
          <a:bodyPr>
            <a:normAutofit/>
          </a:bodyPr>
          <a:lstStyle/>
          <a:p>
            <a:r>
              <a:rPr lang="ru-RU" sz="3600" dirty="0"/>
              <a:t>Незастрахованные убытки</a:t>
            </a:r>
            <a:endParaRPr lang="en-GB" sz="3600" dirty="0"/>
          </a:p>
        </p:txBody>
      </p:sp>
      <p:sp>
        <p:nvSpPr>
          <p:cNvPr id="3" name="Content Placeholder 2">
            <a:extLst>
              <a:ext uri="{FF2B5EF4-FFF2-40B4-BE49-F238E27FC236}">
                <a16:creationId xmlns:a16="http://schemas.microsoft.com/office/drawing/2014/main" id="{C683BB47-8A1A-4F0C-940A-3702801D23BF}"/>
              </a:ext>
            </a:extLst>
          </p:cNvPr>
          <p:cNvSpPr>
            <a:spLocks noGrp="1"/>
          </p:cNvSpPr>
          <p:nvPr>
            <p:ph idx="1"/>
          </p:nvPr>
        </p:nvSpPr>
        <p:spPr/>
        <p:txBody>
          <a:bodyPr>
            <a:normAutofit fontScale="77500" lnSpcReduction="20000"/>
          </a:bodyPr>
          <a:lstStyle/>
          <a:p>
            <a:r>
              <a:rPr lang="ru-RU" dirty="0"/>
              <a:t>Международный институт контроля над убытками сообщает, что на каждые $1/ £1 / </a:t>
            </a:r>
            <a:r>
              <a:rPr lang="en-GB" dirty="0"/>
              <a:t>€</a:t>
            </a:r>
            <a:r>
              <a:rPr lang="ru-RU" dirty="0"/>
              <a:t>, выплаченные страховщиком, страховые убытки составляют 8-53 $/ £ /</a:t>
            </a:r>
            <a:r>
              <a:rPr lang="en-GB" dirty="0"/>
              <a:t> € </a:t>
            </a:r>
            <a:r>
              <a:rPr lang="ru-RU" dirty="0"/>
              <a:t>  , в зависимости от серьёзности происшествия. Найдите минуту чтобы подумать о там, как это выглядит, основываясь на вашем опыте</a:t>
            </a:r>
            <a:r>
              <a:rPr lang="en-GB" dirty="0"/>
              <a:t>!   </a:t>
            </a:r>
          </a:p>
          <a:p>
            <a:r>
              <a:rPr lang="ru-RU" dirty="0"/>
              <a:t>Но каковы эти скрытые расходы? Это будет зависеть от характера вашей организации, но всегда будет включать невыход на работу - сотрудник не будет делать то, за что вы ему платите, и из-за этого будут финансовые последствия.</a:t>
            </a:r>
            <a:r>
              <a:rPr lang="en-GB" dirty="0"/>
              <a:t> </a:t>
            </a:r>
            <a:r>
              <a:rPr lang="ru-RU" dirty="0"/>
              <a:t>Даже если ваш сотрудник не пострадал в аварии, вы не должны недооценивать психологическое воздействие от увиденного (если кто-то убит или серьёзно ранен в аварии) – его продуктивность снизится на некоторое время</a:t>
            </a:r>
          </a:p>
          <a:p>
            <a:r>
              <a:rPr lang="ru-RU" dirty="0"/>
              <a:t>Конечно, существует множество других скрытых затрат - снижение производительности, несвоевременные поставки, нарушение соглашений об уровне обслуживания, увеличение текучести кадров - этот список можно продолжать и продолжать.</a:t>
            </a:r>
            <a:r>
              <a:rPr lang="en-GB" dirty="0"/>
              <a:t> </a:t>
            </a:r>
            <a:r>
              <a:rPr lang="ru-RU" dirty="0"/>
              <a:t>Вы не должны забывать о скрытых расходах, связанных с ущербом причинённым вашей репутации если СМИ будут ассоциировать вашу компанию с аварией - какой ущерб это может нанести вашему бизнесу?</a:t>
            </a:r>
            <a:endParaRPr lang="en-GB" dirty="0"/>
          </a:p>
        </p:txBody>
      </p:sp>
    </p:spTree>
    <p:extLst>
      <p:ext uri="{BB962C8B-B14F-4D97-AF65-F5344CB8AC3E}">
        <p14:creationId xmlns:p14="http://schemas.microsoft.com/office/powerpoint/2010/main" val="3011884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C8533-CE53-4CD9-B030-97536B165011}"/>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ru-RU" dirty="0"/>
              <a:t>Самые Большие Риски</a:t>
            </a:r>
            <a:endParaRPr lang="en-US" kern="1200" dirty="0">
              <a:solidFill>
                <a:schemeClr val="tx1"/>
              </a:solidFill>
              <a:latin typeface="+mj-lt"/>
              <a:ea typeface="+mj-ea"/>
              <a:cs typeface="+mj-cs"/>
            </a:endParaRP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sign&#10;&#10;Description automatically generated">
            <a:extLst>
              <a:ext uri="{FF2B5EF4-FFF2-40B4-BE49-F238E27FC236}">
                <a16:creationId xmlns:a16="http://schemas.microsoft.com/office/drawing/2014/main" id="{3523EFC0-5A8E-44B1-B051-43709048573D}"/>
              </a:ext>
            </a:extLst>
          </p:cNvPr>
          <p:cNvPicPr>
            <a:picLocks noChangeAspect="1"/>
          </p:cNvPicPr>
          <p:nvPr/>
        </p:nvPicPr>
        <p:blipFill rotWithShape="1">
          <a:blip r:embed="rId3">
            <a:extLst>
              <a:ext uri="{28A0092B-C50C-407E-A947-70E740481C1C}">
                <a14:useLocalDpi xmlns:a14="http://schemas.microsoft.com/office/drawing/2010/main" val="0"/>
              </a:ext>
            </a:extLst>
          </a:blip>
          <a:srcRect l="19827" r="1429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629698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AD4EBC-38FA-4575-B235-F764BC722CEC}"/>
              </a:ext>
            </a:extLst>
          </p:cNvPr>
          <p:cNvSpPr>
            <a:spLocks noGrp="1"/>
          </p:cNvSpPr>
          <p:nvPr>
            <p:ph type="title"/>
          </p:nvPr>
        </p:nvSpPr>
        <p:spPr/>
        <p:txBody>
          <a:bodyPr/>
          <a:lstStyle/>
          <a:p>
            <a:r>
              <a:rPr lang="ru-RU" dirty="0"/>
              <a:t>Самые большие риски</a:t>
            </a:r>
            <a:endParaRPr lang="en-GB" dirty="0"/>
          </a:p>
        </p:txBody>
      </p:sp>
      <p:sp>
        <p:nvSpPr>
          <p:cNvPr id="5" name="Content Placeholder 4">
            <a:extLst>
              <a:ext uri="{FF2B5EF4-FFF2-40B4-BE49-F238E27FC236}">
                <a16:creationId xmlns:a16="http://schemas.microsoft.com/office/drawing/2014/main" id="{F5538D83-C124-43B0-8358-C3D67186619E}"/>
              </a:ext>
            </a:extLst>
          </p:cNvPr>
          <p:cNvSpPr>
            <a:spLocks noGrp="1"/>
          </p:cNvSpPr>
          <p:nvPr>
            <p:ph idx="1"/>
          </p:nvPr>
        </p:nvSpPr>
        <p:spPr/>
        <p:txBody>
          <a:bodyPr/>
          <a:lstStyle/>
          <a:p>
            <a:r>
              <a:rPr lang="ru-RU" dirty="0"/>
              <a:t>Скорость</a:t>
            </a:r>
            <a:endParaRPr lang="en-GB" dirty="0"/>
          </a:p>
          <a:p>
            <a:r>
              <a:rPr lang="ru-RU"/>
              <a:t>Вождение под влиянием</a:t>
            </a:r>
            <a:endParaRPr lang="en-GB" dirty="0">
              <a:solidFill>
                <a:srgbClr val="FF0000"/>
              </a:solidFill>
            </a:endParaRPr>
          </a:p>
          <a:p>
            <a:r>
              <a:rPr lang="ru-RU" dirty="0"/>
              <a:t>Отвлечение</a:t>
            </a:r>
            <a:endParaRPr lang="en-GB" dirty="0"/>
          </a:p>
          <a:p>
            <a:r>
              <a:rPr lang="ru-RU" dirty="0"/>
              <a:t>Усталость</a:t>
            </a:r>
            <a:endParaRPr lang="en-GB" dirty="0"/>
          </a:p>
          <a:p>
            <a:r>
              <a:rPr lang="ru-RU" dirty="0"/>
              <a:t>Ремень безопасности и шлемы</a:t>
            </a:r>
            <a:endParaRPr lang="en-GB" dirty="0"/>
          </a:p>
        </p:txBody>
      </p:sp>
    </p:spTree>
    <p:extLst>
      <p:ext uri="{BB962C8B-B14F-4D97-AF65-F5344CB8AC3E}">
        <p14:creationId xmlns:p14="http://schemas.microsoft.com/office/powerpoint/2010/main" val="245645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r>
              <a:rPr lang="ru-RU" dirty="0"/>
              <a:t>Скорость</a:t>
            </a:r>
            <a:endParaRPr lang="en-GB" dirty="0"/>
          </a:p>
        </p:txBody>
      </p:sp>
    </p:spTree>
    <p:extLst>
      <p:ext uri="{BB962C8B-B14F-4D97-AF65-F5344CB8AC3E}">
        <p14:creationId xmlns:p14="http://schemas.microsoft.com/office/powerpoint/2010/main" val="3445508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r>
              <a:rPr lang="ru-RU" dirty="0"/>
              <a:t>Вождение под влиянием</a:t>
            </a:r>
            <a:endParaRPr lang="en-GB" dirty="0"/>
          </a:p>
        </p:txBody>
      </p:sp>
    </p:spTree>
    <p:extLst>
      <p:ext uri="{BB962C8B-B14F-4D97-AF65-F5344CB8AC3E}">
        <p14:creationId xmlns:p14="http://schemas.microsoft.com/office/powerpoint/2010/main" val="3561278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automatically generated">
            <a:extLst>
              <a:ext uri="{FF2B5EF4-FFF2-40B4-BE49-F238E27FC236}">
                <a16:creationId xmlns:a16="http://schemas.microsoft.com/office/drawing/2014/main" id="{69B5DDC1-BDF3-462C-AEAC-8F2FAA1728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839162" cy="6858000"/>
          </a:xfrm>
          <a:prstGeom prst="rect">
            <a:avLst/>
          </a:prstGeom>
        </p:spPr>
      </p:pic>
      <p:pic>
        <p:nvPicPr>
          <p:cNvPr id="8" name="Picture 7" descr="A screenshot of a cell phone&#10;&#10;Description automatically generated">
            <a:extLst>
              <a:ext uri="{FF2B5EF4-FFF2-40B4-BE49-F238E27FC236}">
                <a16:creationId xmlns:a16="http://schemas.microsoft.com/office/drawing/2014/main" id="{1DC8728F-BEF7-4E08-838B-5F76B89B5A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2840" y="0"/>
            <a:ext cx="4848938" cy="6858000"/>
          </a:xfrm>
          <a:prstGeom prst="rect">
            <a:avLst/>
          </a:prstGeom>
        </p:spPr>
      </p:pic>
    </p:spTree>
    <p:extLst>
      <p:ext uri="{BB962C8B-B14F-4D97-AF65-F5344CB8AC3E}">
        <p14:creationId xmlns:p14="http://schemas.microsoft.com/office/powerpoint/2010/main" val="2353886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r>
              <a:rPr lang="ru-RU" dirty="0"/>
              <a:t>Отвлечения</a:t>
            </a:r>
            <a:endParaRPr lang="en-GB" dirty="0"/>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0028"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r>
              <a:rPr lang="ru-RU" dirty="0"/>
              <a:t>Усталость</a:t>
            </a:r>
            <a:endParaRPr lang="en-GB" dirty="0"/>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r>
              <a:rPr lang="ru-RU" dirty="0"/>
              <a:t>Ремень безопасности</a:t>
            </a:r>
            <a:endParaRPr lang="en-GB" dirty="0"/>
          </a:p>
        </p:txBody>
      </p:sp>
    </p:spTree>
    <p:extLst>
      <p:ext uri="{BB962C8B-B14F-4D97-AF65-F5344CB8AC3E}">
        <p14:creationId xmlns:p14="http://schemas.microsoft.com/office/powerpoint/2010/main" val="3121594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r>
              <a:rPr lang="ru-RU" dirty="0"/>
              <a:t>Шлемы</a:t>
            </a:r>
            <a:endParaRPr lang="en-GB" dirty="0"/>
          </a:p>
        </p:txBody>
      </p:sp>
    </p:spTree>
    <p:extLst>
      <p:ext uri="{BB962C8B-B14F-4D97-AF65-F5344CB8AC3E}">
        <p14:creationId xmlns:p14="http://schemas.microsoft.com/office/powerpoint/2010/main" val="1795686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6B699-3FF3-4473-9D55-F26CFCDA01DD}"/>
              </a:ext>
            </a:extLst>
          </p:cNvPr>
          <p:cNvSpPr>
            <a:spLocks noGrp="1"/>
          </p:cNvSpPr>
          <p:nvPr>
            <p:ph type="title"/>
          </p:nvPr>
        </p:nvSpPr>
        <p:spPr>
          <a:xfrm>
            <a:off x="6746628" y="1783959"/>
            <a:ext cx="4645250" cy="2889114"/>
          </a:xfrm>
        </p:spPr>
        <p:txBody>
          <a:bodyPr vert="horz" lIns="91440" tIns="45720" rIns="91440" bIns="45720" rtlCol="0" anchor="b">
            <a:noAutofit/>
          </a:bodyPr>
          <a:lstStyle/>
          <a:p>
            <a:r>
              <a:rPr lang="ru-RU" sz="3200" dirty="0"/>
              <a:t>Эффективное управление дорожными рисками, связанное с работой</a:t>
            </a:r>
            <a:endParaRPr lang="en-US" sz="32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tar, red, animal&#10;&#10;Description automatically generated">
            <a:extLst>
              <a:ext uri="{FF2B5EF4-FFF2-40B4-BE49-F238E27FC236}">
                <a16:creationId xmlns:a16="http://schemas.microsoft.com/office/drawing/2014/main" id="{6FDD5631-B02C-4214-AAD1-DCC0F45D78B9}"/>
              </a:ext>
            </a:extLst>
          </p:cNvPr>
          <p:cNvPicPr>
            <a:picLocks noChangeAspect="1"/>
          </p:cNvPicPr>
          <p:nvPr/>
        </p:nvPicPr>
        <p:blipFill rotWithShape="1">
          <a:blip r:embed="rId3">
            <a:extLst>
              <a:ext uri="{28A0092B-C50C-407E-A947-70E740481C1C}">
                <a14:useLocalDpi xmlns:a14="http://schemas.microsoft.com/office/drawing/2010/main" val="0"/>
              </a:ext>
            </a:extLst>
          </a:blip>
          <a:srcRect t="9662" r="-1" b="1434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931306317"/>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generated with high confidence">
            <a:extLst>
              <a:ext uri="{FF2B5EF4-FFF2-40B4-BE49-F238E27FC236}">
                <a16:creationId xmlns:a16="http://schemas.microsoft.com/office/drawing/2014/main" id="{8D358A1F-7D72-4D3C-84BC-D946D64F56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7647" y="389460"/>
            <a:ext cx="5861530" cy="5914390"/>
          </a:xfrm>
          <a:prstGeom prst="rect">
            <a:avLst/>
          </a:prstGeom>
        </p:spPr>
      </p:pic>
    </p:spTree>
    <p:extLst>
      <p:ext uri="{BB962C8B-B14F-4D97-AF65-F5344CB8AC3E}">
        <p14:creationId xmlns:p14="http://schemas.microsoft.com/office/powerpoint/2010/main" val="3416213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AFD9-1AE3-4039-87FE-7A090064115C}"/>
              </a:ext>
            </a:extLst>
          </p:cNvPr>
          <p:cNvSpPr>
            <a:spLocks noGrp="1"/>
          </p:cNvSpPr>
          <p:nvPr>
            <p:ph type="title"/>
          </p:nvPr>
        </p:nvSpPr>
        <p:spPr>
          <a:xfrm>
            <a:off x="6746628" y="1783959"/>
            <a:ext cx="4645250" cy="2889114"/>
          </a:xfrm>
        </p:spPr>
        <p:txBody>
          <a:bodyPr vert="horz" lIns="91440" tIns="45720" rIns="91440" bIns="45720" rtlCol="0" anchor="b">
            <a:noAutofit/>
          </a:bodyPr>
          <a:lstStyle/>
          <a:p>
            <a:r>
              <a:rPr lang="ru-RU" sz="3200" dirty="0"/>
              <a:t>Роли и обязанности непосредственного руководителя</a:t>
            </a:r>
            <a:endParaRPr lang="en-US" sz="3200" kern="1200" dirty="0">
              <a:solidFill>
                <a:schemeClr val="tx1"/>
              </a:solidFill>
              <a:latin typeface="+mj-lt"/>
              <a:ea typeface="+mj-ea"/>
              <a:cs typeface="+mj-cs"/>
            </a:endParaRPr>
          </a:p>
        </p:txBody>
      </p:sp>
      <p:sp>
        <p:nvSpPr>
          <p:cNvPr id="17" name="Freeform: Shape 16">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9BFE01FF-D852-4625-BFE4-BCD82E915DA8}"/>
              </a:ext>
            </a:extLst>
          </p:cNvPr>
          <p:cNvPicPr>
            <a:picLocks noChangeAspect="1"/>
          </p:cNvPicPr>
          <p:nvPr/>
        </p:nvPicPr>
        <p:blipFill rotWithShape="1">
          <a:blip r:embed="rId3">
            <a:extLst>
              <a:ext uri="{28A0092B-C50C-407E-A947-70E740481C1C}">
                <a14:useLocalDpi xmlns:a14="http://schemas.microsoft.com/office/drawing/2010/main" val="0"/>
              </a:ext>
            </a:extLst>
          </a:blip>
          <a:srcRect l="30874" r="10931"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108503898"/>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81E77-A3B7-4512-8E65-60E34402A770}"/>
              </a:ext>
            </a:extLst>
          </p:cNvPr>
          <p:cNvSpPr>
            <a:spLocks noGrp="1"/>
          </p:cNvSpPr>
          <p:nvPr>
            <p:ph type="title"/>
          </p:nvPr>
        </p:nvSpPr>
        <p:spPr/>
        <p:txBody>
          <a:bodyPr>
            <a:normAutofit/>
          </a:bodyPr>
          <a:lstStyle/>
          <a:p>
            <a:r>
              <a:rPr lang="ru-RU" sz="3200" dirty="0"/>
              <a:t>Роли и обязанности непосредственного руководителя</a:t>
            </a:r>
            <a:endParaRPr lang="en-GB" sz="3200" dirty="0"/>
          </a:p>
        </p:txBody>
      </p:sp>
      <p:sp>
        <p:nvSpPr>
          <p:cNvPr id="3" name="Content Placeholder 2">
            <a:extLst>
              <a:ext uri="{FF2B5EF4-FFF2-40B4-BE49-F238E27FC236}">
                <a16:creationId xmlns:a16="http://schemas.microsoft.com/office/drawing/2014/main" id="{E709597B-7CF7-4220-A9B1-3690303310C3}"/>
              </a:ext>
            </a:extLst>
          </p:cNvPr>
          <p:cNvSpPr>
            <a:spLocks noGrp="1"/>
          </p:cNvSpPr>
          <p:nvPr>
            <p:ph idx="1"/>
          </p:nvPr>
        </p:nvSpPr>
        <p:spPr/>
        <p:txBody>
          <a:bodyPr/>
          <a:lstStyle/>
          <a:p>
            <a:r>
              <a:rPr lang="ru-RU" sz="2400" dirty="0"/>
              <a:t>Лидерство</a:t>
            </a:r>
          </a:p>
          <a:p>
            <a:r>
              <a:rPr lang="ru-RU" sz="2400" dirty="0"/>
              <a:t>Контролирующий разум</a:t>
            </a:r>
          </a:p>
          <a:p>
            <a:pPr lvl="1"/>
            <a:r>
              <a:rPr lang="ru-RU" sz="2000" dirty="0"/>
              <a:t>Реальное и воспринимаемое давление</a:t>
            </a:r>
          </a:p>
          <a:p>
            <a:pPr lvl="1"/>
            <a:r>
              <a:rPr lang="ru-RU" sz="2000" dirty="0"/>
              <a:t>Устранение необходимости</a:t>
            </a:r>
            <a:r>
              <a:rPr lang="en-GB" sz="2000" dirty="0"/>
              <a:t> </a:t>
            </a:r>
            <a:r>
              <a:rPr lang="ru-RU" sz="2000" dirty="0"/>
              <a:t>риск</a:t>
            </a:r>
            <a:r>
              <a:rPr lang="en-GB" sz="2000" dirty="0"/>
              <a:t>a</a:t>
            </a:r>
            <a:r>
              <a:rPr lang="ru-RU" sz="2000" dirty="0"/>
              <a:t> во время вождения</a:t>
            </a:r>
            <a:r>
              <a:rPr lang="en-GB" sz="2000" dirty="0"/>
              <a:t> </a:t>
            </a:r>
            <a:r>
              <a:rPr lang="ru-RU" sz="2000" dirty="0"/>
              <a:t>для сотрудников </a:t>
            </a:r>
            <a:endParaRPr lang="en-GB" sz="2000" dirty="0"/>
          </a:p>
          <a:p>
            <a:pPr lvl="1"/>
            <a:endParaRPr lang="en-GB" sz="2000" dirty="0"/>
          </a:p>
          <a:p>
            <a:pPr marL="228600" lvl="1">
              <a:spcBef>
                <a:spcPts val="1000"/>
              </a:spcBef>
            </a:pPr>
            <a:r>
              <a:rPr lang="ru-RU" dirty="0"/>
              <a:t>Нахождение правильного баланса между безопасностью и эксплуатацией</a:t>
            </a:r>
            <a:r>
              <a:rPr lang="en-GB" dirty="0"/>
              <a:t> </a:t>
            </a:r>
            <a:r>
              <a:rPr lang="ru-RU" dirty="0"/>
              <a:t>транспортного средства</a:t>
            </a:r>
            <a:endParaRPr lang="en-GB" dirty="0"/>
          </a:p>
        </p:txBody>
      </p:sp>
    </p:spTree>
    <p:extLst>
      <p:ext uri="{BB962C8B-B14F-4D97-AF65-F5344CB8AC3E}">
        <p14:creationId xmlns:p14="http://schemas.microsoft.com/office/powerpoint/2010/main" val="2740309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3897-D11C-4F26-8DE2-2458D1DE216C}"/>
              </a:ext>
            </a:extLst>
          </p:cNvPr>
          <p:cNvSpPr>
            <a:spLocks noGrp="1"/>
          </p:cNvSpPr>
          <p:nvPr>
            <p:ph type="title"/>
          </p:nvPr>
        </p:nvSpPr>
        <p:spPr/>
        <p:txBody>
          <a:bodyPr>
            <a:normAutofit/>
          </a:bodyPr>
          <a:lstStyle/>
          <a:p>
            <a:r>
              <a:rPr lang="ru-RU" sz="4000" dirty="0"/>
              <a:t>Лидерство</a:t>
            </a:r>
            <a:endParaRPr lang="en-GB" sz="4000" dirty="0"/>
          </a:p>
        </p:txBody>
      </p:sp>
      <p:sp>
        <p:nvSpPr>
          <p:cNvPr id="3" name="Content Placeholder 2">
            <a:extLst>
              <a:ext uri="{FF2B5EF4-FFF2-40B4-BE49-F238E27FC236}">
                <a16:creationId xmlns:a16="http://schemas.microsoft.com/office/drawing/2014/main" id="{C54A4B7A-9519-44D7-9FFF-46CFE55A86B5}"/>
              </a:ext>
            </a:extLst>
          </p:cNvPr>
          <p:cNvSpPr>
            <a:spLocks noGrp="1"/>
          </p:cNvSpPr>
          <p:nvPr>
            <p:ph idx="1"/>
          </p:nvPr>
        </p:nvSpPr>
        <p:spPr/>
        <p:txBody>
          <a:bodyPr>
            <a:normAutofit/>
          </a:bodyPr>
          <a:lstStyle/>
          <a:p>
            <a:r>
              <a:rPr lang="ru-RU" dirty="0"/>
              <a:t>Сильное и эффективное руководство играет решающую роль в достижение успеха вашей инициативы по безопасности дорожного движения.</a:t>
            </a:r>
          </a:p>
          <a:p>
            <a:r>
              <a:rPr lang="ru-RU" dirty="0"/>
              <a:t>Команда высшего руководства должна предоставить время, импульс и любой необходимый бюджет для вашей программы безопасности дорожного движения.</a:t>
            </a:r>
            <a:endParaRPr lang="en-GB" dirty="0"/>
          </a:p>
          <a:p>
            <a:r>
              <a:rPr lang="ru-RU" dirty="0"/>
              <a:t>Помните, что ВСЕ менеджеры также являются лидерами - вы должны быть примером</a:t>
            </a:r>
            <a:r>
              <a:rPr lang="en-GB" dirty="0"/>
              <a:t>,</a:t>
            </a:r>
            <a:r>
              <a:rPr lang="ru-RU" dirty="0"/>
              <a:t> безопасно управляя автомобилем и соблюдая все правила и процедуры.</a:t>
            </a:r>
          </a:p>
          <a:p>
            <a:r>
              <a:rPr lang="ru-RU" dirty="0"/>
              <a:t>Всегда будьте последовательны со всеми сотрудниками…</a:t>
            </a:r>
            <a:endParaRPr lang="en-GB" dirty="0"/>
          </a:p>
        </p:txBody>
      </p:sp>
    </p:spTree>
    <p:extLst>
      <p:ext uri="{BB962C8B-B14F-4D97-AF65-F5344CB8AC3E}">
        <p14:creationId xmlns:p14="http://schemas.microsoft.com/office/powerpoint/2010/main" val="1410152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A78B0-4189-4E00-B77D-7931CCFC1D8B}"/>
              </a:ext>
            </a:extLst>
          </p:cNvPr>
          <p:cNvSpPr>
            <a:spLocks noGrp="1"/>
          </p:cNvSpPr>
          <p:nvPr>
            <p:ph type="title"/>
          </p:nvPr>
        </p:nvSpPr>
        <p:spPr/>
        <p:txBody>
          <a:bodyPr>
            <a:normAutofit/>
          </a:bodyPr>
          <a:lstStyle/>
          <a:p>
            <a:r>
              <a:rPr lang="ru-RU" sz="4000" dirty="0"/>
              <a:t>Контролирующий разум</a:t>
            </a:r>
            <a:endParaRPr lang="en-GB" sz="4000" dirty="0"/>
          </a:p>
        </p:txBody>
      </p:sp>
      <p:sp>
        <p:nvSpPr>
          <p:cNvPr id="3" name="Content Placeholder 2">
            <a:extLst>
              <a:ext uri="{FF2B5EF4-FFF2-40B4-BE49-F238E27FC236}">
                <a16:creationId xmlns:a16="http://schemas.microsoft.com/office/drawing/2014/main" id="{47C39C53-EA77-48A8-8724-C28CE64D453B}"/>
              </a:ext>
            </a:extLst>
          </p:cNvPr>
          <p:cNvSpPr>
            <a:spLocks noGrp="1"/>
          </p:cNvSpPr>
          <p:nvPr>
            <p:ph idx="1"/>
          </p:nvPr>
        </p:nvSpPr>
        <p:spPr/>
        <p:txBody>
          <a:bodyPr>
            <a:normAutofit/>
          </a:bodyPr>
          <a:lstStyle/>
          <a:p>
            <a:r>
              <a:rPr lang="ru-RU" dirty="0"/>
              <a:t>Вы имеете большое влияние на поведение сотрудников во время вождения</a:t>
            </a:r>
            <a:endParaRPr lang="en-GB" dirty="0"/>
          </a:p>
          <a:p>
            <a:pPr marL="0" indent="0">
              <a:buNone/>
            </a:pPr>
            <a:endParaRPr lang="en-GB" dirty="0"/>
          </a:p>
          <a:p>
            <a:r>
              <a:rPr lang="en-GB" dirty="0"/>
              <a:t>“</a:t>
            </a:r>
            <a:r>
              <a:rPr lang="ru-RU" dirty="0"/>
              <a:t>То что интересует моего менеджера, интересует меня</a:t>
            </a:r>
            <a:r>
              <a:rPr lang="en-GB" dirty="0"/>
              <a:t>” </a:t>
            </a:r>
          </a:p>
          <a:p>
            <a:pPr marL="0" indent="0">
              <a:buNone/>
            </a:pPr>
            <a:endParaRPr lang="ru-RU" dirty="0"/>
          </a:p>
          <a:p>
            <a:r>
              <a:rPr lang="ru-RU" dirty="0"/>
              <a:t>Важность предоставления последовательных сообщений, чтобы сотрудники действительно понимали важность безопасного вождения и то, как это согласуется с их другими целями.</a:t>
            </a:r>
            <a:endParaRPr lang="en-GB" dirty="0"/>
          </a:p>
        </p:txBody>
      </p:sp>
    </p:spTree>
    <p:extLst>
      <p:ext uri="{BB962C8B-B14F-4D97-AF65-F5344CB8AC3E}">
        <p14:creationId xmlns:p14="http://schemas.microsoft.com/office/powerpoint/2010/main" val="2390827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5ED67-ECAB-4FD0-A02C-C4C4C912E44C}"/>
              </a:ext>
            </a:extLst>
          </p:cNvPr>
          <p:cNvSpPr>
            <a:spLocks noGrp="1"/>
          </p:cNvSpPr>
          <p:nvPr>
            <p:ph type="title"/>
          </p:nvPr>
        </p:nvSpPr>
        <p:spPr/>
        <p:txBody>
          <a:bodyPr>
            <a:normAutofit/>
          </a:bodyPr>
          <a:lstStyle/>
          <a:p>
            <a:r>
              <a:rPr lang="ru-RU" sz="3200" dirty="0"/>
              <a:t>Внедрение правил и процедур безопасного вождения</a:t>
            </a:r>
            <a:endParaRPr lang="en-GB" sz="3200" dirty="0"/>
          </a:p>
        </p:txBody>
      </p:sp>
      <p:sp>
        <p:nvSpPr>
          <p:cNvPr id="3" name="Content Placeholder 2">
            <a:extLst>
              <a:ext uri="{FF2B5EF4-FFF2-40B4-BE49-F238E27FC236}">
                <a16:creationId xmlns:a16="http://schemas.microsoft.com/office/drawing/2014/main" id="{45F60FB5-54E8-41E6-8186-33449C893AA2}"/>
              </a:ext>
            </a:extLst>
          </p:cNvPr>
          <p:cNvSpPr>
            <a:spLocks noGrp="1"/>
          </p:cNvSpPr>
          <p:nvPr>
            <p:ph idx="1"/>
          </p:nvPr>
        </p:nvSpPr>
        <p:spPr/>
        <p:txBody>
          <a:bodyPr/>
          <a:lstStyle/>
          <a:p>
            <a:r>
              <a:rPr lang="ru-RU" dirty="0"/>
              <a:t>Вы должны применять правила и процедуры безопасного вождения.</a:t>
            </a:r>
            <a:endParaRPr lang="en-GB" dirty="0"/>
          </a:p>
          <a:p>
            <a:pPr marL="0" indent="0">
              <a:buNone/>
            </a:pPr>
            <a:endParaRPr lang="ru-RU" dirty="0"/>
          </a:p>
          <a:p>
            <a:r>
              <a:rPr lang="ru-RU" dirty="0"/>
              <a:t>Вы должны убедиться, что ваши сотрудники понимают их и следуют им</a:t>
            </a:r>
            <a:endParaRPr lang="en-GB" dirty="0"/>
          </a:p>
        </p:txBody>
      </p:sp>
    </p:spTree>
    <p:extLst>
      <p:ext uri="{BB962C8B-B14F-4D97-AF65-F5344CB8AC3E}">
        <p14:creationId xmlns:p14="http://schemas.microsoft.com/office/powerpoint/2010/main" val="2768522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2864-28DF-4AC5-A8C6-118DFCF629DA}"/>
              </a:ext>
            </a:extLst>
          </p:cNvPr>
          <p:cNvSpPr>
            <a:spLocks noGrp="1"/>
          </p:cNvSpPr>
          <p:nvPr>
            <p:ph type="title"/>
          </p:nvPr>
        </p:nvSpPr>
        <p:spPr/>
        <p:txBody>
          <a:bodyPr>
            <a:normAutofit/>
          </a:bodyPr>
          <a:lstStyle/>
          <a:p>
            <a:pPr algn="ctr"/>
            <a:r>
              <a:rPr lang="ru-RU" sz="2800" dirty="0"/>
              <a:t>Нахождение правильного баланса между безопасностью и эксплуатацией</a:t>
            </a:r>
          </a:p>
        </p:txBody>
      </p:sp>
      <p:sp>
        <p:nvSpPr>
          <p:cNvPr id="3" name="Content Placeholder 2">
            <a:extLst>
              <a:ext uri="{FF2B5EF4-FFF2-40B4-BE49-F238E27FC236}">
                <a16:creationId xmlns:a16="http://schemas.microsoft.com/office/drawing/2014/main" id="{E011AD7B-BAE4-48D8-ADFC-D95A1573A775}"/>
              </a:ext>
            </a:extLst>
          </p:cNvPr>
          <p:cNvSpPr>
            <a:spLocks noGrp="1"/>
          </p:cNvSpPr>
          <p:nvPr>
            <p:ph idx="1"/>
          </p:nvPr>
        </p:nvSpPr>
        <p:spPr/>
        <p:txBody>
          <a:bodyPr>
            <a:normAutofit lnSpcReduction="10000"/>
          </a:bodyPr>
          <a:lstStyle/>
          <a:p>
            <a:r>
              <a:rPr lang="ru-RU" dirty="0"/>
              <a:t>Какие риски будет допускать ваш бизнес? Исходя из этого, вы определяете, на какие риски могут пойти ваши сотрудники для достижения бизнес-цели, а какие недопустимы и подлежат строгому контролю со стороны руководства.</a:t>
            </a:r>
            <a:endParaRPr lang="en-GB" dirty="0"/>
          </a:p>
          <a:p>
            <a:endParaRPr lang="en-GB" dirty="0"/>
          </a:p>
          <a:p>
            <a:r>
              <a:rPr lang="ru-RU" dirty="0"/>
              <a:t>Здесь нет правильного или неправильного ответа - это зависит от того, где, ваш приоритет для безопасного вождения.</a:t>
            </a:r>
            <a:endParaRPr lang="en-GB" dirty="0"/>
          </a:p>
          <a:p>
            <a:endParaRPr lang="en-GB" dirty="0"/>
          </a:p>
          <a:p>
            <a:r>
              <a:rPr lang="ru-RU" dirty="0"/>
              <a:t>Вам</a:t>
            </a:r>
            <a:r>
              <a:rPr lang="en-GB" dirty="0"/>
              <a:t> </a:t>
            </a:r>
            <a:r>
              <a:rPr lang="ru-RU" dirty="0"/>
              <a:t>придётся часто менять рабочие процедуры и методы, чтобы позволить сотрудникам безопасно управлять автомобилем ...</a:t>
            </a:r>
            <a:endParaRPr lang="en-GB" dirty="0"/>
          </a:p>
        </p:txBody>
      </p:sp>
    </p:spTree>
    <p:extLst>
      <p:ext uri="{BB962C8B-B14F-4D97-AF65-F5344CB8AC3E}">
        <p14:creationId xmlns:p14="http://schemas.microsoft.com/office/powerpoint/2010/main" val="4155855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C072C-494B-42AB-BC11-E793426B7BC4}"/>
              </a:ext>
            </a:extLst>
          </p:cNvPr>
          <p:cNvSpPr>
            <a:spLocks noGrp="1"/>
          </p:cNvSpPr>
          <p:nvPr>
            <p:ph type="title"/>
          </p:nvPr>
        </p:nvSpPr>
        <p:spPr>
          <a:xfrm>
            <a:off x="6746628" y="1783959"/>
            <a:ext cx="4645250" cy="2889114"/>
          </a:xfrm>
        </p:spPr>
        <p:txBody>
          <a:bodyPr vert="horz" lIns="91440" tIns="45720" rIns="91440" bIns="45720" rtlCol="0" anchor="b">
            <a:normAutofit/>
          </a:bodyPr>
          <a:lstStyle/>
          <a:p>
            <a:br>
              <a:rPr lang="ru-RU" dirty="0"/>
            </a:br>
            <a:r>
              <a:rPr lang="ru-RU" sz="4400" dirty="0"/>
              <a:t>Взаимодействие с водителями</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car, young, boy&#10;&#10;Description automatically generated">
            <a:extLst>
              <a:ext uri="{FF2B5EF4-FFF2-40B4-BE49-F238E27FC236}">
                <a16:creationId xmlns:a16="http://schemas.microsoft.com/office/drawing/2014/main" id="{70B91DA1-287E-44E7-B383-3CA5AE99EF95}"/>
              </a:ext>
            </a:extLst>
          </p:cNvPr>
          <p:cNvPicPr>
            <a:picLocks noChangeAspect="1"/>
          </p:cNvPicPr>
          <p:nvPr/>
        </p:nvPicPr>
        <p:blipFill rotWithShape="1">
          <a:blip r:embed="rId3">
            <a:extLst>
              <a:ext uri="{28A0092B-C50C-407E-A947-70E740481C1C}">
                <a14:useLocalDpi xmlns:a14="http://schemas.microsoft.com/office/drawing/2010/main" val="0"/>
              </a:ext>
            </a:extLst>
          </a:blip>
          <a:srcRect l="23794" r="17572"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477268962"/>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BC3A5-09E4-4C17-8BDC-D0B1347AD4EF}"/>
              </a:ext>
            </a:extLst>
          </p:cNvPr>
          <p:cNvSpPr>
            <a:spLocks noGrp="1"/>
          </p:cNvSpPr>
          <p:nvPr>
            <p:ph type="title"/>
          </p:nvPr>
        </p:nvSpPr>
        <p:spPr/>
        <p:txBody>
          <a:bodyPr>
            <a:normAutofit/>
          </a:bodyPr>
          <a:lstStyle/>
          <a:p>
            <a:r>
              <a:rPr lang="ru-RU" sz="4000" dirty="0"/>
              <a:t>Взаимодействие с водителями</a:t>
            </a:r>
            <a:endParaRPr lang="en-GB" sz="4000" dirty="0"/>
          </a:p>
        </p:txBody>
      </p:sp>
      <p:sp>
        <p:nvSpPr>
          <p:cNvPr id="3" name="Content Placeholder 2">
            <a:extLst>
              <a:ext uri="{FF2B5EF4-FFF2-40B4-BE49-F238E27FC236}">
                <a16:creationId xmlns:a16="http://schemas.microsoft.com/office/drawing/2014/main" id="{FB66CC8C-231D-4C19-8E4B-8D167843B674}"/>
              </a:ext>
            </a:extLst>
          </p:cNvPr>
          <p:cNvSpPr>
            <a:spLocks noGrp="1"/>
          </p:cNvSpPr>
          <p:nvPr>
            <p:ph idx="1"/>
          </p:nvPr>
        </p:nvSpPr>
        <p:spPr/>
        <p:txBody>
          <a:bodyPr>
            <a:normAutofit/>
          </a:bodyPr>
          <a:lstStyle/>
          <a:p>
            <a:r>
              <a:rPr lang="ru-RU" sz="2400" dirty="0"/>
              <a:t>Вождение - очень эмоциональная проблема!</a:t>
            </a:r>
            <a:endParaRPr lang="en-GB" sz="2400" dirty="0"/>
          </a:p>
          <a:p>
            <a:r>
              <a:rPr lang="ru-RU" sz="2400" dirty="0"/>
              <a:t>Нужно использовать нейтральную речь / не переходить на обвинения»</a:t>
            </a:r>
          </a:p>
          <a:p>
            <a:r>
              <a:rPr lang="ru-RU" sz="2400" dirty="0"/>
              <a:t>Используйте факты</a:t>
            </a:r>
            <a:endParaRPr lang="en-GB" sz="2400" dirty="0"/>
          </a:p>
          <a:p>
            <a:r>
              <a:rPr lang="ru-RU" sz="2400" dirty="0"/>
              <a:t>Начальство должно соблюдать все правила и процедуры безопасного вождения, а также безопасно управлять автомобилем.</a:t>
            </a:r>
            <a:endParaRPr lang="en-GB" sz="2400" dirty="0"/>
          </a:p>
          <a:p>
            <a:pPr lvl="1"/>
            <a:r>
              <a:rPr lang="ru-RU" sz="2000" dirty="0"/>
              <a:t>Не звоните водителям, если вы знаете, что они будут за рулём</a:t>
            </a:r>
            <a:r>
              <a:rPr lang="en-GB" sz="2000" dirty="0"/>
              <a:t>!</a:t>
            </a:r>
          </a:p>
          <a:p>
            <a:r>
              <a:rPr lang="ru-RU" sz="2400" dirty="0"/>
              <a:t>Рассмотрите более углублённое очное обучение сверх этого ресурса</a:t>
            </a:r>
            <a:endParaRPr lang="en-GB" sz="2400" dirty="0"/>
          </a:p>
        </p:txBody>
      </p:sp>
    </p:spTree>
    <p:extLst>
      <p:ext uri="{BB962C8B-B14F-4D97-AF65-F5344CB8AC3E}">
        <p14:creationId xmlns:p14="http://schemas.microsoft.com/office/powerpoint/2010/main" val="980890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F484-F07C-4CAF-8030-DB50FF5964C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ru-RU" sz="4800" dirty="0"/>
              <a:t>Опросы после происшествия</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front of a truck&#10;&#10;Description automatically generated">
            <a:extLst>
              <a:ext uri="{FF2B5EF4-FFF2-40B4-BE49-F238E27FC236}">
                <a16:creationId xmlns:a16="http://schemas.microsoft.com/office/drawing/2014/main" id="{6464E341-4CEC-4393-85D1-D6D7AE2C73DE}"/>
              </a:ext>
            </a:extLst>
          </p:cNvPr>
          <p:cNvPicPr>
            <a:picLocks noChangeAspect="1"/>
          </p:cNvPicPr>
          <p:nvPr/>
        </p:nvPicPr>
        <p:blipFill rotWithShape="1">
          <a:blip r:embed="rId3">
            <a:extLst>
              <a:ext uri="{28A0092B-C50C-407E-A947-70E740481C1C}">
                <a14:useLocalDpi xmlns:a14="http://schemas.microsoft.com/office/drawing/2010/main" val="0"/>
              </a:ext>
            </a:extLst>
          </a:blip>
          <a:srcRect l="22774" r="19030"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62231135"/>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F8F10-A124-47DB-B878-35F67C6F7831}"/>
              </a:ext>
            </a:extLst>
          </p:cNvPr>
          <p:cNvSpPr>
            <a:spLocks noGrp="1"/>
          </p:cNvSpPr>
          <p:nvPr>
            <p:ph type="title"/>
          </p:nvPr>
        </p:nvSpPr>
        <p:spPr/>
        <p:txBody>
          <a:bodyPr>
            <a:normAutofit/>
          </a:bodyPr>
          <a:lstStyle/>
          <a:p>
            <a:r>
              <a:rPr lang="ru-RU" sz="4000" dirty="0"/>
              <a:t>Опросы после происшествия</a:t>
            </a:r>
          </a:p>
        </p:txBody>
      </p:sp>
      <p:sp>
        <p:nvSpPr>
          <p:cNvPr id="3" name="Content Placeholder 2">
            <a:extLst>
              <a:ext uri="{FF2B5EF4-FFF2-40B4-BE49-F238E27FC236}">
                <a16:creationId xmlns:a16="http://schemas.microsoft.com/office/drawing/2014/main" id="{5B92CB7E-B496-4354-A54C-5B236B7090A1}"/>
              </a:ext>
            </a:extLst>
          </p:cNvPr>
          <p:cNvSpPr>
            <a:spLocks noGrp="1"/>
          </p:cNvSpPr>
          <p:nvPr>
            <p:ph idx="1"/>
          </p:nvPr>
        </p:nvSpPr>
        <p:spPr/>
        <p:txBody>
          <a:bodyPr>
            <a:normAutofit/>
          </a:bodyPr>
          <a:lstStyle/>
          <a:p>
            <a:r>
              <a:rPr lang="ru-RU" dirty="0"/>
              <a:t>Важная часть любого эффективного процесса управления дорожными рисками, связанного с работой</a:t>
            </a:r>
            <a:endParaRPr lang="en-GB" dirty="0"/>
          </a:p>
          <a:p>
            <a:r>
              <a:rPr lang="ru-RU" dirty="0"/>
              <a:t>Необходимо определить основную причину / причины инцидента</a:t>
            </a:r>
          </a:p>
          <a:p>
            <a:r>
              <a:rPr lang="ru-RU" dirty="0"/>
              <a:t>Используйте инструмент анализа после инцидента, чтобы помочь с отчётом</a:t>
            </a:r>
            <a:endParaRPr lang="en-GB" dirty="0"/>
          </a:p>
          <a:p>
            <a:r>
              <a:rPr lang="ru-RU" dirty="0"/>
              <a:t>Определите подходящее вмешательство для руководства и / или водителя, чтобы помочь предотвратить повторение инцидента</a:t>
            </a:r>
            <a:endParaRPr lang="en-GB" dirty="0"/>
          </a:p>
          <a:p>
            <a:r>
              <a:rPr lang="ru-RU" dirty="0"/>
              <a:t>Может потребоваться дополнительное очное обучение сверх этого ресурса…</a:t>
            </a:r>
            <a:endParaRPr lang="en-GB" dirty="0"/>
          </a:p>
        </p:txBody>
      </p:sp>
    </p:spTree>
    <p:extLst>
      <p:ext uri="{BB962C8B-B14F-4D97-AF65-F5344CB8AC3E}">
        <p14:creationId xmlns:p14="http://schemas.microsoft.com/office/powerpoint/2010/main" val="214188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9252D23D787B14C8C6353C29A9C7026" ma:contentTypeVersion="11" ma:contentTypeDescription="Create a new document." ma:contentTypeScope="" ma:versionID="e49cd5d1ca3fa7fba2a2837ce10d6abf">
  <xsd:schema xmlns:xsd="http://www.w3.org/2001/XMLSchema" xmlns:xs="http://www.w3.org/2001/XMLSchema" xmlns:p="http://schemas.microsoft.com/office/2006/metadata/properties" xmlns:ns2="a318bf16-850d-46a1-b7bf-c51940493954" xmlns:ns3="0a0cdd55-7043-4001-ab48-7789a980510f" targetNamespace="http://schemas.microsoft.com/office/2006/metadata/properties" ma:root="true" ma:fieldsID="6427d61b37c5eeb9e0a3c16d0809f577" ns2:_="" ns3:_="">
    <xsd:import namespace="a318bf16-850d-46a1-b7bf-c51940493954"/>
    <xsd:import namespace="0a0cdd55-7043-4001-ab48-7789a980510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18bf16-850d-46a1-b7bf-c51940493954"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a0cdd55-7043-4001-ab48-7789a980510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2AB52EC-F49F-4096-9773-2E83DD29D391}"/>
</file>

<file path=customXml/itemProps2.xml><?xml version="1.0" encoding="utf-8"?>
<ds:datastoreItem xmlns:ds="http://schemas.openxmlformats.org/officeDocument/2006/customXml" ds:itemID="{312CF732-8067-4885-BD9C-D8806FB8427B}"/>
</file>

<file path=customXml/itemProps3.xml><?xml version="1.0" encoding="utf-8"?>
<ds:datastoreItem xmlns:ds="http://schemas.openxmlformats.org/officeDocument/2006/customXml" ds:itemID="{3649E5C7-E4EA-4868-9A05-4CB0FFBFB9B8}"/>
</file>

<file path=docProps/app.xml><?xml version="1.0" encoding="utf-8"?>
<Properties xmlns="http://schemas.openxmlformats.org/officeDocument/2006/extended-properties" xmlns:vt="http://schemas.openxmlformats.org/officeDocument/2006/docPropsVTypes">
  <TotalTime>650</TotalTime>
  <Words>3828</Words>
  <Application>Microsoft Office PowerPoint</Application>
  <PresentationFormat>Widescreen</PresentationFormat>
  <Paragraphs>260</Paragraphs>
  <Slides>35</Slides>
  <Notes>34</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Calibri Light</vt:lpstr>
      <vt:lpstr>Office Theme</vt:lpstr>
      <vt:lpstr>Шаблон Презентации Подготовка для Непосредственного Руководителя</vt:lpstr>
      <vt:lpstr>Обучение непосредственного руководителя</vt:lpstr>
      <vt:lpstr>Повестка дня</vt:lpstr>
      <vt:lpstr>Масштаб проблемы</vt:lpstr>
      <vt:lpstr>PowerPoint Presentation</vt:lpstr>
      <vt:lpstr>PowerPoint Presentation</vt:lpstr>
      <vt:lpstr>Тепловая карта фатальных дорожно-транспортных происшествий</vt:lpstr>
      <vt:lpstr>Зачем управлять дорожными рисками связанными с работой?</vt:lpstr>
      <vt:lpstr>Зачем управлять дорожными рисками связанными с работой?</vt:lpstr>
      <vt:lpstr>Риск Причинения Вреда</vt:lpstr>
      <vt:lpstr>Риск судебного преследования</vt:lpstr>
      <vt:lpstr>Корпоративные Социальные Обязанности</vt:lpstr>
      <vt:lpstr>Финансовые проблемы</vt:lpstr>
      <vt:lpstr>Незастрахованные убытки</vt:lpstr>
      <vt:lpstr>Самые Большие Риски</vt:lpstr>
      <vt:lpstr>Самые большие риски</vt:lpstr>
      <vt:lpstr>Скорость</vt:lpstr>
      <vt:lpstr>Вождение под влиянием</vt:lpstr>
      <vt:lpstr>PowerPoint Presentation</vt:lpstr>
      <vt:lpstr>Отвлечения</vt:lpstr>
      <vt:lpstr>Усталость</vt:lpstr>
      <vt:lpstr>Ремень безопасности</vt:lpstr>
      <vt:lpstr>Шлемы</vt:lpstr>
      <vt:lpstr>Эффективное управление дорожными рисками, связанное с работой</vt:lpstr>
      <vt:lpstr>PowerPoint Presentation</vt:lpstr>
      <vt:lpstr>Роли и обязанности непосредственного руководителя</vt:lpstr>
      <vt:lpstr>Роли и обязанности непосредственного руководителя</vt:lpstr>
      <vt:lpstr>Лидерство</vt:lpstr>
      <vt:lpstr>Контролирующий разум</vt:lpstr>
      <vt:lpstr>Внедрение правил и процедур безопасного вождения</vt:lpstr>
      <vt:lpstr>Нахождение правильного баланса между безопасностью и эксплуатацией</vt:lpstr>
      <vt:lpstr> Взаимодействие с водителями</vt:lpstr>
      <vt:lpstr>Взаимодействие с водителями</vt:lpstr>
      <vt:lpstr>Опросы после происшествия</vt:lpstr>
      <vt:lpstr>Опросы после происшествия</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 Manager Training</dc:title>
  <dc:creator>Andy Price</dc:creator>
  <cp:lastModifiedBy>Doina Ceban</cp:lastModifiedBy>
  <cp:revision>89</cp:revision>
  <dcterms:created xsi:type="dcterms:W3CDTF">2019-10-24T10:18:23Z</dcterms:created>
  <dcterms:modified xsi:type="dcterms:W3CDTF">2020-06-03T21:08:28Z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0x010100B9252D23D787B14C8C6353C29A9C7026</vt:lpwstr>
  </property>
</Properties>
</file>