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9.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0.xml" ContentType="application/vnd.openxmlformats-officedocument.presentationml.tags+xml"/>
  <Override PartName="/ppt/notesSlides/notesSlide16.xml" ContentType="application/vnd.openxmlformats-officedocument.presentationml.notesSlide+xml"/>
  <Override PartName="/ppt/tags/tag11.xml" ContentType="application/vnd.openxmlformats-officedocument.presentationml.tags+xml"/>
  <Override PartName="/ppt/notesSlides/notesSlide17.xml" ContentType="application/vnd.openxmlformats-officedocument.presentationml.notesSlide+xml"/>
  <Override PartName="/ppt/tags/tag12.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3.xml" ContentType="application/vnd.openxmlformats-officedocument.presentationml.tags+xml"/>
  <Override PartName="/ppt/notesSlides/notesSlide20.xml" ContentType="application/vnd.openxmlformats-officedocument.presentationml.notesSlide+xml"/>
  <Override PartName="/ppt/tags/tag14.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15.xml" ContentType="application/vnd.openxmlformats-officedocument.presentationml.tags+xml"/>
  <Override PartName="/ppt/notesSlides/notesSlide23.xml" ContentType="application/vnd.openxmlformats-officedocument.presentationml.notesSlide+xml"/>
  <Override PartName="/ppt/tags/tag16.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tags/tag17.xml" ContentType="application/vnd.openxmlformats-officedocument.presentationml.tags+xml"/>
  <Override PartName="/ppt/notesSlides/notesSlide39.xml" ContentType="application/vnd.openxmlformats-officedocument.presentationml.notesSlide+xml"/>
  <Override PartName="/ppt/tags/tag18.xml" ContentType="application/vnd.openxmlformats-officedocument.presentationml.tags+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7"/>
  </p:notesMasterIdLst>
  <p:sldIdLst>
    <p:sldId id="292" r:id="rId5"/>
    <p:sldId id="293" r:id="rId6"/>
    <p:sldId id="294" r:id="rId7"/>
    <p:sldId id="258" r:id="rId8"/>
    <p:sldId id="282" r:id="rId9"/>
    <p:sldId id="276" r:id="rId10"/>
    <p:sldId id="295" r:id="rId11"/>
    <p:sldId id="277" r:id="rId12"/>
    <p:sldId id="304" r:id="rId13"/>
    <p:sldId id="305" r:id="rId14"/>
    <p:sldId id="303" r:id="rId15"/>
    <p:sldId id="306" r:id="rId16"/>
    <p:sldId id="296" r:id="rId17"/>
    <p:sldId id="278" r:id="rId18"/>
    <p:sldId id="308" r:id="rId19"/>
    <p:sldId id="310" r:id="rId20"/>
    <p:sldId id="312" r:id="rId21"/>
    <p:sldId id="307" r:id="rId22"/>
    <p:sldId id="297" r:id="rId23"/>
    <p:sldId id="286" r:id="rId24"/>
    <p:sldId id="313" r:id="rId25"/>
    <p:sldId id="314" r:id="rId26"/>
    <p:sldId id="298" r:id="rId27"/>
    <p:sldId id="315" r:id="rId28"/>
    <p:sldId id="285" r:id="rId29"/>
    <p:sldId id="316" r:id="rId30"/>
    <p:sldId id="301" r:id="rId31"/>
    <p:sldId id="317" r:id="rId32"/>
    <p:sldId id="318" r:id="rId33"/>
    <p:sldId id="319" r:id="rId34"/>
    <p:sldId id="320" r:id="rId35"/>
    <p:sldId id="302" r:id="rId36"/>
    <p:sldId id="322" r:id="rId37"/>
    <p:sldId id="323" r:id="rId38"/>
    <p:sldId id="321" r:id="rId39"/>
    <p:sldId id="324" r:id="rId40"/>
    <p:sldId id="325" r:id="rId41"/>
    <p:sldId id="299" r:id="rId42"/>
    <p:sldId id="280" r:id="rId43"/>
    <p:sldId id="326" r:id="rId44"/>
    <p:sldId id="300" r:id="rId45"/>
    <p:sldId id="281" r:id="rId46"/>
  </p:sldIdLst>
  <p:sldSz cx="12192000" cy="6858000"/>
  <p:notesSz cx="6858000" cy="9144000"/>
  <p:custDataLst>
    <p:tags r:id="rId48"/>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72628" autoAdjust="0"/>
  </p:normalViewPr>
  <p:slideViewPr>
    <p:cSldViewPr snapToGrid="0">
      <p:cViewPr varScale="1">
        <p:scale>
          <a:sx n="86" d="100"/>
          <a:sy n="86" d="100"/>
        </p:scale>
        <p:origin x="1494" y="96"/>
      </p:cViewPr>
      <p:guideLst/>
    </p:cSldViewPr>
  </p:slideViewPr>
  <p:notesTextViewPr>
    <p:cViewPr>
      <p:scale>
        <a:sx n="3" d="2"/>
        <a:sy n="3" d="2"/>
      </p:scale>
      <p:origin x="0" y="0"/>
    </p:cViewPr>
  </p:notesTextViewPr>
  <p:notesViewPr>
    <p:cSldViewPr snapToGrid="0">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gs" Target="tags/tag1.xml"/><Relationship Id="rId8" Type="http://schemas.openxmlformats.org/officeDocument/2006/relationships/slide" Target="slides/slide4.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CF6649-7772-4172-816B-E00DD393D7AA}" type="datetimeFigureOut">
              <a:rPr lang="en-GB" smtClean="0"/>
              <a:t>31/05/2022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A5EA2A-9870-49DA-B982-5C0E83C0E355}" type="slidenum">
              <a:rPr lang="en-GB" smtClean="0"/>
              <a:t>‹#›</a:t>
            </a:fld>
            <a:endParaRPr lang="en-GB"/>
          </a:p>
        </p:txBody>
      </p:sp>
    </p:spTree>
    <p:extLst>
      <p:ext uri="{BB962C8B-B14F-4D97-AF65-F5344CB8AC3E}">
        <p14:creationId xmlns:p14="http://schemas.microsoft.com/office/powerpoint/2010/main" val="23919323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grsproadsafety.org/resources/global-crash-data/"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F0A5EA2A-9870-49DA-B982-5C0E83C0E355}" type="slidenum">
              <a:rPr/>
              <a:t>2</a:t>
            </a:fld>
            <a:endParaRPr/>
          </a:p>
        </p:txBody>
      </p:sp>
    </p:spTree>
    <p:extLst>
      <p:ext uri="{BB962C8B-B14F-4D97-AF65-F5344CB8AC3E}">
        <p14:creationId xmlns:p14="http://schemas.microsoft.com/office/powerpoint/2010/main" val="418982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F0A5EA2A-9870-49DA-B982-5C0E83C0E355}" type="slidenum">
              <a:rPr/>
              <a:t>3</a:t>
            </a:fld>
            <a:endParaRPr/>
          </a:p>
        </p:txBody>
      </p:sp>
    </p:spTree>
    <p:extLst>
      <p:ext uri="{BB962C8B-B14F-4D97-AF65-F5344CB8AC3E}">
        <p14:creationId xmlns:p14="http://schemas.microsoft.com/office/powerpoint/2010/main" val="41668863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Ovaj odeljak prezentacije se osvrće na razmere problema bezbednosti na putevima širom sveta.</a:t>
            </a:r>
          </a:p>
        </p:txBody>
      </p:sp>
      <p:sp>
        <p:nvSpPr>
          <p:cNvPr id="4" name="Slide Number Placeholder 3"/>
          <p:cNvSpPr>
            <a:spLocks noGrp="1"/>
          </p:cNvSpPr>
          <p:nvPr>
            <p:ph type="sldNum" sz="quarter" idx="5"/>
          </p:nvPr>
        </p:nvSpPr>
        <p:spPr/>
        <p:txBody>
          <a:bodyPr/>
          <a:lstStyle/>
          <a:p>
            <a:pPr rtl="0"/>
            <a:fld id="{F0A5EA2A-9870-49DA-B982-5C0E83C0E355}" type="slidenum">
              <a:rPr/>
              <a:t>4</a:t>
            </a:fld>
            <a:endParaRPr/>
          </a:p>
        </p:txBody>
      </p:sp>
    </p:spTree>
    <p:extLst>
      <p:ext uri="{BB962C8B-B14F-4D97-AF65-F5344CB8AC3E}">
        <p14:creationId xmlns:p14="http://schemas.microsoft.com/office/powerpoint/2010/main" val="7813960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Ovaj slajd pruža dokaze za neke od informacija u video-snimku i ističe razmere problema u zemljama s niskim i srednjim standardom, kao i problem s ranjivim korisnicima puteva – pešacima, motociklistima i biciklistima.</a:t>
            </a:r>
          </a:p>
          <a:p>
            <a:endParaRPr lang="en-GB" dirty="0"/>
          </a:p>
          <a:p>
            <a:pPr rtl="0"/>
            <a:r>
              <a:rPr lang="sr-RS-Latn"/>
              <a:t>Podsetite vozače da dele drum s ranjivim korisnicima puteva i da moraju da budu posebno pažljivi kako bi izbegli umešanost u sudar koji uključuje pešaka, biciklistu ili motociklistu.</a:t>
            </a:r>
          </a:p>
          <a:p>
            <a:endParaRPr lang="en-GB" dirty="0"/>
          </a:p>
        </p:txBody>
      </p:sp>
      <p:sp>
        <p:nvSpPr>
          <p:cNvPr id="4" name="Slide Number Placeholder 3"/>
          <p:cNvSpPr>
            <a:spLocks noGrp="1"/>
          </p:cNvSpPr>
          <p:nvPr>
            <p:ph type="sldNum" sz="quarter" idx="5"/>
          </p:nvPr>
        </p:nvSpPr>
        <p:spPr/>
        <p:txBody>
          <a:bodyPr/>
          <a:lstStyle/>
          <a:p>
            <a:pPr rtl="0"/>
            <a:fld id="{F0A5EA2A-9870-49DA-B982-5C0E83C0E355}" type="slidenum">
              <a:rPr/>
              <a:t>5</a:t>
            </a:fld>
            <a:endParaRPr/>
          </a:p>
        </p:txBody>
      </p:sp>
    </p:spTree>
    <p:extLst>
      <p:ext uri="{BB962C8B-B14F-4D97-AF65-F5344CB8AC3E}">
        <p14:creationId xmlns:p14="http://schemas.microsoft.com/office/powerpoint/2010/main" val="2083002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Ova toplotna mapa područja na kojima dolazi do smrtnih slučajeva – što je boja tamnija, to je viši broj smrtnih slučajeva po populaciji od 100.000 stanovnika – pomaže vam da uočite gde se nalaze problemi u zemljama u kojima vozači voze.</a:t>
            </a:r>
          </a:p>
          <a:p>
            <a:endParaRPr lang="en-GB" dirty="0"/>
          </a:p>
          <a:p>
            <a:pPr rtl="0"/>
            <a:r>
              <a:rPr lang="sr-RS-Latn"/>
              <a:t>Upotrebite ovu vezu da biste sagledali situaciju u zemljama u kojima vozači voze:</a:t>
            </a:r>
          </a:p>
          <a:p>
            <a:endParaRPr lang="en-GB" dirty="0"/>
          </a:p>
          <a:p>
            <a:pPr rtl="0"/>
            <a:r>
              <a:rPr lang="sr-RS-Latn"/>
              <a:t> </a:t>
            </a:r>
            <a:r>
              <a:rPr lang="sr-RS-Latn">
                <a:hlinkClick r:id="rId3"/>
              </a:rPr>
              <a:t>https://www.grsproadsafety.org/resources/global-crash-data/</a:t>
            </a:r>
          </a:p>
          <a:p>
            <a:endParaRPr lang="en-GB" dirty="0"/>
          </a:p>
          <a:p>
            <a:endParaRPr lang="en-GB" dirty="0"/>
          </a:p>
        </p:txBody>
      </p:sp>
      <p:sp>
        <p:nvSpPr>
          <p:cNvPr id="4" name="Slide Number Placeholder 3"/>
          <p:cNvSpPr>
            <a:spLocks noGrp="1"/>
          </p:cNvSpPr>
          <p:nvPr>
            <p:ph type="sldNum" sz="quarter" idx="5"/>
          </p:nvPr>
        </p:nvSpPr>
        <p:spPr/>
        <p:txBody>
          <a:bodyPr/>
          <a:lstStyle/>
          <a:p>
            <a:pPr rtl="0"/>
            <a:fld id="{F0A5EA2A-9870-49DA-B982-5C0E83C0E355}" type="slidenum">
              <a:rPr/>
              <a:t>6</a:t>
            </a:fld>
            <a:endParaRPr/>
          </a:p>
        </p:txBody>
      </p:sp>
    </p:spTree>
    <p:extLst>
      <p:ext uri="{BB962C8B-B14F-4D97-AF65-F5344CB8AC3E}">
        <p14:creationId xmlns:p14="http://schemas.microsoft.com/office/powerpoint/2010/main" val="13437469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Neprimerena brzina je jedan od glavnih razloga zbog kojih dolazi do sudara.</a:t>
            </a:r>
          </a:p>
          <a:p>
            <a:endParaRPr lang="en-GB" dirty="0"/>
          </a:p>
          <a:p>
            <a:pPr rtl="0"/>
            <a:r>
              <a:rPr lang="sr-RS-Latn"/>
              <a:t>Pokrenite diskusiju o prekoračenju brzine i pitajte vozače koji su neki od razloga zbog kojih prekoračuju brzinu.</a:t>
            </a:r>
          </a:p>
        </p:txBody>
      </p:sp>
      <p:sp>
        <p:nvSpPr>
          <p:cNvPr id="4" name="Slide Number Placeholder 3"/>
          <p:cNvSpPr>
            <a:spLocks noGrp="1"/>
          </p:cNvSpPr>
          <p:nvPr>
            <p:ph type="sldNum" sz="quarter" idx="5"/>
          </p:nvPr>
        </p:nvSpPr>
        <p:spPr/>
        <p:txBody>
          <a:bodyPr/>
          <a:lstStyle/>
          <a:p>
            <a:pPr rtl="0"/>
            <a:fld id="{F0A5EA2A-9870-49DA-B982-5C0E83C0E355}" type="slidenum">
              <a:rPr/>
              <a:t>7</a:t>
            </a:fld>
            <a:endParaRPr/>
          </a:p>
        </p:txBody>
      </p:sp>
    </p:spTree>
    <p:extLst>
      <p:ext uri="{BB962C8B-B14F-4D97-AF65-F5344CB8AC3E}">
        <p14:creationId xmlns:p14="http://schemas.microsoft.com/office/powerpoint/2010/main" val="35700878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Usredsredite se na činjenicu da smanjenje brzine za 5% može da dovede do smanjenja sudara za 30%</a:t>
            </a:r>
          </a:p>
          <a:p>
            <a:endParaRPr lang="en-GB" dirty="0"/>
          </a:p>
          <a:p>
            <a:pPr rtl="0"/>
            <a:r>
              <a:rPr lang="sr-RS-Latn"/>
              <a:t>Pitajte ih da li je bilo koji posao koji obavljaju vredan prekoračivanja brzine da bi se obavio?  Ne zaboravite da 52% smrtnih slučajeva obuhvata nekog ranjivog korisnika puteva – pešaka, biciklistu ili motociklistu.  Podsetite vozače da što se brže kreću pri sudaru koji obuhvata nekog od ovih korisnika puteva, to će i posledice biti ozbiljnije.</a:t>
            </a:r>
          </a:p>
          <a:p>
            <a:endParaRPr lang="en-GB" dirty="0"/>
          </a:p>
          <a:p>
            <a:pPr rtl="0"/>
            <a:r>
              <a:rPr lang="sr-RS-Latn"/>
              <a:t>Vožnja pri bezbednoj brzini, u zavisnosti od trenutnih uslova na putu i vremenskih uslova, predstavlja najbitniji deo svake politike o bezbednosti na putevima.  Trebalo bi da naglasimo vozačima da ograničenje brzine nije cilj i da u mnogim situacijama, kao kada postoji zastoj na putu, po lošim vremenskim uslovima, noću itd, neće biti bezbedno da voze pri brzini ograničenja.</a:t>
            </a:r>
          </a:p>
          <a:p>
            <a:endParaRPr lang="en-GB" dirty="0"/>
          </a:p>
          <a:p>
            <a:pPr rtl="0"/>
            <a:r>
              <a:rPr lang="sr-RS-Latn"/>
              <a:t>Podsetite ih šta vaša politika kaže o prekoračenju brzine i mogućim implikacijama za njih ako se otkrije da su prekoračivali brzinu ili ako ih nadležni organi tuže ili kazne.</a:t>
            </a:r>
          </a:p>
        </p:txBody>
      </p:sp>
      <p:sp>
        <p:nvSpPr>
          <p:cNvPr id="4" name="Slide Number Placeholder 3"/>
          <p:cNvSpPr>
            <a:spLocks noGrp="1"/>
          </p:cNvSpPr>
          <p:nvPr>
            <p:ph type="sldNum" sz="quarter" idx="5"/>
          </p:nvPr>
        </p:nvSpPr>
        <p:spPr/>
        <p:txBody>
          <a:bodyPr/>
          <a:lstStyle/>
          <a:p>
            <a:pPr rtl="0"/>
            <a:fld id="{F0A5EA2A-9870-49DA-B982-5C0E83C0E355}" type="slidenum">
              <a:rPr/>
              <a:t>8</a:t>
            </a:fld>
            <a:endParaRPr/>
          </a:p>
        </p:txBody>
      </p:sp>
    </p:spTree>
    <p:extLst>
      <p:ext uri="{BB962C8B-B14F-4D97-AF65-F5344CB8AC3E}">
        <p14:creationId xmlns:p14="http://schemas.microsoft.com/office/powerpoint/2010/main" val="27165950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Ovaj video-zapis iz UK pokazuje da pri 40 m/h (64 km/h) postoji 80% šanse da pešak pogine u sudaru.  Pri 30 m/h (48 km/h) postoji 80% šanse da pešak preživi sudar.</a:t>
            </a:r>
          </a:p>
          <a:p>
            <a:endParaRPr lang="en-GB" dirty="0"/>
          </a:p>
          <a:p>
            <a:pPr rtl="0"/>
            <a:r>
              <a:rPr lang="sr-RS-Latn"/>
              <a:t>Ovo pokazuje koliko je bitno da se u urbanim područjima vozi pri propisanom ograničenju brzine ili ispod njega.</a:t>
            </a:r>
          </a:p>
        </p:txBody>
      </p:sp>
      <p:sp>
        <p:nvSpPr>
          <p:cNvPr id="4" name="Slide Number Placeholder 3"/>
          <p:cNvSpPr>
            <a:spLocks noGrp="1"/>
          </p:cNvSpPr>
          <p:nvPr>
            <p:ph type="sldNum" sz="quarter" idx="5"/>
          </p:nvPr>
        </p:nvSpPr>
        <p:spPr/>
        <p:txBody>
          <a:bodyPr/>
          <a:lstStyle/>
          <a:p>
            <a:pPr rtl="0"/>
            <a:fld id="{F0A5EA2A-9870-49DA-B982-5C0E83C0E355}" type="slidenum">
              <a:rPr/>
              <a:t>9</a:t>
            </a:fld>
            <a:endParaRPr/>
          </a:p>
        </p:txBody>
      </p:sp>
    </p:spTree>
    <p:extLst>
      <p:ext uri="{BB962C8B-B14F-4D97-AF65-F5344CB8AC3E}">
        <p14:creationId xmlns:p14="http://schemas.microsoft.com/office/powerpoint/2010/main" val="24240083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U ovom video-snimku iz Australije se prikazuje kako ljudi greše.  Ako vidite da automobil čeka da se priključi, nemojte da pretpostavite da je njegov vozač video vas ili da je ispravno procenio koliko brzo se krećete.</a:t>
            </a:r>
          </a:p>
          <a:p>
            <a:endParaRPr lang="en-GB" dirty="0"/>
          </a:p>
          <a:p>
            <a:pPr rtl="0"/>
            <a:r>
              <a:rPr lang="sr-RS-Latn"/>
              <a:t>Da li biste mogli bezbedno da se zaustavite ako bi ta osoba izletela pred vas?</a:t>
            </a:r>
          </a:p>
        </p:txBody>
      </p:sp>
      <p:sp>
        <p:nvSpPr>
          <p:cNvPr id="4" name="Slide Number Placeholder 3"/>
          <p:cNvSpPr>
            <a:spLocks noGrp="1"/>
          </p:cNvSpPr>
          <p:nvPr>
            <p:ph type="sldNum" sz="quarter" idx="5"/>
          </p:nvPr>
        </p:nvSpPr>
        <p:spPr/>
        <p:txBody>
          <a:bodyPr/>
          <a:lstStyle/>
          <a:p>
            <a:pPr rtl="0"/>
            <a:fld id="{F0A5EA2A-9870-49DA-B982-5C0E83C0E355}" type="slidenum">
              <a:rPr/>
              <a:t>10</a:t>
            </a:fld>
            <a:endParaRPr/>
          </a:p>
        </p:txBody>
      </p:sp>
    </p:spTree>
    <p:extLst>
      <p:ext uri="{BB962C8B-B14F-4D97-AF65-F5344CB8AC3E}">
        <p14:creationId xmlns:p14="http://schemas.microsoft.com/office/powerpoint/2010/main" val="20203267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Najbitnija poruka koja treba da se prenese svima jeste da ograničenje brzine ne treba da se posmatra kao cilj.</a:t>
            </a:r>
          </a:p>
          <a:p>
            <a:endParaRPr lang="en-GB" dirty="0"/>
          </a:p>
          <a:p>
            <a:pPr rtl="0"/>
            <a:r>
              <a:rPr lang="sr-RS-Latn"/>
              <a:t>Tražite od svih da navedu primere iz svojih svakodnevnih putovanja kada možda nije bezbedno putovati pri propisanom ograničenju brzine.  Upotrebite svoje znanje o njihovim poslovima, rutama ili radnom okruženju da biste naveli konkretne primere.</a:t>
            </a:r>
          </a:p>
        </p:txBody>
      </p:sp>
      <p:sp>
        <p:nvSpPr>
          <p:cNvPr id="4" name="Slide Number Placeholder 3"/>
          <p:cNvSpPr>
            <a:spLocks noGrp="1"/>
          </p:cNvSpPr>
          <p:nvPr>
            <p:ph type="sldNum" sz="quarter" idx="5"/>
          </p:nvPr>
        </p:nvSpPr>
        <p:spPr/>
        <p:txBody>
          <a:bodyPr/>
          <a:lstStyle/>
          <a:p>
            <a:pPr rtl="0"/>
            <a:fld id="{F0A5EA2A-9870-49DA-B982-5C0E83C0E355}" type="slidenum">
              <a:rPr/>
              <a:t>11</a:t>
            </a:fld>
            <a:endParaRPr/>
          </a:p>
        </p:txBody>
      </p:sp>
    </p:spTree>
    <p:extLst>
      <p:ext uri="{BB962C8B-B14F-4D97-AF65-F5344CB8AC3E}">
        <p14:creationId xmlns:p14="http://schemas.microsoft.com/office/powerpoint/2010/main" val="10706161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Razmotrite ovu listu i fokusirajte se na ono što je prikladno za vozila koja koriste vaši vozači.</a:t>
            </a:r>
          </a:p>
          <a:p>
            <a:endParaRPr lang="en-GB" dirty="0"/>
          </a:p>
          <a:p>
            <a:pPr rtl="0"/>
            <a:r>
              <a:rPr lang="sr-RS-Latn"/>
              <a:t>Pitajte da li vozači imaju još neki savet za upravljanje brzinom.</a:t>
            </a:r>
          </a:p>
        </p:txBody>
      </p:sp>
      <p:sp>
        <p:nvSpPr>
          <p:cNvPr id="4" name="Slide Number Placeholder 3"/>
          <p:cNvSpPr>
            <a:spLocks noGrp="1"/>
          </p:cNvSpPr>
          <p:nvPr>
            <p:ph type="sldNum" sz="quarter" idx="5"/>
          </p:nvPr>
        </p:nvSpPr>
        <p:spPr/>
        <p:txBody>
          <a:bodyPr/>
          <a:lstStyle/>
          <a:p>
            <a:pPr rtl="0"/>
            <a:fld id="{F0A5EA2A-9870-49DA-B982-5C0E83C0E355}" type="slidenum">
              <a:rPr/>
              <a:t>12</a:t>
            </a:fld>
            <a:endParaRPr/>
          </a:p>
        </p:txBody>
      </p:sp>
    </p:spTree>
    <p:extLst>
      <p:ext uri="{BB962C8B-B14F-4D97-AF65-F5344CB8AC3E}">
        <p14:creationId xmlns:p14="http://schemas.microsoft.com/office/powerpoint/2010/main" val="12265206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F0A5EA2A-9870-49DA-B982-5C0E83C0E355}" type="slidenum">
              <a:rPr/>
              <a:t>13</a:t>
            </a:fld>
            <a:endParaRPr/>
          </a:p>
        </p:txBody>
      </p:sp>
    </p:spTree>
    <p:extLst>
      <p:ext uri="{BB962C8B-B14F-4D97-AF65-F5344CB8AC3E}">
        <p14:creationId xmlns:p14="http://schemas.microsoft.com/office/powerpoint/2010/main" val="2063749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Ovaj slajd razmatra problem vožnje u pijanom stanju na globalnom nivou.</a:t>
            </a:r>
          </a:p>
          <a:p>
            <a:endParaRPr lang="en-GB" dirty="0"/>
          </a:p>
          <a:p>
            <a:pPr rtl="0"/>
            <a:r>
              <a:rPr lang="sr-RS-Latn"/>
              <a:t>g/dl = grami po decilitru</a:t>
            </a:r>
          </a:p>
        </p:txBody>
      </p:sp>
      <p:sp>
        <p:nvSpPr>
          <p:cNvPr id="4" name="Slide Number Placeholder 3"/>
          <p:cNvSpPr>
            <a:spLocks noGrp="1"/>
          </p:cNvSpPr>
          <p:nvPr>
            <p:ph type="sldNum" sz="quarter" idx="5"/>
          </p:nvPr>
        </p:nvSpPr>
        <p:spPr/>
        <p:txBody>
          <a:bodyPr/>
          <a:lstStyle/>
          <a:p>
            <a:pPr rtl="0"/>
            <a:fld id="{F0A5EA2A-9870-49DA-B982-5C0E83C0E355}" type="slidenum">
              <a:rPr/>
              <a:t>14</a:t>
            </a:fld>
            <a:endParaRPr/>
          </a:p>
        </p:txBody>
      </p:sp>
    </p:spTree>
    <p:extLst>
      <p:ext uri="{BB962C8B-B14F-4D97-AF65-F5344CB8AC3E}">
        <p14:creationId xmlns:p14="http://schemas.microsoft.com/office/powerpoint/2010/main" val="26913712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Jutro posle je posebno opasan period jer, iako još uvek ima alkohola u krvotoku, vozač se budi i ne oseća se pijano, ALI je i dalje ometen.</a:t>
            </a:r>
          </a:p>
          <a:p>
            <a:endParaRPr lang="en-GB" dirty="0"/>
          </a:p>
          <a:p>
            <a:pPr rtl="0"/>
            <a:r>
              <a:rPr lang="sr-RS-Latn"/>
              <a:t>Jedino VREME može da izbaci alkohol iz tela.</a:t>
            </a:r>
          </a:p>
        </p:txBody>
      </p:sp>
      <p:sp>
        <p:nvSpPr>
          <p:cNvPr id="4" name="Slide Number Placeholder 3"/>
          <p:cNvSpPr>
            <a:spLocks noGrp="1"/>
          </p:cNvSpPr>
          <p:nvPr>
            <p:ph type="sldNum" sz="quarter" idx="5"/>
          </p:nvPr>
        </p:nvSpPr>
        <p:spPr/>
        <p:txBody>
          <a:bodyPr/>
          <a:lstStyle/>
          <a:p>
            <a:pPr rtl="0"/>
            <a:fld id="{F0A5EA2A-9870-49DA-B982-5C0E83C0E355}" type="slidenum">
              <a:rPr/>
              <a:t>15</a:t>
            </a:fld>
            <a:endParaRPr/>
          </a:p>
        </p:txBody>
      </p:sp>
    </p:spTree>
    <p:extLst>
      <p:ext uri="{BB962C8B-B14F-4D97-AF65-F5344CB8AC3E}">
        <p14:creationId xmlns:p14="http://schemas.microsoft.com/office/powerpoint/2010/main" val="2117496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Upotrebite ovaj slajd da biste pomogli ljudima da izračunaju koliko obično piju i koliko jedinica to iznosi.</a:t>
            </a:r>
          </a:p>
          <a:p>
            <a:endParaRPr lang="en-GB" dirty="0"/>
          </a:p>
          <a:p>
            <a:pPr rtl="0"/>
            <a:r>
              <a:rPr lang="sr-RS-Latn"/>
              <a:t>Uzmite neka popularna lokalna pića, saznajte njihovu uobičajenu jačinu i zapreminu pa na osnovu toga izračunajte koliko jedinica sadrži svako piće.</a:t>
            </a:r>
          </a:p>
          <a:p>
            <a:endParaRPr lang="en-GB" dirty="0"/>
          </a:p>
          <a:p>
            <a:pPr rtl="0"/>
            <a:r>
              <a:rPr lang="sr-RS-Latn"/>
              <a:t>Svako ima drugačiju toleranciju na alkohol pa bi trebalo da to uzmete u obzir kada predstavljate obuku.  Ono što je mnogo alkohola za jednu osobu, za nekog drugog možda ne bude.</a:t>
            </a:r>
          </a:p>
        </p:txBody>
      </p:sp>
      <p:sp>
        <p:nvSpPr>
          <p:cNvPr id="4" name="Slide Number Placeholder 3"/>
          <p:cNvSpPr>
            <a:spLocks noGrp="1"/>
          </p:cNvSpPr>
          <p:nvPr>
            <p:ph type="sldNum" sz="quarter" idx="5"/>
          </p:nvPr>
        </p:nvSpPr>
        <p:spPr/>
        <p:txBody>
          <a:bodyPr/>
          <a:lstStyle/>
          <a:p>
            <a:pPr rtl="0"/>
            <a:fld id="{F0A5EA2A-9870-49DA-B982-5C0E83C0E355}" type="slidenum">
              <a:rPr/>
              <a:t>16</a:t>
            </a:fld>
            <a:endParaRPr/>
          </a:p>
        </p:txBody>
      </p:sp>
    </p:spTree>
    <p:extLst>
      <p:ext uri="{BB962C8B-B14F-4D97-AF65-F5344CB8AC3E}">
        <p14:creationId xmlns:p14="http://schemas.microsoft.com/office/powerpoint/2010/main" val="40336979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Ovaj slajd prikazuje kakav uticaj droge imaju na vozače.</a:t>
            </a:r>
          </a:p>
          <a:p>
            <a:endParaRPr lang="en-GB" dirty="0"/>
          </a:p>
          <a:p>
            <a:pPr rtl="0"/>
            <a:r>
              <a:rPr lang="sr-RS-Latn"/>
              <a:t>Trebalo bi da uskladite ovaj slajd s onim što vaša politika i procedure kažu o upotrebi droga i posledicama po zaposlene.</a:t>
            </a:r>
          </a:p>
          <a:p>
            <a:endParaRPr lang="en-GB" dirty="0"/>
          </a:p>
          <a:p>
            <a:pPr rtl="0"/>
            <a:r>
              <a:rPr lang="sr-RS-Latn"/>
              <a:t>Važno je imati na umu da i neki lekovi – kako oni koji se uzimaju na lekarski recept, tako i oni koji mogu da se kupe u apoteci – mogu da povećaju rizik od učestvovanja u sudaru.  Ako na deklaraciji piše, na primer, da može da izazove pospanost, onda nemojte da vozite.  Zaposleni uvek treba da provere s lekarom ili farmaceutom da li će im lekovi koje uzimaju omogućiti da voze bezbedno.</a:t>
            </a:r>
          </a:p>
        </p:txBody>
      </p:sp>
      <p:sp>
        <p:nvSpPr>
          <p:cNvPr id="4" name="Slide Number Placeholder 3"/>
          <p:cNvSpPr>
            <a:spLocks noGrp="1"/>
          </p:cNvSpPr>
          <p:nvPr>
            <p:ph type="sldNum" sz="quarter" idx="5"/>
          </p:nvPr>
        </p:nvSpPr>
        <p:spPr/>
        <p:txBody>
          <a:bodyPr/>
          <a:lstStyle/>
          <a:p>
            <a:pPr rtl="0"/>
            <a:fld id="{F0A5EA2A-9870-49DA-B982-5C0E83C0E355}" type="slidenum">
              <a:rPr/>
              <a:t>17</a:t>
            </a:fld>
            <a:endParaRPr/>
          </a:p>
        </p:txBody>
      </p:sp>
    </p:spTree>
    <p:extLst>
      <p:ext uri="{BB962C8B-B14F-4D97-AF65-F5344CB8AC3E}">
        <p14:creationId xmlns:p14="http://schemas.microsoft.com/office/powerpoint/2010/main" val="1369245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Ovo je dramatični video-zapis iz UK, koji je napravljen da bi se obeležila 50. godišnjica kampanje protiv vožnje u pijanom stanju u ovoj zemlji. Mada je broj smrtnih slučajeva koje su izazvali pijani vozači u UK znatno opao, od 1640 tokom 1967. na 230 smrtnih slučajeva 2012. godine, ovaj film podseća gledaoce da je i jedna smrt na našim putevima i dalje previše.</a:t>
            </a:r>
          </a:p>
          <a:p>
            <a:endParaRPr lang="en-US" dirty="0"/>
          </a:p>
          <a:p>
            <a:pPr rtl="0"/>
            <a:r>
              <a:rPr lang="sr-RS-Latn"/>
              <a:t>Uporedite ove cifre s lokalnim statistikama vožnje u pijanom stanju.</a:t>
            </a:r>
          </a:p>
        </p:txBody>
      </p:sp>
      <p:sp>
        <p:nvSpPr>
          <p:cNvPr id="4" name="Slide Number Placeholder 3"/>
          <p:cNvSpPr>
            <a:spLocks noGrp="1"/>
          </p:cNvSpPr>
          <p:nvPr>
            <p:ph type="sldNum" sz="quarter" idx="5"/>
          </p:nvPr>
        </p:nvSpPr>
        <p:spPr/>
        <p:txBody>
          <a:bodyPr/>
          <a:lstStyle/>
          <a:p>
            <a:pPr rtl="0"/>
            <a:fld id="{F0A5EA2A-9870-49DA-B982-5C0E83C0E355}" type="slidenum">
              <a:rPr/>
              <a:t>18</a:t>
            </a:fld>
            <a:endParaRPr/>
          </a:p>
        </p:txBody>
      </p:sp>
    </p:spTree>
    <p:extLst>
      <p:ext uri="{BB962C8B-B14F-4D97-AF65-F5344CB8AC3E}">
        <p14:creationId xmlns:p14="http://schemas.microsoft.com/office/powerpoint/2010/main" val="14536094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F0A5EA2A-9870-49DA-B982-5C0E83C0E355}" type="slidenum">
              <a:rPr/>
              <a:t>19</a:t>
            </a:fld>
            <a:endParaRPr/>
          </a:p>
        </p:txBody>
      </p:sp>
    </p:spTree>
    <p:extLst>
      <p:ext uri="{BB962C8B-B14F-4D97-AF65-F5344CB8AC3E}">
        <p14:creationId xmlns:p14="http://schemas.microsoft.com/office/powerpoint/2010/main" val="34236113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Ovaj slajd se fokusira na najveće ometanje – korišćenje telefona ili pametnih telefona.  Istraživanje sprovedeno širom sveta pokazalo je da su vozači koji koriste telefon, bilo da se radi o direktnom rukovanju ili pomoću hendsfri uređaja, izloženi su 4 puta većem riziku od učestvovanja u sudaru.</a:t>
            </a:r>
          </a:p>
          <a:p>
            <a:endParaRPr lang="en-GB" dirty="0"/>
          </a:p>
          <a:p>
            <a:pPr rtl="0"/>
            <a:r>
              <a:rPr lang="sr-RS-Latn"/>
              <a:t>Trebalo bi da podignete nivo svesti o rizicima koji se javljaju i da se uverite da ne podstičete niti podržavate korišćenje telefona tokom vožnje. Nikada nemojte da zovete zaposlenog kada znate da je za volanom, a ako ga pozovete i jasno vam je da on vozi, odmah prekinite poziv.</a:t>
            </a:r>
          </a:p>
          <a:p>
            <a:endParaRPr lang="en-GB" dirty="0"/>
          </a:p>
          <a:p>
            <a:pPr rtl="0"/>
            <a:r>
              <a:rPr lang="sr-RS-Latn"/>
              <a:t>Imajte u vidu da postoje i mnoge druge ometajuće stvari koje vozači rade – na primer, pričaju s putnicima, jedu, piju, doteruju se.  Trebalo bi da se uverite da je poruka koju prenosite vozačima veoma jasna – kada voze, njihova celokupna pažnja mora da bude usmerena na bezbednu vožnju i ni na šta drugo.</a:t>
            </a:r>
          </a:p>
        </p:txBody>
      </p:sp>
      <p:sp>
        <p:nvSpPr>
          <p:cNvPr id="4" name="Slide Number Placeholder 3"/>
          <p:cNvSpPr>
            <a:spLocks noGrp="1"/>
          </p:cNvSpPr>
          <p:nvPr>
            <p:ph type="sldNum" sz="quarter" idx="5"/>
          </p:nvPr>
        </p:nvSpPr>
        <p:spPr/>
        <p:txBody>
          <a:bodyPr/>
          <a:lstStyle/>
          <a:p>
            <a:pPr rtl="0"/>
            <a:fld id="{F0A5EA2A-9870-49DA-B982-5C0E83C0E355}" type="slidenum">
              <a:rPr/>
              <a:t>20</a:t>
            </a:fld>
            <a:endParaRPr/>
          </a:p>
        </p:txBody>
      </p:sp>
    </p:spTree>
    <p:extLst>
      <p:ext uri="{BB962C8B-B14F-4D97-AF65-F5344CB8AC3E}">
        <p14:creationId xmlns:p14="http://schemas.microsoft.com/office/powerpoint/2010/main" val="37931831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Ovo je dobar uvod za neke vidove ometanja koje bi trebalo izbegavati tokom vožnje.</a:t>
            </a:r>
          </a:p>
          <a:p>
            <a:endParaRPr lang="en-GB" dirty="0"/>
          </a:p>
          <a:p>
            <a:pPr rtl="0"/>
            <a:r>
              <a:rPr lang="sr-RS-Latn"/>
              <a:t>Pitajte ih šta ih obično ometa tokom vožnje.</a:t>
            </a:r>
          </a:p>
        </p:txBody>
      </p:sp>
      <p:sp>
        <p:nvSpPr>
          <p:cNvPr id="4" name="Slide Number Placeholder 3"/>
          <p:cNvSpPr>
            <a:spLocks noGrp="1"/>
          </p:cNvSpPr>
          <p:nvPr>
            <p:ph type="sldNum" sz="quarter" idx="5"/>
          </p:nvPr>
        </p:nvSpPr>
        <p:spPr/>
        <p:txBody>
          <a:bodyPr/>
          <a:lstStyle/>
          <a:p>
            <a:pPr rtl="0"/>
            <a:fld id="{F0A5EA2A-9870-49DA-B982-5C0E83C0E355}" type="slidenum">
              <a:rPr/>
              <a:t>21</a:t>
            </a:fld>
            <a:endParaRPr/>
          </a:p>
        </p:txBody>
      </p:sp>
    </p:spTree>
    <p:extLst>
      <p:ext uri="{BB962C8B-B14F-4D97-AF65-F5344CB8AC3E}">
        <p14:creationId xmlns:p14="http://schemas.microsoft.com/office/powerpoint/2010/main" val="28088005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Ovo je bioskopski oglas koji se koristi za pokazivanje ometajućeg uticaja javljanja na telefon ili gledanja u njega.</a:t>
            </a:r>
          </a:p>
          <a:p>
            <a:endParaRPr lang="en-GB" dirty="0"/>
          </a:p>
          <a:p>
            <a:pPr rtl="0"/>
            <a:r>
              <a:rPr lang="sr-RS-Latn"/>
              <a:t>Istraživanje sprovedeno širom sveta pokazuje da su vozači koji koriste telefon, bilo da se radi o direktnom rukovanju ili pomoću hendsfri uređaja, izloženi 4 puta većem riziku od učestvovanja u sudaru.  Osoba koja vodi telefonski razgovor pomoću hendsfri uređaja ima vreme reakcije slično vozaču koji ima 2–3 puta više alkohola u krvi od zakonskog ograničenja.</a:t>
            </a:r>
          </a:p>
          <a:p>
            <a:endParaRPr lang="en-GB" dirty="0"/>
          </a:p>
          <a:p>
            <a:pPr rtl="0"/>
            <a:r>
              <a:rPr lang="sr-RS-Latn"/>
              <a:t>Očigledno, nikada ne treba da koristite telefon za slanje tekstualnih poruka, e-poruka, korišćenje društvenih mreža itd.</a:t>
            </a:r>
          </a:p>
          <a:p>
            <a:endParaRPr lang="en-GB" dirty="0"/>
          </a:p>
          <a:p>
            <a:pPr rtl="0"/>
            <a:r>
              <a:rPr lang="sr-RS-Latn"/>
              <a:t>Povežite ovo s vašom politikom o korišćenju telefona tokom vožnje i posledicama za njeno nepoštovanje.</a:t>
            </a:r>
          </a:p>
          <a:p>
            <a:endParaRPr lang="en-GB" dirty="0"/>
          </a:p>
          <a:p>
            <a:pPr rtl="0"/>
            <a:r>
              <a:rPr lang="sr-RS-Latn"/>
              <a:t>Najbolje rešenje je da ostavite telefon van dohvata dok vozite i da podesite govornu poštu tako da kaže da možda vozite i da bi bilo nebezbedno da se javite.</a:t>
            </a:r>
          </a:p>
        </p:txBody>
      </p:sp>
      <p:sp>
        <p:nvSpPr>
          <p:cNvPr id="4" name="Slide Number Placeholder 3"/>
          <p:cNvSpPr>
            <a:spLocks noGrp="1"/>
          </p:cNvSpPr>
          <p:nvPr>
            <p:ph type="sldNum" sz="quarter" idx="5"/>
          </p:nvPr>
        </p:nvSpPr>
        <p:spPr/>
        <p:txBody>
          <a:bodyPr/>
          <a:lstStyle/>
          <a:p>
            <a:pPr rtl="0"/>
            <a:fld id="{F0A5EA2A-9870-49DA-B982-5C0E83C0E355}" type="slidenum">
              <a:rPr/>
              <a:t>22</a:t>
            </a:fld>
            <a:endParaRPr/>
          </a:p>
        </p:txBody>
      </p:sp>
    </p:spTree>
    <p:extLst>
      <p:ext uri="{BB962C8B-B14F-4D97-AF65-F5344CB8AC3E}">
        <p14:creationId xmlns:p14="http://schemas.microsoft.com/office/powerpoint/2010/main" val="1519499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F0A5EA2A-9870-49DA-B982-5C0E83C0E355}" type="slidenum">
              <a:rPr/>
              <a:t>23</a:t>
            </a:fld>
            <a:endParaRPr/>
          </a:p>
        </p:txBody>
      </p:sp>
    </p:spTree>
    <p:extLst>
      <p:ext uri="{BB962C8B-B14F-4D97-AF65-F5344CB8AC3E}">
        <p14:creationId xmlns:p14="http://schemas.microsoft.com/office/powerpoint/2010/main" val="35046270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Ovaj video-zapis predstavlja dobar uvod u rizike vožnje u umornom stanju, mada je snimljen na način s kojim ljudi mogu da se poistovete.</a:t>
            </a:r>
          </a:p>
        </p:txBody>
      </p:sp>
      <p:sp>
        <p:nvSpPr>
          <p:cNvPr id="4" name="Slide Number Placeholder 3"/>
          <p:cNvSpPr>
            <a:spLocks noGrp="1"/>
          </p:cNvSpPr>
          <p:nvPr>
            <p:ph type="sldNum" sz="quarter" idx="5"/>
          </p:nvPr>
        </p:nvSpPr>
        <p:spPr/>
        <p:txBody>
          <a:bodyPr/>
          <a:lstStyle/>
          <a:p>
            <a:pPr rtl="0"/>
            <a:fld id="{F0A5EA2A-9870-49DA-B982-5C0E83C0E355}" type="slidenum">
              <a:rPr/>
              <a:t>24</a:t>
            </a:fld>
            <a:endParaRPr/>
          </a:p>
        </p:txBody>
      </p:sp>
    </p:spTree>
    <p:extLst>
      <p:ext uri="{BB962C8B-B14F-4D97-AF65-F5344CB8AC3E}">
        <p14:creationId xmlns:p14="http://schemas.microsoft.com/office/powerpoint/2010/main" val="38976932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Ovaj slajd razmatra rizike povezane sa zamorom, odnosno vožnjom u umornom stanju.</a:t>
            </a:r>
          </a:p>
          <a:p>
            <a:endParaRPr lang="en-GB" dirty="0"/>
          </a:p>
          <a:p>
            <a:pPr rtl="0"/>
            <a:r>
              <a:rPr lang="sr-RS-Latn"/>
              <a:t>Ovde je interesantno istaknuti činjenice o povišenom riziku od sudara i poređenje s vožnjom u pijanom stanju.</a:t>
            </a:r>
          </a:p>
        </p:txBody>
      </p:sp>
      <p:sp>
        <p:nvSpPr>
          <p:cNvPr id="4" name="Slide Number Placeholder 3"/>
          <p:cNvSpPr>
            <a:spLocks noGrp="1"/>
          </p:cNvSpPr>
          <p:nvPr>
            <p:ph type="sldNum" sz="quarter" idx="5"/>
          </p:nvPr>
        </p:nvSpPr>
        <p:spPr/>
        <p:txBody>
          <a:bodyPr/>
          <a:lstStyle/>
          <a:p>
            <a:pPr rtl="0"/>
            <a:fld id="{F0A5EA2A-9870-49DA-B982-5C0E83C0E355}" type="slidenum">
              <a:rPr/>
              <a:t>25</a:t>
            </a:fld>
            <a:endParaRPr/>
          </a:p>
        </p:txBody>
      </p:sp>
    </p:spTree>
    <p:extLst>
      <p:ext uri="{BB962C8B-B14F-4D97-AF65-F5344CB8AC3E}">
        <p14:creationId xmlns:p14="http://schemas.microsoft.com/office/powerpoint/2010/main" val="2078317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Zaposleni nikada ne treba da kreću na put ako su umorni.  Izuzetno je bitno da se na dužim putovanjima prave adekvatne pauze. Nemojte da koristite kofein (ili druge stimulanse) kao način za odlaganje umora – ovo su kratkoročna rešenja i NISU zamena za dobro planiranje i dovoljnu količinu sna.</a:t>
            </a:r>
          </a:p>
          <a:p>
            <a:endParaRPr lang="en-GB" dirty="0"/>
          </a:p>
          <a:p>
            <a:pPr rtl="0"/>
            <a:r>
              <a:rPr lang="sr-RS-Latn"/>
              <a:t>Okolnosti u ličnom životu zaposlenog mogu da utiču na količinu i kvalitet njegovog sna, tako da on mora da preuzme odgovornost za dolazak na posao u odmornom stanju.</a:t>
            </a:r>
          </a:p>
          <a:p>
            <a:endParaRPr lang="en-GB" dirty="0"/>
          </a:p>
          <a:p>
            <a:pPr rtl="0"/>
            <a:r>
              <a:rPr lang="sr-RS-Latn"/>
              <a:t>Nikada nemojte da vozite između 02:00 i 06:00, a ako je to moguće, izbegavajte da vozite između 14:00 i 16:00.  Prirodni ritam tela u ovim periodima podstiče pospanost, čime se povećava rizik od dolaska do sudara.  Popodnevni pad energije u našim biološkim satovima pogoršava se nakon obilnog obroka pa ručajte lagano ako vozite popodne.</a:t>
            </a:r>
          </a:p>
          <a:p>
            <a:endParaRPr lang="en-GB" dirty="0"/>
          </a:p>
          <a:p>
            <a:pPr rtl="0"/>
            <a:r>
              <a:rPr lang="sr-RS-Latn"/>
              <a:t>Vozači koji pate od apneje u snu imaće san lošeg kvaliteta pa moraju da izleče to pre nego što im se dozvoli da voze.</a:t>
            </a:r>
          </a:p>
          <a:p>
            <a:endParaRPr lang="en-GB" dirty="0"/>
          </a:p>
          <a:p>
            <a:pPr rtl="0"/>
            <a:r>
              <a:rPr lang="sr-RS-Latn"/>
              <a:t>Mere koje NE FUNKCIONIŠU: otvaranje prozora, pojačavanje klima-uređaja, slušanje glasne muzike.</a:t>
            </a:r>
          </a:p>
        </p:txBody>
      </p:sp>
      <p:sp>
        <p:nvSpPr>
          <p:cNvPr id="4" name="Slide Number Placeholder 3"/>
          <p:cNvSpPr>
            <a:spLocks noGrp="1"/>
          </p:cNvSpPr>
          <p:nvPr>
            <p:ph type="sldNum" sz="quarter" idx="5"/>
          </p:nvPr>
        </p:nvSpPr>
        <p:spPr/>
        <p:txBody>
          <a:bodyPr/>
          <a:lstStyle/>
          <a:p>
            <a:pPr rtl="0"/>
            <a:fld id="{F0A5EA2A-9870-49DA-B982-5C0E83C0E355}" type="slidenum">
              <a:rPr/>
              <a:t>26</a:t>
            </a:fld>
            <a:endParaRPr/>
          </a:p>
        </p:txBody>
      </p:sp>
    </p:spTree>
    <p:extLst>
      <p:ext uri="{BB962C8B-B14F-4D97-AF65-F5344CB8AC3E}">
        <p14:creationId xmlns:p14="http://schemas.microsoft.com/office/powerpoint/2010/main" val="40420680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Ovaj modul navodi neke savete o tome kako se postupa u nepogodnim vremenskim uslovima – pri poplavama, po pljusku, snegu i ledu i magli.</a:t>
            </a:r>
          </a:p>
        </p:txBody>
      </p:sp>
      <p:sp>
        <p:nvSpPr>
          <p:cNvPr id="4" name="Slide Number Placeholder 3"/>
          <p:cNvSpPr>
            <a:spLocks noGrp="1"/>
          </p:cNvSpPr>
          <p:nvPr>
            <p:ph type="sldNum" sz="quarter" idx="5"/>
          </p:nvPr>
        </p:nvSpPr>
        <p:spPr/>
        <p:txBody>
          <a:bodyPr/>
          <a:lstStyle/>
          <a:p>
            <a:pPr rtl="0"/>
            <a:fld id="{F0A5EA2A-9870-49DA-B982-5C0E83C0E355}" type="slidenum">
              <a:rPr/>
              <a:t>27</a:t>
            </a:fld>
            <a:endParaRPr/>
          </a:p>
        </p:txBody>
      </p:sp>
    </p:spTree>
    <p:extLst>
      <p:ext uri="{BB962C8B-B14F-4D97-AF65-F5344CB8AC3E}">
        <p14:creationId xmlns:p14="http://schemas.microsoft.com/office/powerpoint/2010/main" val="24088942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Najbitnije pitanje koje treba da postavite je da se zapitate da li je to putovanje apsolutno neophodno.  Vozači nikada ne treba da pretpostavljaju da moraju da odrade putovanje jer će u suprotnom imati problema s menadžerom.  Ovde navedite politike i procedure koje ste uspostavili.</a:t>
            </a:r>
          </a:p>
          <a:p>
            <a:endParaRPr lang="en-GB" dirty="0"/>
          </a:p>
          <a:p>
            <a:pPr rtl="0"/>
            <a:r>
              <a:rPr lang="sr-RS-Latn"/>
              <a:t>Još jedan bitan savet je da se osigura da je vozilo adekvatno opremljeno za dato putovanje. Često je prekasno da se to uradi ako se tokom puta naiđe na loše vreme.</a:t>
            </a:r>
          </a:p>
        </p:txBody>
      </p:sp>
      <p:sp>
        <p:nvSpPr>
          <p:cNvPr id="4" name="Slide Number Placeholder 3"/>
          <p:cNvSpPr>
            <a:spLocks noGrp="1"/>
          </p:cNvSpPr>
          <p:nvPr>
            <p:ph type="sldNum" sz="quarter" idx="5"/>
          </p:nvPr>
        </p:nvSpPr>
        <p:spPr/>
        <p:txBody>
          <a:bodyPr/>
          <a:lstStyle/>
          <a:p>
            <a:pPr rtl="0"/>
            <a:fld id="{F0A5EA2A-9870-49DA-B982-5C0E83C0E355}" type="slidenum">
              <a:rPr/>
              <a:t>28</a:t>
            </a:fld>
            <a:endParaRPr/>
          </a:p>
        </p:txBody>
      </p:sp>
    </p:spTree>
    <p:extLst>
      <p:ext uri="{BB962C8B-B14F-4D97-AF65-F5344CB8AC3E}">
        <p14:creationId xmlns:p14="http://schemas.microsoft.com/office/powerpoint/2010/main" val="19990349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Uverite se da možete da vidite i da ste vidljivi – što podrazumeva uključivanje farova, kao i to da se uverite da su svi prozori čisti i bez mrlja iznutra i spolja, a naročito vetrobransko staklo.</a:t>
            </a:r>
          </a:p>
          <a:p>
            <a:endParaRPr lang="en-GB" dirty="0"/>
          </a:p>
          <a:p>
            <a:pPr rtl="0"/>
            <a:r>
              <a:rPr lang="sr-RS-Latn"/>
              <a:t>Performanse pneumatika su još bitnije po lošem vremenu, tako da one moraju da budu ispravno napumpane i idealno bi bilo da imaju dubinu šare od najmanje 3 mm.</a:t>
            </a:r>
          </a:p>
          <a:p>
            <a:endParaRPr lang="en-GB" dirty="0"/>
          </a:p>
          <a:p>
            <a:pPr rtl="0"/>
            <a:r>
              <a:rPr lang="sr-RS-Latn"/>
              <a:t>Uvek povećajte razdaljinu na kojoj pratite vozilo ispred sebe – ona bi trebalo da iznosi najmanje 4 sekunde (koje brojite od kada vozilo ispred vas prođe pored bandere, na primer, pa sve dok vi ne stignete do te bandere).</a:t>
            </a:r>
          </a:p>
          <a:p>
            <a:endParaRPr lang="en-GB" dirty="0"/>
          </a:p>
          <a:p>
            <a:pPr rtl="0"/>
            <a:r>
              <a:rPr lang="sr-RS-Latn"/>
              <a:t>Ako vozilo počne da proklizava, brzina je prevelika.  Smanjite pritisak na papučicu gasa, izbegavajte okretanje volana (jer će se vozilo kretati u smeru točkova kada oni prionu na površinu) i uskoro ćete povratiti kontrolu kada se brzina smanji.</a:t>
            </a:r>
          </a:p>
          <a:p>
            <a:endParaRPr lang="en-GB" dirty="0"/>
          </a:p>
          <a:p>
            <a:pPr rtl="0"/>
            <a:r>
              <a:rPr lang="sr-RS-Latn"/>
              <a:t>Izbegavajte vožnju kroz poplavljena područja jer možete da se zaglavite i dovedete sebe u opasnost.</a:t>
            </a:r>
          </a:p>
        </p:txBody>
      </p:sp>
      <p:sp>
        <p:nvSpPr>
          <p:cNvPr id="4" name="Slide Number Placeholder 3"/>
          <p:cNvSpPr>
            <a:spLocks noGrp="1"/>
          </p:cNvSpPr>
          <p:nvPr>
            <p:ph type="sldNum" sz="quarter" idx="5"/>
          </p:nvPr>
        </p:nvSpPr>
        <p:spPr/>
        <p:txBody>
          <a:bodyPr/>
          <a:lstStyle/>
          <a:p>
            <a:pPr rtl="0"/>
            <a:fld id="{F0A5EA2A-9870-49DA-B982-5C0E83C0E355}" type="slidenum">
              <a:rPr/>
              <a:t>29</a:t>
            </a:fld>
            <a:endParaRPr/>
          </a:p>
        </p:txBody>
      </p:sp>
    </p:spTree>
    <p:extLst>
      <p:ext uri="{BB962C8B-B14F-4D97-AF65-F5344CB8AC3E}">
        <p14:creationId xmlns:p14="http://schemas.microsoft.com/office/powerpoint/2010/main" val="246705121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Zbog značajno povećanih rizika, potrudite se da izbegavate putovanja u takvim uslovima, posebno ako nadležni nisu tretirali puteve / ako je to prvi sneg u sezoni / ako vaše vozilo nije opremljeno na odgovarajući način).</a:t>
            </a:r>
          </a:p>
          <a:p>
            <a:endParaRPr lang="en-GB" dirty="0"/>
          </a:p>
          <a:p>
            <a:pPr rtl="0"/>
            <a:r>
              <a:rPr lang="sr-RS-Latn"/>
              <a:t>Ukoliko vlasti savetuju da se ne putuje, nemojte kretati na put.</a:t>
            </a:r>
          </a:p>
          <a:p>
            <a:endParaRPr lang="en-GB" dirty="0"/>
          </a:p>
          <a:p>
            <a:pPr rtl="0"/>
            <a:r>
              <a:rPr lang="sr-RS-Latn"/>
              <a:t>Ukoliko je putovanje neophodno, sigurnosna udaljenost mora biti značajno veća.  Na zaleđenim putevima zaustavljanje može trajati do 10 puta duže.</a:t>
            </a:r>
          </a:p>
          <a:p>
            <a:endParaRPr lang="en-GB" dirty="0"/>
          </a:p>
          <a:p>
            <a:pPr rtl="0"/>
            <a:r>
              <a:rPr lang="sr-RS-Latn"/>
              <a:t>Sve radnje u automobilu, pokreti volanom, kočenje i ubrzavanje, moraju biti nežni kako bi se izbeglo proklizavanje.</a:t>
            </a:r>
          </a:p>
        </p:txBody>
      </p:sp>
      <p:sp>
        <p:nvSpPr>
          <p:cNvPr id="4" name="Slide Number Placeholder 3"/>
          <p:cNvSpPr>
            <a:spLocks noGrp="1"/>
          </p:cNvSpPr>
          <p:nvPr>
            <p:ph type="sldNum" sz="quarter" idx="5"/>
          </p:nvPr>
        </p:nvSpPr>
        <p:spPr/>
        <p:txBody>
          <a:bodyPr/>
          <a:lstStyle/>
          <a:p>
            <a:pPr rtl="0"/>
            <a:fld id="{F0A5EA2A-9870-49DA-B982-5C0E83C0E355}" type="slidenum">
              <a:rPr/>
              <a:t>30</a:t>
            </a:fld>
            <a:endParaRPr/>
          </a:p>
        </p:txBody>
      </p:sp>
    </p:spTree>
    <p:extLst>
      <p:ext uri="{BB962C8B-B14F-4D97-AF65-F5344CB8AC3E}">
        <p14:creationId xmlns:p14="http://schemas.microsoft.com/office/powerpoint/2010/main" val="12838065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Uvek se morate postarati da se možete zaustaviti na čistoj razdaljini koju vidite ispred sebe: u uslovima guste magle to znači da vozite brzinom normalnog hoda.  U takvim uslovima je bezbednije zaustaviti se na sigurnom mestu (van kolovoza) i sačekati da se uslovi poboljšaju. Zapamtite da morate uzeti u obzir svoju bezbednost ne samo u pogledu situacije ispred vas, već razmotrite i kako vozači iza vas voze: rizik od udesa od pozadi značajno je veći u takvim uslovima.</a:t>
            </a:r>
          </a:p>
          <a:p>
            <a:endParaRPr lang="en-GB" dirty="0"/>
          </a:p>
          <a:p>
            <a:pPr rtl="0"/>
            <a:r>
              <a:rPr lang="sr-RS-Latn"/>
              <a:t>Izbegavajte da pratite zadnja svetla vozila ispred vas jer nema garancije da taj vozač ide ispravnim pravcem.  Umesto toga, koristite ivicu puta kao vodič.</a:t>
            </a:r>
          </a:p>
          <a:p>
            <a:endParaRPr lang="en-GB" dirty="0"/>
          </a:p>
          <a:p>
            <a:pPr rtl="0"/>
            <a:r>
              <a:rPr lang="sr-RS-Latn"/>
              <a:t>Za više informacija okolnom saobraćaju ugasite radio i spustite prozore vozila.  To je posebno važno na raskrsnicama.</a:t>
            </a:r>
          </a:p>
        </p:txBody>
      </p:sp>
      <p:sp>
        <p:nvSpPr>
          <p:cNvPr id="4" name="Slide Number Placeholder 3"/>
          <p:cNvSpPr>
            <a:spLocks noGrp="1"/>
          </p:cNvSpPr>
          <p:nvPr>
            <p:ph type="sldNum" sz="quarter" idx="5"/>
          </p:nvPr>
        </p:nvSpPr>
        <p:spPr/>
        <p:txBody>
          <a:bodyPr/>
          <a:lstStyle/>
          <a:p>
            <a:pPr rtl="0"/>
            <a:fld id="{F0A5EA2A-9870-49DA-B982-5C0E83C0E355}" type="slidenum">
              <a:rPr/>
              <a:t>31</a:t>
            </a:fld>
            <a:endParaRPr/>
          </a:p>
        </p:txBody>
      </p:sp>
    </p:spTree>
    <p:extLst>
      <p:ext uri="{BB962C8B-B14F-4D97-AF65-F5344CB8AC3E}">
        <p14:creationId xmlns:p14="http://schemas.microsoft.com/office/powerpoint/2010/main" val="328302027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F0A5EA2A-9870-49DA-B982-5C0E83C0E355}" type="slidenum">
              <a:rPr/>
              <a:t>32</a:t>
            </a:fld>
            <a:endParaRPr/>
          </a:p>
        </p:txBody>
      </p:sp>
    </p:spTree>
    <p:extLst>
      <p:ext uri="{BB962C8B-B14F-4D97-AF65-F5344CB8AC3E}">
        <p14:creationId xmlns:p14="http://schemas.microsoft.com/office/powerpoint/2010/main" val="341027122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Zašto dolazi do sudara od pozadi?</a:t>
            </a:r>
          </a:p>
          <a:p>
            <a:endParaRPr lang="en-GB" dirty="0"/>
          </a:p>
          <a:p>
            <a:pPr rtl="0"/>
            <a:r>
              <a:rPr lang="sr-RS-Latn"/>
              <a:t>Neki od razloga:</a:t>
            </a:r>
          </a:p>
          <a:p>
            <a:pPr marL="171450" indent="-171450" rtl="0">
              <a:buFont typeface="Arial" panose="020B0604020202020204" pitchFamily="34" charset="0"/>
              <a:buChar char="•"/>
            </a:pPr>
            <a:r>
              <a:rPr lang="sr-RS-Latn"/>
              <a:t>Prebrza vožnja</a:t>
            </a:r>
          </a:p>
          <a:p>
            <a:pPr marL="171450" indent="-171450" rtl="0">
              <a:buFont typeface="Arial" panose="020B0604020202020204" pitchFamily="34" charset="0"/>
              <a:buChar char="•"/>
            </a:pPr>
            <a:r>
              <a:rPr lang="sr-RS-Latn"/>
              <a:t>Vožnja previše blizu vozila ispred vas</a:t>
            </a:r>
          </a:p>
          <a:p>
            <a:pPr marL="171450" indent="-171450" rtl="0">
              <a:buFont typeface="Arial" panose="020B0604020202020204" pitchFamily="34" charset="0"/>
              <a:buChar char="•"/>
            </a:pPr>
            <a:r>
              <a:rPr lang="sr-RS-Latn"/>
              <a:t>Ometena vožnja (npr, vozač je na telefonu)</a:t>
            </a:r>
          </a:p>
          <a:p>
            <a:pPr marL="171450" indent="-171450" rtl="0">
              <a:buFont typeface="Arial" panose="020B0604020202020204" pitchFamily="34" charset="0"/>
              <a:buChar char="•"/>
            </a:pPr>
            <a:r>
              <a:rPr lang="sr-RS-Latn"/>
              <a:t>Vožnja prilikom zamora (vozač je umoran i nije koncentrisan)</a:t>
            </a:r>
          </a:p>
          <a:p>
            <a:pPr marL="171450" indent="-171450" rtl="0">
              <a:buFont typeface="Arial" panose="020B0604020202020204" pitchFamily="34" charset="0"/>
              <a:buChar char="•"/>
            </a:pPr>
            <a:r>
              <a:rPr lang="sr-RS-Latn"/>
              <a:t>Vožnja pod negativnim dejstvom (vozač je pod dejstvom alkohola / narkotika / lekova)</a:t>
            </a:r>
          </a:p>
          <a:p>
            <a:pPr marL="171450" indent="-171450" rtl="0">
              <a:buFont typeface="Arial" panose="020B0604020202020204" pitchFamily="34" charset="0"/>
              <a:buChar char="•"/>
            </a:pPr>
            <a:r>
              <a:rPr lang="sr-RS-Latn"/>
              <a:t>Postoji oštećenje vozila (npr, kočnice)</a:t>
            </a:r>
          </a:p>
        </p:txBody>
      </p:sp>
      <p:sp>
        <p:nvSpPr>
          <p:cNvPr id="4" name="Slide Number Placeholder 3"/>
          <p:cNvSpPr>
            <a:spLocks noGrp="1"/>
          </p:cNvSpPr>
          <p:nvPr>
            <p:ph type="sldNum" sz="quarter" idx="5"/>
          </p:nvPr>
        </p:nvSpPr>
        <p:spPr/>
        <p:txBody>
          <a:bodyPr/>
          <a:lstStyle/>
          <a:p>
            <a:pPr rtl="0"/>
            <a:fld id="{F0A5EA2A-9870-49DA-B982-5C0E83C0E355}" type="slidenum">
              <a:rPr/>
              <a:t>33</a:t>
            </a:fld>
            <a:endParaRPr/>
          </a:p>
        </p:txBody>
      </p:sp>
    </p:spTree>
    <p:extLst>
      <p:ext uri="{BB962C8B-B14F-4D97-AF65-F5344CB8AC3E}">
        <p14:creationId xmlns:p14="http://schemas.microsoft.com/office/powerpoint/2010/main" val="59290228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Naglasite važnost bezbedne sigurnosne udaljenosti.  Uobičajena primedba je da će drugi vozači svojom kretnjom ispuniti taj prostor, ali da li je to zaista bitno i koliko će to zaista usporiti putovanje?</a:t>
            </a:r>
          </a:p>
          <a:p>
            <a:endParaRPr lang="en-GB" dirty="0"/>
          </a:p>
          <a:p>
            <a:pPr rtl="0"/>
            <a:r>
              <a:rPr lang="sr-RS-Latn"/>
              <a:t>Ukoliko osoba iza vas vozi previše blizu, postepeno smanjite brzinu kako biste povećali udaljenost u odnosu na vozilo ispred.  To vam ostavlja više prostora za reakciju i daje veću mogućnost vozaču iza vas da preuzme.  Ukoliko je to moguće, zaustavite se i pustite ga da prođe.</a:t>
            </a:r>
          </a:p>
          <a:p>
            <a:endParaRPr lang="en-GB" dirty="0"/>
          </a:p>
          <a:p>
            <a:pPr rtl="0"/>
            <a:r>
              <a:rPr lang="sr-RS-Latn"/>
              <a:t>Izbegavajte upotrebu telefona dok vozite, čak i „hands-free“ pozivi znače da imate isto vreme reakcije kao neko koje dva do tri puta iznad ograničenja za vožnju pod dejstvom alkohola.</a:t>
            </a:r>
          </a:p>
          <a:p>
            <a:endParaRPr lang="en-GB" dirty="0"/>
          </a:p>
          <a:p>
            <a:pPr rtl="0"/>
            <a:r>
              <a:rPr lang="sr-RS-Latn"/>
              <a:t>Obratite posebnu pažnju na pneumatike, oni moraju biti naduvani na ispravan način i imati najmanje zakonski propisanu minimalnu dubinu šara, a idealno je da ona bude veća (posebno u uslovima vlažnog vremena).</a:t>
            </a:r>
          </a:p>
          <a:p>
            <a:endParaRPr lang="en-GB" dirty="0"/>
          </a:p>
          <a:p>
            <a:pPr rtl="0"/>
            <a:r>
              <a:rPr lang="sr-RS-Latn"/>
              <a:t>Za svoje vozilo birajte tehnološke mogućnosti za izbegavanje sudara, kao što je AEB, koja će pri određenim brzinama pomoći da se izbegnu sudari od pozadi ako vozač ne reaguje na vreme na usporavanje/zaustavljanje saobraćaja ispred sebe.</a:t>
            </a:r>
          </a:p>
        </p:txBody>
      </p:sp>
      <p:sp>
        <p:nvSpPr>
          <p:cNvPr id="4" name="Slide Number Placeholder 3"/>
          <p:cNvSpPr>
            <a:spLocks noGrp="1"/>
          </p:cNvSpPr>
          <p:nvPr>
            <p:ph type="sldNum" sz="quarter" idx="5"/>
          </p:nvPr>
        </p:nvSpPr>
        <p:spPr/>
        <p:txBody>
          <a:bodyPr/>
          <a:lstStyle/>
          <a:p>
            <a:pPr rtl="0"/>
            <a:fld id="{F0A5EA2A-9870-49DA-B982-5C0E83C0E355}" type="slidenum">
              <a:rPr/>
              <a:t>34</a:t>
            </a:fld>
            <a:endParaRPr/>
          </a:p>
        </p:txBody>
      </p:sp>
    </p:spTree>
    <p:extLst>
      <p:ext uri="{BB962C8B-B14F-4D97-AF65-F5344CB8AC3E}">
        <p14:creationId xmlns:p14="http://schemas.microsoft.com/office/powerpoint/2010/main" val="38686233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F0A5EA2A-9870-49DA-B982-5C0E83C0E355}" type="slidenum">
              <a:rPr/>
              <a:t>35</a:t>
            </a:fld>
            <a:endParaRPr/>
          </a:p>
        </p:txBody>
      </p:sp>
    </p:spTree>
    <p:extLst>
      <p:ext uri="{BB962C8B-B14F-4D97-AF65-F5344CB8AC3E}">
        <p14:creationId xmlns:p14="http://schemas.microsoft.com/office/powerpoint/2010/main" val="33528285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Nakon kvara, a posebno nakon udesa, ponekad je teško razmišljati racionalno.  Ako pratite ove savete, to će smanjiti mogućnost pogoršavanja situacije i doživljavanja neke sekundarne nesreće.</a:t>
            </a:r>
          </a:p>
          <a:p>
            <a:endParaRPr lang="en-GB" dirty="0"/>
          </a:p>
          <a:p>
            <a:pPr rtl="0"/>
            <a:r>
              <a:rPr lang="sr-RS-Latn"/>
              <a:t>Najveći rizik kada je vozilo koje stoji na kolovozu ili van njega je taj da to vozilo udari neko drugo koje nailazi, posebno na bržim putevima, tako da je suština ovog saveta ta da svi izađu iz vozila i budu na bezbednom što je pre moguće.</a:t>
            </a:r>
          </a:p>
          <a:p>
            <a:endParaRPr lang="en-GB" dirty="0"/>
          </a:p>
          <a:p>
            <a:pPr rtl="0"/>
            <a:r>
              <a:rPr lang="sr-RS-Latn"/>
              <a:t>Postarajte se da obučete vidljive sigurnosne jakne/prsluke UNUTAR vozila i da ih imate dovoljno za sve putnike u vozilu.  Nema nikakve koristi od toga da ih držite u prtljažniku jer postoji rizik od udesa kada izlazite iz vozila kako biste ih uzeli.</a:t>
            </a:r>
          </a:p>
          <a:p>
            <a:endParaRPr lang="en-GB" dirty="0"/>
          </a:p>
          <a:p>
            <a:pPr rtl="0"/>
            <a:r>
              <a:rPr lang="sr-RS-Latn"/>
              <a:t>Kada zovete hitne službe / službe za pomoć u slučaju kvara, postarajte se da im date tačnu lokaciju na kojoj se nalazite.</a:t>
            </a:r>
          </a:p>
        </p:txBody>
      </p:sp>
      <p:sp>
        <p:nvSpPr>
          <p:cNvPr id="4" name="Slide Number Placeholder 3"/>
          <p:cNvSpPr>
            <a:spLocks noGrp="1"/>
          </p:cNvSpPr>
          <p:nvPr>
            <p:ph type="sldNum" sz="quarter" idx="5"/>
          </p:nvPr>
        </p:nvSpPr>
        <p:spPr/>
        <p:txBody>
          <a:bodyPr/>
          <a:lstStyle/>
          <a:p>
            <a:pPr rtl="0"/>
            <a:fld id="{F0A5EA2A-9870-49DA-B982-5C0E83C0E355}" type="slidenum">
              <a:rPr/>
              <a:t>36</a:t>
            </a:fld>
            <a:endParaRPr/>
          </a:p>
        </p:txBody>
      </p:sp>
    </p:spTree>
    <p:extLst>
      <p:ext uri="{BB962C8B-B14F-4D97-AF65-F5344CB8AC3E}">
        <p14:creationId xmlns:p14="http://schemas.microsoft.com/office/powerpoint/2010/main" val="282037284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Uvek se uverite da ste i vi i putnici na bezbednom.</a:t>
            </a:r>
          </a:p>
          <a:p>
            <a:endParaRPr lang="en-GB" dirty="0"/>
          </a:p>
          <a:p>
            <a:pPr rtl="0"/>
            <a:r>
              <a:rPr lang="sr-RS-Latn"/>
              <a:t>Ukoliko je došlo do sudara i drugi su povređeni, uverite se da prvo vladate svojom bezbednošću i bezbednošću mesta događaja, pre nego što pokušate da pomognete drugima: ne želite da pogoršate situaciju tako što ćete postati učesnik novog sudara.</a:t>
            </a:r>
          </a:p>
          <a:p>
            <a:endParaRPr lang="en-GB" dirty="0"/>
          </a:p>
          <a:p>
            <a:pPr rtl="0"/>
            <a:r>
              <a:rPr lang="sr-RS-Latn"/>
              <a:t>Ukoliko ne možete da pomerite vozilo na bezbedno mesto, napustite vozilo tek onda kada ste sigurni da ne nailaze druga vozila.</a:t>
            </a:r>
          </a:p>
          <a:p>
            <a:endParaRPr lang="en-GB" dirty="0"/>
          </a:p>
          <a:p>
            <a:pPr rtl="0"/>
            <a:r>
              <a:rPr lang="sr-RS-Latn"/>
              <a:t>Ne padajte u iskušenje da sami obavljate popravke na putu (npr, zamena točka) jer je rizik da postanete učesnik sudara previše visok.  Uvek pozovite službu za pomoć u slučaju kvara ili servis da to učini za vas.</a:t>
            </a:r>
          </a:p>
        </p:txBody>
      </p:sp>
      <p:sp>
        <p:nvSpPr>
          <p:cNvPr id="4" name="Slide Number Placeholder 3"/>
          <p:cNvSpPr>
            <a:spLocks noGrp="1"/>
          </p:cNvSpPr>
          <p:nvPr>
            <p:ph type="sldNum" sz="quarter" idx="5"/>
          </p:nvPr>
        </p:nvSpPr>
        <p:spPr/>
        <p:txBody>
          <a:bodyPr/>
          <a:lstStyle/>
          <a:p>
            <a:pPr rtl="0"/>
            <a:fld id="{F0A5EA2A-9870-49DA-B982-5C0E83C0E355}" type="slidenum">
              <a:rPr/>
              <a:t>37</a:t>
            </a:fld>
            <a:endParaRPr/>
          </a:p>
        </p:txBody>
      </p:sp>
    </p:spTree>
    <p:extLst>
      <p:ext uri="{BB962C8B-B14F-4D97-AF65-F5344CB8AC3E}">
        <p14:creationId xmlns:p14="http://schemas.microsoft.com/office/powerpoint/2010/main" val="368967713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F0A5EA2A-9870-49DA-B982-5C0E83C0E355}" type="slidenum">
              <a:rPr/>
              <a:t>38</a:t>
            </a:fld>
            <a:endParaRPr/>
          </a:p>
        </p:txBody>
      </p:sp>
    </p:spTree>
    <p:extLst>
      <p:ext uri="{BB962C8B-B14F-4D97-AF65-F5344CB8AC3E}">
        <p14:creationId xmlns:p14="http://schemas.microsoft.com/office/powerpoint/2010/main" val="416569542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Ovaj slajd prikazuje prednosti nošenja sigurnosnog pojasa, kao kakvo je i zakonodavstvo i primena zakona u različitim zemljama. Koncentrišite se na smanjenje fatalnih ishoda i za putnike na prednjim, KAO I za one na zadnjim sedištima.</a:t>
            </a:r>
          </a:p>
          <a:p>
            <a:endParaRPr lang="en-GB" dirty="0"/>
          </a:p>
          <a:p>
            <a:pPr rtl="0"/>
            <a:r>
              <a:rPr lang="sr-RS-Latn"/>
              <a:t>Vozači uvek nose sigurnosni pojas i moraju omogućiti da svi ostali u vozilu nose svoj sigurnosni pojas, bez obzira na zakonske obaveze.</a:t>
            </a:r>
          </a:p>
          <a:p>
            <a:endParaRPr lang="en-GB" dirty="0"/>
          </a:p>
          <a:p>
            <a:pPr rtl="0"/>
            <a:r>
              <a:rPr lang="sr-RS-Latn"/>
              <a:t>Vozač mora da bude siguran da sva sedišta u njegovom vozilu imaju sigurnosni pojas sa tri tačke vezivanja.</a:t>
            </a:r>
          </a:p>
        </p:txBody>
      </p:sp>
      <p:sp>
        <p:nvSpPr>
          <p:cNvPr id="4" name="Slide Number Placeholder 3"/>
          <p:cNvSpPr>
            <a:spLocks noGrp="1"/>
          </p:cNvSpPr>
          <p:nvPr>
            <p:ph type="sldNum" sz="quarter" idx="5"/>
          </p:nvPr>
        </p:nvSpPr>
        <p:spPr/>
        <p:txBody>
          <a:bodyPr/>
          <a:lstStyle/>
          <a:p>
            <a:pPr rtl="0"/>
            <a:fld id="{F0A5EA2A-9870-49DA-B982-5C0E83C0E355}" type="slidenum">
              <a:rPr/>
              <a:t>39</a:t>
            </a:fld>
            <a:endParaRPr/>
          </a:p>
        </p:txBody>
      </p:sp>
    </p:spTree>
    <p:extLst>
      <p:ext uri="{BB962C8B-B14F-4D97-AF65-F5344CB8AC3E}">
        <p14:creationId xmlns:p14="http://schemas.microsoft.com/office/powerpoint/2010/main" val="330744400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Ovaj moćni video treba sve da podseti na nošenje pojasa.</a:t>
            </a:r>
          </a:p>
          <a:p>
            <a:endParaRPr lang="en-GB" dirty="0"/>
          </a:p>
          <a:p>
            <a:pPr rtl="0"/>
            <a:r>
              <a:rPr lang="sr-RS-Latn"/>
              <a:t>Prodiskutujte i o važnosti toga da svi putnici nose sigurnosne pojaseve: ako putnik na zadnjem sedištu ne nosi sigurnosni pojas, može biti povređen, ALI I povrediti putnike sa prednjih sedišta u slučaju udesa.</a:t>
            </a:r>
          </a:p>
          <a:p>
            <a:endParaRPr lang="en-GB" dirty="0"/>
          </a:p>
          <a:p>
            <a:pPr rtl="0"/>
            <a:r>
              <a:rPr lang="sr-RS-Latn"/>
              <a:t>Podsetite, takođe, sve učesnike na važnost nošenja sigurnosnog pojasa kada god su putnici u bilo kom vozilu, uključujući i taksi vozila.</a:t>
            </a:r>
          </a:p>
        </p:txBody>
      </p:sp>
      <p:sp>
        <p:nvSpPr>
          <p:cNvPr id="4" name="Slide Number Placeholder 3"/>
          <p:cNvSpPr>
            <a:spLocks noGrp="1"/>
          </p:cNvSpPr>
          <p:nvPr>
            <p:ph type="sldNum" sz="quarter" idx="5"/>
          </p:nvPr>
        </p:nvSpPr>
        <p:spPr/>
        <p:txBody>
          <a:bodyPr/>
          <a:lstStyle/>
          <a:p>
            <a:pPr rtl="0"/>
            <a:fld id="{F0A5EA2A-9870-49DA-B982-5C0E83C0E355}" type="slidenum">
              <a:rPr/>
              <a:t>40</a:t>
            </a:fld>
            <a:endParaRPr/>
          </a:p>
        </p:txBody>
      </p:sp>
    </p:spTree>
    <p:extLst>
      <p:ext uri="{BB962C8B-B14F-4D97-AF65-F5344CB8AC3E}">
        <p14:creationId xmlns:p14="http://schemas.microsoft.com/office/powerpoint/2010/main" val="68946902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F0A5EA2A-9870-49DA-B982-5C0E83C0E355}" type="slidenum">
              <a:rPr/>
              <a:t>41</a:t>
            </a:fld>
            <a:endParaRPr/>
          </a:p>
        </p:txBody>
      </p:sp>
    </p:spTree>
    <p:extLst>
      <p:ext uri="{BB962C8B-B14F-4D97-AF65-F5344CB8AC3E}">
        <p14:creationId xmlns:p14="http://schemas.microsoft.com/office/powerpoint/2010/main" val="65402364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sr-RS-Latn"/>
              <a:t>Ovaj sajt ćete uključiti u prezentaciju samo ako među zaposlenima ima onih koji koriste motocikle / mopede / skutere.</a:t>
            </a:r>
          </a:p>
          <a:p>
            <a:endParaRPr lang="en-GB" dirty="0"/>
          </a:p>
          <a:p>
            <a:pPr rtl="0"/>
            <a:r>
              <a:rPr lang="sr-RS-Latn"/>
              <a:t>Ovaj slajd prikazuje prednosti nošenja kacige i zakonodavstvo u svetu. Koncentrišite se na smanjivanje mogućnosti da dođe do smrtnog ishoda i ozbiljnih povreda zahvaljujući nošenju kacige.</a:t>
            </a:r>
          </a:p>
          <a:p>
            <a:endParaRPr lang="en-GB" dirty="0"/>
          </a:p>
          <a:p>
            <a:pPr rtl="0"/>
            <a:r>
              <a:rPr lang="sr-RS-Latn"/>
              <a:t>Bez obzira na lokalne zakone u zemljama u kojima radite, treba da obezbedite da vaši zaposleni uvek nose zakonom odobrenu kacigu i da ona mora biti pričvršćena na ispravan način.</a:t>
            </a:r>
          </a:p>
        </p:txBody>
      </p:sp>
      <p:sp>
        <p:nvSpPr>
          <p:cNvPr id="4" name="Slide Number Placeholder 3"/>
          <p:cNvSpPr>
            <a:spLocks noGrp="1"/>
          </p:cNvSpPr>
          <p:nvPr>
            <p:ph type="sldNum" sz="quarter" idx="5"/>
          </p:nvPr>
        </p:nvSpPr>
        <p:spPr/>
        <p:txBody>
          <a:bodyPr/>
          <a:lstStyle/>
          <a:p>
            <a:pPr rtl="0"/>
            <a:fld id="{F0A5EA2A-9870-49DA-B982-5C0E83C0E355}" type="slidenum">
              <a:rPr/>
              <a:t>42</a:t>
            </a:fld>
            <a:endParaRPr/>
          </a:p>
        </p:txBody>
      </p:sp>
    </p:spTree>
    <p:extLst>
      <p:ext uri="{BB962C8B-B14F-4D97-AF65-F5344CB8AC3E}">
        <p14:creationId xmlns:p14="http://schemas.microsoft.com/office/powerpoint/2010/main" val="1159819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89BDC-602A-4A29-BD31-7F33492DFE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8F24828-78D9-4981-9A50-6F1179DABC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DB33CBF-CFF0-4020-B3E7-F98D518D9665}"/>
              </a:ext>
            </a:extLst>
          </p:cNvPr>
          <p:cNvSpPr>
            <a:spLocks noGrp="1"/>
          </p:cNvSpPr>
          <p:nvPr>
            <p:ph type="dt" sz="half" idx="10"/>
          </p:nvPr>
        </p:nvSpPr>
        <p:spPr/>
        <p:txBody>
          <a:bodyPr/>
          <a:lstStyle/>
          <a:p>
            <a:fld id="{DDA570AB-693D-4DF1-8A77-2C80BC3727F9}" type="datetimeFigureOut">
              <a:rPr lang="en-GB" smtClean="0"/>
              <a:t>31/05/2022</a:t>
            </a:fld>
            <a:endParaRPr lang="en-GB"/>
          </a:p>
        </p:txBody>
      </p:sp>
      <p:sp>
        <p:nvSpPr>
          <p:cNvPr id="5" name="Footer Placeholder 4">
            <a:extLst>
              <a:ext uri="{FF2B5EF4-FFF2-40B4-BE49-F238E27FC236}">
                <a16:creationId xmlns:a16="http://schemas.microsoft.com/office/drawing/2014/main" id="{E76A791A-CE72-4FFE-990A-D94324CA68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83DDA4-DA38-4E4B-8C3F-B166E12390B5}"/>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49769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A802A-5593-4549-A426-FCCC8D4EB6C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A76B921-7374-4CCE-87E6-CFCCA40173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621158-8F1C-4FB2-91C9-74C7A5BC11AE}"/>
              </a:ext>
            </a:extLst>
          </p:cNvPr>
          <p:cNvSpPr>
            <a:spLocks noGrp="1"/>
          </p:cNvSpPr>
          <p:nvPr>
            <p:ph type="dt" sz="half" idx="10"/>
          </p:nvPr>
        </p:nvSpPr>
        <p:spPr/>
        <p:txBody>
          <a:bodyPr/>
          <a:lstStyle/>
          <a:p>
            <a:fld id="{DDA570AB-693D-4DF1-8A77-2C80BC3727F9}" type="datetimeFigureOut">
              <a:rPr lang="en-GB" smtClean="0"/>
              <a:t>31/05/2022</a:t>
            </a:fld>
            <a:endParaRPr lang="en-GB"/>
          </a:p>
        </p:txBody>
      </p:sp>
      <p:sp>
        <p:nvSpPr>
          <p:cNvPr id="5" name="Footer Placeholder 4">
            <a:extLst>
              <a:ext uri="{FF2B5EF4-FFF2-40B4-BE49-F238E27FC236}">
                <a16:creationId xmlns:a16="http://schemas.microsoft.com/office/drawing/2014/main" id="{4F05E98C-C476-443F-B056-8FD124049C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AF1E4F-A666-4D59-8BC2-66605D48A26C}"/>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387004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C717B-D6EB-4679-9511-173FFBC52B8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F54E7DF-EFB1-4360-BC3B-BEFF2FDB32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07A3246-E658-43A5-A1D5-010CE4C64BD0}"/>
              </a:ext>
            </a:extLst>
          </p:cNvPr>
          <p:cNvSpPr>
            <a:spLocks noGrp="1"/>
          </p:cNvSpPr>
          <p:nvPr>
            <p:ph type="dt" sz="half" idx="10"/>
          </p:nvPr>
        </p:nvSpPr>
        <p:spPr/>
        <p:txBody>
          <a:bodyPr/>
          <a:lstStyle/>
          <a:p>
            <a:fld id="{DDA570AB-693D-4DF1-8A77-2C80BC3727F9}" type="datetimeFigureOut">
              <a:rPr lang="en-GB" smtClean="0"/>
              <a:t>31/05/2022</a:t>
            </a:fld>
            <a:endParaRPr lang="en-GB"/>
          </a:p>
        </p:txBody>
      </p:sp>
      <p:sp>
        <p:nvSpPr>
          <p:cNvPr id="5" name="Footer Placeholder 4">
            <a:extLst>
              <a:ext uri="{FF2B5EF4-FFF2-40B4-BE49-F238E27FC236}">
                <a16:creationId xmlns:a16="http://schemas.microsoft.com/office/drawing/2014/main" id="{8100D5B7-7A64-46E2-BC35-7D547470FD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396F5A-24C8-4570-919D-585BF4E56C8F}"/>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3514433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6076E-AD9B-45E3-9789-320FCC99FC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C8A6CBA-CABE-4823-9F81-CCDD961F84C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6045507-F4A0-4077-879E-794B86A64D8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839B191-53E3-4672-916F-196C83288A72}"/>
              </a:ext>
            </a:extLst>
          </p:cNvPr>
          <p:cNvSpPr>
            <a:spLocks noGrp="1"/>
          </p:cNvSpPr>
          <p:nvPr>
            <p:ph type="dt" sz="half" idx="10"/>
          </p:nvPr>
        </p:nvSpPr>
        <p:spPr/>
        <p:txBody>
          <a:bodyPr/>
          <a:lstStyle/>
          <a:p>
            <a:fld id="{DDA570AB-693D-4DF1-8A77-2C80BC3727F9}" type="datetimeFigureOut">
              <a:rPr lang="en-GB" smtClean="0"/>
              <a:t>31/05/2022</a:t>
            </a:fld>
            <a:endParaRPr lang="en-GB"/>
          </a:p>
        </p:txBody>
      </p:sp>
      <p:sp>
        <p:nvSpPr>
          <p:cNvPr id="6" name="Footer Placeholder 5">
            <a:extLst>
              <a:ext uri="{FF2B5EF4-FFF2-40B4-BE49-F238E27FC236}">
                <a16:creationId xmlns:a16="http://schemas.microsoft.com/office/drawing/2014/main" id="{8AF4A2DC-AF2A-4363-AC72-0097F1E2C6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CE8FBC-2224-476E-9D60-E61B03F02E7A}"/>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670420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135C4-9DAD-448C-9CBB-01719BAAA98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B3E0349-1FC6-4806-A728-D70C573CEB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872B55-F7CA-497D-B726-184649BF918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3A93A9D-24F9-41C9-BFE6-5CF8D24BC6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C44B5A1-25EE-45ED-9158-8783E25FB7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7A48335-2780-47F1-91B5-C09725643433}"/>
              </a:ext>
            </a:extLst>
          </p:cNvPr>
          <p:cNvSpPr>
            <a:spLocks noGrp="1"/>
          </p:cNvSpPr>
          <p:nvPr>
            <p:ph type="dt" sz="half" idx="10"/>
          </p:nvPr>
        </p:nvSpPr>
        <p:spPr/>
        <p:txBody>
          <a:bodyPr/>
          <a:lstStyle/>
          <a:p>
            <a:fld id="{DDA570AB-693D-4DF1-8A77-2C80BC3727F9}" type="datetimeFigureOut">
              <a:rPr lang="en-GB" smtClean="0"/>
              <a:t>31/05/2022</a:t>
            </a:fld>
            <a:endParaRPr lang="en-GB"/>
          </a:p>
        </p:txBody>
      </p:sp>
      <p:sp>
        <p:nvSpPr>
          <p:cNvPr id="8" name="Footer Placeholder 7">
            <a:extLst>
              <a:ext uri="{FF2B5EF4-FFF2-40B4-BE49-F238E27FC236}">
                <a16:creationId xmlns:a16="http://schemas.microsoft.com/office/drawing/2014/main" id="{231510AA-4E33-4489-A0D2-6327EE0D422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7EA41A2-A0FA-4DA6-A9E8-99EDF08F1407}"/>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132254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9F876-BBA1-4E7E-B68C-E54F237C135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693749E-504B-4CBE-8DC7-E57F9D1A3375}"/>
              </a:ext>
            </a:extLst>
          </p:cNvPr>
          <p:cNvSpPr>
            <a:spLocks noGrp="1"/>
          </p:cNvSpPr>
          <p:nvPr>
            <p:ph type="dt" sz="half" idx="10"/>
          </p:nvPr>
        </p:nvSpPr>
        <p:spPr/>
        <p:txBody>
          <a:bodyPr/>
          <a:lstStyle/>
          <a:p>
            <a:fld id="{DDA570AB-693D-4DF1-8A77-2C80BC3727F9}" type="datetimeFigureOut">
              <a:rPr lang="en-GB" smtClean="0"/>
              <a:t>31/05/2022</a:t>
            </a:fld>
            <a:endParaRPr lang="en-GB"/>
          </a:p>
        </p:txBody>
      </p:sp>
      <p:sp>
        <p:nvSpPr>
          <p:cNvPr id="4" name="Footer Placeholder 3">
            <a:extLst>
              <a:ext uri="{FF2B5EF4-FFF2-40B4-BE49-F238E27FC236}">
                <a16:creationId xmlns:a16="http://schemas.microsoft.com/office/drawing/2014/main" id="{1536FD2B-0949-418B-A138-E407CF2CA06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029C1AA-DD0A-4C38-ADA5-3BBF4D581BA2}"/>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560812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4BD02AA-F55F-46AE-90D6-6FA9E6F1154B}"/>
              </a:ext>
            </a:extLst>
          </p:cNvPr>
          <p:cNvSpPr>
            <a:spLocks noGrp="1"/>
          </p:cNvSpPr>
          <p:nvPr>
            <p:ph type="dt" sz="half" idx="10"/>
          </p:nvPr>
        </p:nvSpPr>
        <p:spPr/>
        <p:txBody>
          <a:bodyPr/>
          <a:lstStyle/>
          <a:p>
            <a:fld id="{DDA570AB-693D-4DF1-8A77-2C80BC3727F9}" type="datetimeFigureOut">
              <a:rPr lang="en-GB" smtClean="0"/>
              <a:t>31/05/2022</a:t>
            </a:fld>
            <a:endParaRPr lang="en-GB"/>
          </a:p>
        </p:txBody>
      </p:sp>
      <p:sp>
        <p:nvSpPr>
          <p:cNvPr id="3" name="Footer Placeholder 2">
            <a:extLst>
              <a:ext uri="{FF2B5EF4-FFF2-40B4-BE49-F238E27FC236}">
                <a16:creationId xmlns:a16="http://schemas.microsoft.com/office/drawing/2014/main" id="{A6906580-1098-404A-953F-F6D50DFE370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5E65FBB-2856-4BB8-A7D8-744A660983AF}"/>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7542053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8FA6A-9F7D-4D14-9089-4288017450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7566CD3-532F-4025-8D54-2B38E34A80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69E993E-08AC-48B3-A0AF-76989622EB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DE891C-9FA7-411B-9227-540ABBF95C44}"/>
              </a:ext>
            </a:extLst>
          </p:cNvPr>
          <p:cNvSpPr>
            <a:spLocks noGrp="1"/>
          </p:cNvSpPr>
          <p:nvPr>
            <p:ph type="dt" sz="half" idx="10"/>
          </p:nvPr>
        </p:nvSpPr>
        <p:spPr/>
        <p:txBody>
          <a:bodyPr/>
          <a:lstStyle/>
          <a:p>
            <a:fld id="{DDA570AB-693D-4DF1-8A77-2C80BC3727F9}" type="datetimeFigureOut">
              <a:rPr lang="en-GB" smtClean="0"/>
              <a:t>31/05/2022</a:t>
            </a:fld>
            <a:endParaRPr lang="en-GB"/>
          </a:p>
        </p:txBody>
      </p:sp>
      <p:sp>
        <p:nvSpPr>
          <p:cNvPr id="6" name="Footer Placeholder 5">
            <a:extLst>
              <a:ext uri="{FF2B5EF4-FFF2-40B4-BE49-F238E27FC236}">
                <a16:creationId xmlns:a16="http://schemas.microsoft.com/office/drawing/2014/main" id="{86BFB284-71AC-4CFE-ACD5-9FBA5D0FEA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B1413D-96E8-45DD-BB2E-1666B9A394ED}"/>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3293785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FB859-1AA6-4D4A-A936-E6FF2B6694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FFFD1C7-DC11-4A95-88F0-E90FDF4BFB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6E42599-30EE-449E-9AEA-8236DE9E75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5C688-A16A-41B6-A34F-74793FE2CE05}"/>
              </a:ext>
            </a:extLst>
          </p:cNvPr>
          <p:cNvSpPr>
            <a:spLocks noGrp="1"/>
          </p:cNvSpPr>
          <p:nvPr>
            <p:ph type="dt" sz="half" idx="10"/>
          </p:nvPr>
        </p:nvSpPr>
        <p:spPr/>
        <p:txBody>
          <a:bodyPr/>
          <a:lstStyle/>
          <a:p>
            <a:fld id="{DDA570AB-693D-4DF1-8A77-2C80BC3727F9}" type="datetimeFigureOut">
              <a:rPr lang="en-GB" smtClean="0"/>
              <a:t>31/05/2022</a:t>
            </a:fld>
            <a:endParaRPr lang="en-GB"/>
          </a:p>
        </p:txBody>
      </p:sp>
      <p:sp>
        <p:nvSpPr>
          <p:cNvPr id="6" name="Footer Placeholder 5">
            <a:extLst>
              <a:ext uri="{FF2B5EF4-FFF2-40B4-BE49-F238E27FC236}">
                <a16:creationId xmlns:a16="http://schemas.microsoft.com/office/drawing/2014/main" id="{434A3B25-307C-4578-B66B-809E652DD8D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94F459-243F-4489-9564-9ED4CD3769AD}"/>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1848450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EBD94-30E4-4FB0-94DA-E7B3852697F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853A37C-5EA9-4E38-9B26-E9E09F7139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20B344-1537-456A-8365-441DE4BDD24B}"/>
              </a:ext>
            </a:extLst>
          </p:cNvPr>
          <p:cNvSpPr>
            <a:spLocks noGrp="1"/>
          </p:cNvSpPr>
          <p:nvPr>
            <p:ph type="dt" sz="half" idx="10"/>
          </p:nvPr>
        </p:nvSpPr>
        <p:spPr/>
        <p:txBody>
          <a:bodyPr/>
          <a:lstStyle/>
          <a:p>
            <a:fld id="{DDA570AB-693D-4DF1-8A77-2C80BC3727F9}" type="datetimeFigureOut">
              <a:rPr lang="en-GB" smtClean="0"/>
              <a:t>31/05/2022</a:t>
            </a:fld>
            <a:endParaRPr lang="en-GB"/>
          </a:p>
        </p:txBody>
      </p:sp>
      <p:sp>
        <p:nvSpPr>
          <p:cNvPr id="5" name="Footer Placeholder 4">
            <a:extLst>
              <a:ext uri="{FF2B5EF4-FFF2-40B4-BE49-F238E27FC236}">
                <a16:creationId xmlns:a16="http://schemas.microsoft.com/office/drawing/2014/main" id="{01F2EB21-8E44-4969-9A58-9B4E9C2DA6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095098-2913-474C-9B3E-D90B8EA5F7C9}"/>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386923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8920AA7-AB4A-4C5A-97F1-A6FAFAD48EC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1519CB6-BF49-4FB9-B2B6-EF12FCE5937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96751D-BFF0-496E-A38A-D5B0456AA80E}"/>
              </a:ext>
            </a:extLst>
          </p:cNvPr>
          <p:cNvSpPr>
            <a:spLocks noGrp="1"/>
          </p:cNvSpPr>
          <p:nvPr>
            <p:ph type="dt" sz="half" idx="10"/>
          </p:nvPr>
        </p:nvSpPr>
        <p:spPr/>
        <p:txBody>
          <a:bodyPr/>
          <a:lstStyle/>
          <a:p>
            <a:fld id="{DDA570AB-693D-4DF1-8A77-2C80BC3727F9}" type="datetimeFigureOut">
              <a:rPr lang="en-GB" smtClean="0"/>
              <a:t>31/05/2022</a:t>
            </a:fld>
            <a:endParaRPr lang="en-GB"/>
          </a:p>
        </p:txBody>
      </p:sp>
      <p:sp>
        <p:nvSpPr>
          <p:cNvPr id="5" name="Footer Placeholder 4">
            <a:extLst>
              <a:ext uri="{FF2B5EF4-FFF2-40B4-BE49-F238E27FC236}">
                <a16:creationId xmlns:a16="http://schemas.microsoft.com/office/drawing/2014/main" id="{2A2F82C0-3842-4794-81A4-0D00C8E226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7155A3-6D1D-4946-8FA1-4D0CE05BA49A}"/>
              </a:ext>
            </a:extLst>
          </p:cNvPr>
          <p:cNvSpPr>
            <a:spLocks noGrp="1"/>
          </p:cNvSpPr>
          <p:nvPr>
            <p:ph type="sldNum" sz="quarter" idx="12"/>
          </p:nvPr>
        </p:nvSpPr>
        <p:spPr/>
        <p:txBody>
          <a:bodyPr/>
          <a:lstStyle/>
          <a:p>
            <a:fld id="{376B4004-4DC9-41D9-BED8-24A67FC6E220}" type="slidenum">
              <a:rPr lang="en-GB" smtClean="0"/>
              <a:t>‹#›</a:t>
            </a:fld>
            <a:endParaRPr lang="en-GB"/>
          </a:p>
        </p:txBody>
      </p:sp>
    </p:spTree>
    <p:extLst>
      <p:ext uri="{BB962C8B-B14F-4D97-AF65-F5344CB8AC3E}">
        <p14:creationId xmlns:p14="http://schemas.microsoft.com/office/powerpoint/2010/main" val="2442554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9A8A390-9685-46C8-BB67-B91C64A173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29560DF-D224-4F0E-BC87-0D65367B90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68E978-190D-4AE7-9A15-B5C5BFF1A4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A570AB-693D-4DF1-8A77-2C80BC3727F9}" type="datetimeFigureOut">
              <a:rPr lang="en-GB" smtClean="0"/>
              <a:t>31/05/2022</a:t>
            </a:fld>
            <a:endParaRPr lang="en-GB"/>
          </a:p>
        </p:txBody>
      </p:sp>
      <p:sp>
        <p:nvSpPr>
          <p:cNvPr id="5" name="Footer Placeholder 4">
            <a:extLst>
              <a:ext uri="{FF2B5EF4-FFF2-40B4-BE49-F238E27FC236}">
                <a16:creationId xmlns:a16="http://schemas.microsoft.com/office/drawing/2014/main" id="{D2069276-FA63-4F4F-90F7-098A46CB5C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8F90055-036B-49A8-A2A9-5332EACEC3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6B4004-4DC9-41D9-BED8-24A67FC6E220}" type="slidenum">
              <a:rPr lang="en-GB" smtClean="0"/>
              <a:t>‹#›</a:t>
            </a:fld>
            <a:endParaRPr lang="en-GB"/>
          </a:p>
        </p:txBody>
      </p:sp>
    </p:spTree>
    <p:extLst>
      <p:ext uri="{BB962C8B-B14F-4D97-AF65-F5344CB8AC3E}">
        <p14:creationId xmlns:p14="http://schemas.microsoft.com/office/powerpoint/2010/main" val="6877178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roadrisktoolkit.com/" TargetMode="External"/><Relationship Id="rId2" Type="http://schemas.openxmlformats.org/officeDocument/2006/relationships/slideLayout" Target="../slideLayouts/slideLayout2.xml"/><Relationship Id="rId1" Type="http://schemas.openxmlformats.org/officeDocument/2006/relationships/tags" Target="../tags/tag2.xml"/><Relationship Id="rId5" Type="http://schemas.openxmlformats.org/officeDocument/2006/relationships/image" Target="../media/image1.jpg"/><Relationship Id="rId4" Type="http://schemas.openxmlformats.org/officeDocument/2006/relationships/hyperlink" Target="mailto:mail@roadrisktoolkit.co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6.xml"/><Relationship Id="rId1" Type="http://schemas.openxmlformats.org/officeDocument/2006/relationships/tags" Target="../tags/tag4.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tags" Target="../tags/tag5.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6.xml"/><Relationship Id="rId5" Type="http://schemas.openxmlformats.org/officeDocument/2006/relationships/image" Target="../media/image8.sv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https://www.youtube.com/embed/HeUX6LABCEA?feature=oembed" TargetMode="External"/><Relationship Id="rId1" Type="http://schemas.openxmlformats.org/officeDocument/2006/relationships/tags" Target="../tags/tag7.xml"/><Relationship Id="rId5" Type="http://schemas.openxmlformats.org/officeDocument/2006/relationships/image" Target="../media/image9.jpeg"/><Relationship Id="rId4"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https://www.youtube.com/embed/XXHZvlsU6yk?feature=oembed" TargetMode="External"/><Relationship Id="rId1" Type="http://schemas.openxmlformats.org/officeDocument/2006/relationships/tags" Target="../tags/tag8.xml"/><Relationship Id="rId5" Type="http://schemas.openxmlformats.org/officeDocument/2006/relationships/image" Target="../media/image10.jpeg"/><Relationship Id="rId4"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xml"/><Relationship Id="rId1" Type="http://schemas.openxmlformats.org/officeDocument/2006/relationships/tags" Target="../tags/tag9.xml"/><Relationship Id="rId5" Type="http://schemas.openxmlformats.org/officeDocument/2006/relationships/image" Target="../media/image12.png"/><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4.sv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7" Type="http://schemas.openxmlformats.org/officeDocument/2006/relationships/image" Target="../media/image18.jpeg"/><Relationship Id="rId2" Type="http://schemas.openxmlformats.org/officeDocument/2006/relationships/slideLayout" Target="../slideLayouts/slideLayout6.xml"/><Relationship Id="rId1" Type="http://schemas.openxmlformats.org/officeDocument/2006/relationships/tags" Target="../tags/tag10.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https://www.youtube.com/embed/CERT0xNFGo4?feature=oembed" TargetMode="External"/><Relationship Id="rId1" Type="http://schemas.openxmlformats.org/officeDocument/2006/relationships/tags" Target="../tags/tag11.xml"/><Relationship Id="rId5" Type="http://schemas.openxmlformats.org/officeDocument/2006/relationships/image" Target="../media/image19.jpeg"/><Relationship Id="rId4" Type="http://schemas.openxmlformats.org/officeDocument/2006/relationships/notesSlide" Target="../notesSlides/notesSlide1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3.xml"/><Relationship Id="rId1" Type="http://schemas.openxmlformats.org/officeDocument/2006/relationships/tags" Target="../tags/tag12.xml"/><Relationship Id="rId4" Type="http://schemas.openxmlformats.org/officeDocument/2006/relationships/image" Target="../media/image20.jpeg"/></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2.sv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https://www.youtube.com/embed/0sny1gj_bsI?feature=oembed" TargetMode="External"/><Relationship Id="rId1" Type="http://schemas.openxmlformats.org/officeDocument/2006/relationships/tags" Target="../tags/tag13.xml"/><Relationship Id="rId5" Type="http://schemas.openxmlformats.org/officeDocument/2006/relationships/image" Target="../media/image23.jpeg"/><Relationship Id="rId4" Type="http://schemas.openxmlformats.org/officeDocument/2006/relationships/notesSlide" Target="../notesSlides/notesSlide20.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https://www.youtube.com/embed/5Gtio4V1L3o?start=3&amp;feature=oembed" TargetMode="External"/><Relationship Id="rId1" Type="http://schemas.openxmlformats.org/officeDocument/2006/relationships/tags" Target="../tags/tag14.xml"/><Relationship Id="rId5" Type="http://schemas.openxmlformats.org/officeDocument/2006/relationships/image" Target="../media/image24.jpeg"/><Relationship Id="rId4" Type="http://schemas.openxmlformats.org/officeDocument/2006/relationships/notesSlide" Target="../notesSlides/notesSlide21.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https://www.youtube.com/embed/KwR_rwzNJ38?feature=oembed" TargetMode="External"/><Relationship Id="rId1" Type="http://schemas.openxmlformats.org/officeDocument/2006/relationships/tags" Target="../tags/tag15.xml"/><Relationship Id="rId5" Type="http://schemas.openxmlformats.org/officeDocument/2006/relationships/image" Target="../media/image26.jpeg"/><Relationship Id="rId4" Type="http://schemas.openxmlformats.org/officeDocument/2006/relationships/notesSlide" Target="../notesSlides/notesSlide23.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16.xml"/><Relationship Id="rId5" Type="http://schemas.openxmlformats.org/officeDocument/2006/relationships/image" Target="../media/image28.svg"/><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36.sv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https://www.youtube.com/embed/h-8PBx7isoM?start=11&amp;feature=oembed" TargetMode="External"/><Relationship Id="rId1" Type="http://schemas.openxmlformats.org/officeDocument/2006/relationships/tags" Target="../tags/tag17.xml"/><Relationship Id="rId5" Type="http://schemas.openxmlformats.org/officeDocument/2006/relationships/image" Target="../media/image37.jpeg"/><Relationship Id="rId4" Type="http://schemas.openxmlformats.org/officeDocument/2006/relationships/notesSlide" Target="../notesSlides/notesSlide39.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3.xml"/><Relationship Id="rId1" Type="http://schemas.openxmlformats.org/officeDocument/2006/relationships/tags" Target="../tags/tag18.xml"/><Relationship Id="rId4" Type="http://schemas.openxmlformats.org/officeDocument/2006/relationships/image" Target="../media/image38.jpeg"/></Relationships>
</file>

<file path=ppt/slides/_rels/slide4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A610A9-E392-4BC7-BBA8-AE2541391CEF}"/>
              </a:ext>
            </a:extLst>
          </p:cNvPr>
          <p:cNvSpPr>
            <a:spLocks noGrp="1"/>
          </p:cNvSpPr>
          <p:nvPr>
            <p:ph type="title"/>
          </p:nvPr>
        </p:nvSpPr>
        <p:spPr/>
        <p:txBody>
          <a:bodyPr/>
          <a:lstStyle/>
          <a:p>
            <a:pPr algn="ctr" rtl="0"/>
            <a:r>
              <a:rPr lang="sr-RS-Latn"/>
              <a:t>Obrazac prezentacije</a:t>
            </a:r>
            <a:br>
              <a:rPr lang="en-GB" dirty="0"/>
            </a:br>
            <a:r>
              <a:rPr lang="sr-RS-Latn"/>
              <a:t>PREZENTACIJA O BEZBEDNOSTI ZA VOZAČE</a:t>
            </a:r>
          </a:p>
        </p:txBody>
      </p:sp>
      <p:sp>
        <p:nvSpPr>
          <p:cNvPr id="5" name="Content Placeholder 4">
            <a:extLst>
              <a:ext uri="{FF2B5EF4-FFF2-40B4-BE49-F238E27FC236}">
                <a16:creationId xmlns:a16="http://schemas.microsoft.com/office/drawing/2014/main" id="{405A37B9-3820-44DD-B056-3D90B7E1FA9A}"/>
              </a:ext>
            </a:extLst>
          </p:cNvPr>
          <p:cNvSpPr>
            <a:spLocks noGrp="1"/>
          </p:cNvSpPr>
          <p:nvPr>
            <p:ph idx="1"/>
          </p:nvPr>
        </p:nvSpPr>
        <p:spPr/>
        <p:txBody>
          <a:bodyPr>
            <a:normAutofit fontScale="92500" lnSpcReduction="10000"/>
          </a:bodyPr>
          <a:lstStyle/>
          <a:p>
            <a:pPr rtl="0"/>
            <a:r>
              <a:rPr lang="sr-RS-Latn"/>
              <a:t>Ova prezentacija je obrazac za Prezentaciju o bezbednosti za vozače</a:t>
            </a:r>
          </a:p>
          <a:p>
            <a:pPr rtl="0"/>
            <a:r>
              <a:rPr lang="sr-RS-Latn"/>
              <a:t>Možda ćete želeti da je upotrebite bez dodavanja sadržaja</a:t>
            </a:r>
          </a:p>
          <a:p>
            <a:pPr rtl="0"/>
            <a:r>
              <a:rPr lang="sr-RS-Latn"/>
              <a:t>Međutim, bilo bi bolje da dodate neki sadržaj kako bi bila relevantnija za vašu situaciju</a:t>
            </a:r>
          </a:p>
          <a:p>
            <a:pPr rtl="0"/>
            <a:r>
              <a:rPr lang="sr-RS-Latn"/>
              <a:t>Ona je osmišljena tako da možete da dodajete slike koje prikazuju lokalni saobraćaj ili slike iz svakodnevnog rada, sa vašim vozilima i vozačima</a:t>
            </a:r>
          </a:p>
          <a:p>
            <a:pPr rtl="0"/>
            <a:r>
              <a:rPr lang="sr-RS-Latn"/>
              <a:t>Možda ćete želeti da dodate i slajdove na kojima se objašnjavaju interna pravila koja primenjujete u kompaniji</a:t>
            </a:r>
          </a:p>
          <a:p>
            <a:pPr rtl="0"/>
            <a:r>
              <a:rPr lang="sr-RS-Latn"/>
              <a:t>Za module e-učenja posetite sajt </a:t>
            </a:r>
            <a:r>
              <a:rPr lang="sr-RS-Latn">
                <a:hlinkClick r:id="rId3"/>
              </a:rPr>
              <a:t>https://roadrisktoolkit.com/</a:t>
            </a:r>
          </a:p>
          <a:p>
            <a:pPr rtl="0"/>
            <a:r>
              <a:rPr lang="sr-RS-Latn"/>
              <a:t>Za savete o daljoj obuci kontaktirajte:</a:t>
            </a:r>
            <a:br>
              <a:rPr lang="en-GB" dirty="0"/>
            </a:br>
            <a:r>
              <a:rPr lang="sr-RS-Latn">
                <a:hlinkClick r:id="rId4"/>
              </a:rPr>
              <a:t>mail@roadrisktoolkit.com</a:t>
            </a:r>
          </a:p>
        </p:txBody>
      </p:sp>
      <p:pic>
        <p:nvPicPr>
          <p:cNvPr id="7" name="Picture 6" descr="A picture containing drawing&#10;&#10;Description automatically generated">
            <a:extLst>
              <a:ext uri="{FF2B5EF4-FFF2-40B4-BE49-F238E27FC236}">
                <a16:creationId xmlns:a16="http://schemas.microsoft.com/office/drawing/2014/main" id="{88199C9F-DFE0-4789-B867-DE6C7C2D24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48801" y="5889073"/>
            <a:ext cx="3043199" cy="845653"/>
          </a:xfrm>
          <a:prstGeom prst="rect">
            <a:avLst/>
          </a:prstGeom>
        </p:spPr>
      </p:pic>
    </p:spTree>
    <p:custDataLst>
      <p:tags r:id="rId1"/>
    </p:custDataLst>
    <p:extLst>
      <p:ext uri="{BB962C8B-B14F-4D97-AF65-F5344CB8AC3E}">
        <p14:creationId xmlns:p14="http://schemas.microsoft.com/office/powerpoint/2010/main" val="11590474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20EB187-900F-4AF5-813B-101456D9F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person, car, young, boy&#10;&#10;Description automatically generated">
            <a:extLst>
              <a:ext uri="{FF2B5EF4-FFF2-40B4-BE49-F238E27FC236}">
                <a16:creationId xmlns:a16="http://schemas.microsoft.com/office/drawing/2014/main" id="{ADDA2F92-DD61-4F1C-A062-591E5563433E}"/>
              </a:ext>
            </a:extLst>
          </p:cNvPr>
          <p:cNvPicPr>
            <a:picLocks noChangeAspect="1"/>
          </p:cNvPicPr>
          <p:nvPr/>
        </p:nvPicPr>
        <p:blipFill rotWithShape="1">
          <a:blip r:embed="rId3">
            <a:alphaModFix amt="50000"/>
            <a:extLst>
              <a:ext uri="{28A0092B-C50C-407E-A947-70E740481C1C}">
                <a14:useLocalDpi xmlns:a14="http://schemas.microsoft.com/office/drawing/2010/main" val="0"/>
              </a:ext>
            </a:extLst>
          </a:blip>
          <a:srcRect/>
          <a:stretch/>
        </p:blipFill>
        <p:spPr>
          <a:xfrm>
            <a:off x="20" y="1"/>
            <a:ext cx="12191980" cy="6857999"/>
          </a:xfrm>
          <a:prstGeom prst="rect">
            <a:avLst/>
          </a:prstGeom>
        </p:spPr>
      </p:pic>
      <p:sp>
        <p:nvSpPr>
          <p:cNvPr id="2" name="Title 1">
            <a:extLst>
              <a:ext uri="{FF2B5EF4-FFF2-40B4-BE49-F238E27FC236}">
                <a16:creationId xmlns:a16="http://schemas.microsoft.com/office/drawing/2014/main" id="{E2C3FB12-5F42-4430-A181-9BCA6C077596}"/>
              </a:ext>
            </a:extLst>
          </p:cNvPr>
          <p:cNvSpPr>
            <a:spLocks noGrp="1"/>
          </p:cNvSpPr>
          <p:nvPr>
            <p:ph type="ctrTitle"/>
          </p:nvPr>
        </p:nvSpPr>
        <p:spPr>
          <a:xfrm>
            <a:off x="4387349" y="1200152"/>
            <a:ext cx="6897171" cy="4457696"/>
          </a:xfrm>
        </p:spPr>
        <p:txBody>
          <a:bodyPr anchor="ctr">
            <a:normAutofit/>
          </a:bodyPr>
          <a:lstStyle/>
          <a:p>
            <a:pPr algn="l" rtl="0"/>
            <a:r>
              <a:rPr lang="sr-RS-Latn" sz="8000">
                <a:solidFill>
                  <a:srgbClr val="FFFFFF"/>
                </a:solidFill>
              </a:rPr>
              <a:t>Prezentacija o bezbednosti za vozače</a:t>
            </a:r>
          </a:p>
        </p:txBody>
      </p:sp>
      <p:cxnSp>
        <p:nvCxnSpPr>
          <p:cNvPr id="12" name="Straight Connector 11">
            <a:extLst>
              <a:ext uri="{FF2B5EF4-FFF2-40B4-BE49-F238E27FC236}">
                <a16:creationId xmlns:a16="http://schemas.microsoft.com/office/drawing/2014/main" id="{624D17C8-E9C2-48A4-AA36-D7048A6CCC4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55891" y="2286000"/>
            <a:ext cx="0" cy="22860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pic>
        <p:nvPicPr>
          <p:cNvPr id="6" name="Picture 5" descr="A picture containing drawing&#10;&#10;Description automatically generated">
            <a:extLst>
              <a:ext uri="{FF2B5EF4-FFF2-40B4-BE49-F238E27FC236}">
                <a16:creationId xmlns:a16="http://schemas.microsoft.com/office/drawing/2014/main" id="{D19A73B0-3A7B-4D20-AEE3-72872F0FAF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55311" y="5887797"/>
            <a:ext cx="2825378" cy="829779"/>
          </a:xfrm>
          <a:prstGeom prst="rect">
            <a:avLst/>
          </a:prstGeom>
        </p:spPr>
      </p:pic>
    </p:spTree>
    <p:extLst>
      <p:ext uri="{BB962C8B-B14F-4D97-AF65-F5344CB8AC3E}">
        <p14:creationId xmlns:p14="http://schemas.microsoft.com/office/powerpoint/2010/main" val="1898857870"/>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70279-ACA9-4693-8558-6076977DE965}"/>
              </a:ext>
            </a:extLst>
          </p:cNvPr>
          <p:cNvSpPr>
            <a:spLocks noGrp="1"/>
          </p:cNvSpPr>
          <p:nvPr>
            <p:ph type="title"/>
          </p:nvPr>
        </p:nvSpPr>
        <p:spPr/>
        <p:txBody>
          <a:bodyPr/>
          <a:lstStyle/>
          <a:p>
            <a:pPr rtl="0"/>
            <a:r>
              <a:rPr lang="sr-RS-Latn"/>
              <a:t>Moduli</a:t>
            </a:r>
          </a:p>
        </p:txBody>
      </p:sp>
      <p:sp>
        <p:nvSpPr>
          <p:cNvPr id="3" name="Content Placeholder 2">
            <a:extLst>
              <a:ext uri="{FF2B5EF4-FFF2-40B4-BE49-F238E27FC236}">
                <a16:creationId xmlns:a16="http://schemas.microsoft.com/office/drawing/2014/main" id="{8D4D365C-3310-4A81-B6B7-1EDC82799A30}"/>
              </a:ext>
            </a:extLst>
          </p:cNvPr>
          <p:cNvSpPr>
            <a:spLocks noGrp="1"/>
          </p:cNvSpPr>
          <p:nvPr>
            <p:ph idx="1"/>
          </p:nvPr>
        </p:nvSpPr>
        <p:spPr/>
        <p:txBody>
          <a:bodyPr>
            <a:normAutofit fontScale="85000" lnSpcReduction="20000"/>
          </a:bodyPr>
          <a:lstStyle/>
          <a:p>
            <a:pPr rtl="0"/>
            <a:r>
              <a:rPr lang="sr-RS-Latn"/>
              <a:t>Razmera problema (ovo može da se koristi s bilo kojim od narednih modula kao uvod)</a:t>
            </a:r>
          </a:p>
          <a:p>
            <a:pPr rtl="0"/>
            <a:r>
              <a:rPr lang="sr-RS-Latn"/>
              <a:t>Prekoračenje brzine</a:t>
            </a:r>
          </a:p>
          <a:p>
            <a:pPr rtl="0"/>
            <a:r>
              <a:rPr lang="sr-RS-Latn"/>
              <a:t>Vožnja pod uticajem supstanci</a:t>
            </a:r>
          </a:p>
          <a:p>
            <a:pPr rtl="0"/>
            <a:r>
              <a:rPr lang="sr-RS-Latn"/>
              <a:t>Ometana vožnja</a:t>
            </a:r>
          </a:p>
          <a:p>
            <a:pPr rtl="0"/>
            <a:r>
              <a:rPr lang="sr-RS-Latn"/>
              <a:t>Vožnja uz zamor ili umor</a:t>
            </a:r>
          </a:p>
          <a:p>
            <a:pPr rtl="0"/>
            <a:r>
              <a:rPr lang="sr-RS-Latn"/>
              <a:t>Vožnja u nepogodnim vremenskim uslovima</a:t>
            </a:r>
          </a:p>
          <a:p>
            <a:pPr rtl="0"/>
            <a:r>
              <a:rPr lang="sr-RS-Latn"/>
              <a:t>Sigurnosne udaljenosti</a:t>
            </a:r>
          </a:p>
          <a:p>
            <a:pPr rtl="0"/>
            <a:r>
              <a:rPr lang="sr-RS-Latn"/>
              <a:t>Šta raditi nakon kvara ili udesa</a:t>
            </a:r>
          </a:p>
          <a:p>
            <a:pPr rtl="0"/>
            <a:r>
              <a:rPr lang="sr-RS-Latn"/>
              <a:t>Sigurnosni pojasevi</a:t>
            </a:r>
          </a:p>
          <a:p>
            <a:pPr rtl="0"/>
            <a:r>
              <a:rPr lang="sr-RS-Latn"/>
              <a:t>Kacige (koristi se samo ako imate zaposlene koji voze motocikle, mopede ili skutere)</a:t>
            </a:r>
          </a:p>
          <a:p>
            <a:endParaRPr lang="en-GB" dirty="0"/>
          </a:p>
          <a:p>
            <a:endParaRPr lang="en-GB" dirty="0"/>
          </a:p>
        </p:txBody>
      </p:sp>
    </p:spTree>
    <p:extLst>
      <p:ext uri="{BB962C8B-B14F-4D97-AF65-F5344CB8AC3E}">
        <p14:creationId xmlns:p14="http://schemas.microsoft.com/office/powerpoint/2010/main" val="513059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CA3EB-8AB5-4F16-A179-C01AFE4B7DA4}"/>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rtl="0"/>
            <a:r>
              <a:rPr lang="sr-RS-Latn" sz="6000" kern="1200">
                <a:solidFill>
                  <a:schemeClr val="tx1"/>
                </a:solidFill>
                <a:latin typeface="+mj-lt"/>
                <a:ea typeface="+mj-ea"/>
                <a:cs typeface="+mj-cs"/>
              </a:rPr>
              <a:t>Razmera problema</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ircuit board&#10;&#10;Description automatically generated">
            <a:extLst>
              <a:ext uri="{FF2B5EF4-FFF2-40B4-BE49-F238E27FC236}">
                <a16:creationId xmlns:a16="http://schemas.microsoft.com/office/drawing/2014/main" id="{E29488AA-FB92-4405-B1A3-2ED1D488D65E}"/>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027081481"/>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5EA8C-EB6D-4292-8EA4-EE81A7FD828E}"/>
              </a:ext>
            </a:extLst>
          </p:cNvPr>
          <p:cNvSpPr>
            <a:spLocks noGrp="1"/>
          </p:cNvSpPr>
          <p:nvPr>
            <p:ph type="title"/>
          </p:nvPr>
        </p:nvSpPr>
        <p:spPr/>
        <p:txBody>
          <a:bodyPr/>
          <a:lstStyle/>
          <a:p>
            <a:pPr rtl="0"/>
            <a:r>
              <a:rPr lang="sr-RS-Latn"/>
              <a:t>Povrede u drumskom saobraćaju: činjenice</a:t>
            </a:r>
          </a:p>
        </p:txBody>
      </p:sp>
      <p:sp>
        <p:nvSpPr>
          <p:cNvPr id="4" name="Content Placeholder 3">
            <a:extLst>
              <a:ext uri="{FF2B5EF4-FFF2-40B4-BE49-F238E27FC236}">
                <a16:creationId xmlns:a16="http://schemas.microsoft.com/office/drawing/2014/main" id="{713D044C-0C21-47C7-8B65-8183B937C757}"/>
              </a:ext>
            </a:extLst>
          </p:cNvPr>
          <p:cNvSpPr>
            <a:spLocks noGrp="1"/>
          </p:cNvSpPr>
          <p:nvPr>
            <p:ph idx="1"/>
          </p:nvPr>
        </p:nvSpPr>
        <p:spPr>
          <a:xfrm>
            <a:off x="838200" y="2292095"/>
            <a:ext cx="10515600" cy="3884867"/>
          </a:xfrm>
        </p:spPr>
        <p:txBody>
          <a:bodyPr/>
          <a:lstStyle/>
          <a:p>
            <a:pPr rtl="0"/>
            <a:r>
              <a:rPr lang="sr-RS-Latn"/>
              <a:t>Svake godine se širom sveta dogodi 1,35 miliona smrtnih slučajeva u drumskom saobraćaju.</a:t>
            </a:r>
          </a:p>
          <a:p>
            <a:pPr rtl="0"/>
            <a:r>
              <a:rPr lang="sr-RS-Latn"/>
              <a:t>To je 8. uzrok smrti po učestalosti</a:t>
            </a:r>
          </a:p>
          <a:p>
            <a:pPr rtl="0"/>
            <a:r>
              <a:rPr lang="sr-RS-Latn"/>
              <a:t>90% ovih smrtnih slučajeva se dešava u zemljama s niskim i srednjim standardom</a:t>
            </a:r>
          </a:p>
          <a:p>
            <a:pPr rtl="0"/>
            <a:r>
              <a:rPr lang="sr-RS-Latn"/>
              <a:t>54% preminulih su pešaci, biciklisti i motociklisti</a:t>
            </a:r>
          </a:p>
        </p:txBody>
      </p:sp>
    </p:spTree>
    <p:custDataLst>
      <p:tags r:id="rId1"/>
    </p:custDataLst>
    <p:extLst>
      <p:ext uri="{BB962C8B-B14F-4D97-AF65-F5344CB8AC3E}">
        <p14:creationId xmlns:p14="http://schemas.microsoft.com/office/powerpoint/2010/main" val="5383260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nature&#10;&#10;Description automatically generated">
            <a:extLst>
              <a:ext uri="{FF2B5EF4-FFF2-40B4-BE49-F238E27FC236}">
                <a16:creationId xmlns:a16="http://schemas.microsoft.com/office/drawing/2014/main" id="{F6742682-38D5-4316-B567-25655A77D3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32961" y="1971103"/>
            <a:ext cx="8907028" cy="4401693"/>
          </a:xfrm>
          <a:prstGeom prst="rect">
            <a:avLst/>
          </a:prstGeom>
        </p:spPr>
      </p:pic>
      <p:sp>
        <p:nvSpPr>
          <p:cNvPr id="2" name="Title 1">
            <a:extLst>
              <a:ext uri="{FF2B5EF4-FFF2-40B4-BE49-F238E27FC236}">
                <a16:creationId xmlns:a16="http://schemas.microsoft.com/office/drawing/2014/main" id="{8252CB32-9EF7-43A7-9F22-40D644E35BEB}"/>
              </a:ext>
            </a:extLst>
          </p:cNvPr>
          <p:cNvSpPr>
            <a:spLocks noGrp="1"/>
          </p:cNvSpPr>
          <p:nvPr>
            <p:ph type="title"/>
          </p:nvPr>
        </p:nvSpPr>
        <p:spPr/>
        <p:txBody>
          <a:bodyPr/>
          <a:lstStyle/>
          <a:p>
            <a:pPr rtl="0"/>
            <a:r>
              <a:rPr lang="sr-RS-Latn"/>
              <a:t>Toplotna mapa smrtnosti na drumu</a:t>
            </a:r>
          </a:p>
        </p:txBody>
      </p:sp>
    </p:spTree>
    <p:custDataLst>
      <p:tags r:id="rId1"/>
    </p:custDataLst>
    <p:extLst>
      <p:ext uri="{BB962C8B-B14F-4D97-AF65-F5344CB8AC3E}">
        <p14:creationId xmlns:p14="http://schemas.microsoft.com/office/powerpoint/2010/main" val="25331102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D2996-5272-427A-87CA-49DECC56F812}"/>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rtl="0"/>
            <a:r>
              <a:rPr lang="sr-RS-Latn" sz="6000" kern="1200">
                <a:solidFill>
                  <a:schemeClr val="tx1"/>
                </a:solidFill>
                <a:latin typeface="+mj-lt"/>
                <a:ea typeface="+mj-ea"/>
                <a:cs typeface="+mj-cs"/>
              </a:rPr>
              <a:t>Prekoračenje brzine</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ar parked on a city street&#10;&#10;Description automatically generated">
            <a:extLst>
              <a:ext uri="{FF2B5EF4-FFF2-40B4-BE49-F238E27FC236}">
                <a16:creationId xmlns:a16="http://schemas.microsoft.com/office/drawing/2014/main" id="{87434FC0-D2BC-4751-A07C-F6655687A183}"/>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custDataLst>
      <p:tags r:id="rId1"/>
    </p:custDataLst>
    <p:extLst>
      <p:ext uri="{BB962C8B-B14F-4D97-AF65-F5344CB8AC3E}">
        <p14:creationId xmlns:p14="http://schemas.microsoft.com/office/powerpoint/2010/main" val="3535118313"/>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FFA1AE6-AE51-473D-8A2B-140F25683FF7}"/>
              </a:ext>
            </a:extLst>
          </p:cNvPr>
          <p:cNvSpPr>
            <a:spLocks noGrp="1"/>
          </p:cNvSpPr>
          <p:nvPr>
            <p:ph type="title"/>
          </p:nvPr>
        </p:nvSpPr>
        <p:spPr/>
        <p:txBody>
          <a:bodyPr/>
          <a:lstStyle/>
          <a:p>
            <a:pPr rtl="0"/>
            <a:r>
              <a:rPr lang="sr-RS-Latn"/>
              <a:t>Brzina</a:t>
            </a:r>
          </a:p>
        </p:txBody>
      </p:sp>
      <p:sp>
        <p:nvSpPr>
          <p:cNvPr id="6" name="Content Placeholder 5">
            <a:extLst>
              <a:ext uri="{FF2B5EF4-FFF2-40B4-BE49-F238E27FC236}">
                <a16:creationId xmlns:a16="http://schemas.microsoft.com/office/drawing/2014/main" id="{1B4D456B-A2E6-4092-ACE8-A5C97376B0D1}"/>
              </a:ext>
            </a:extLst>
          </p:cNvPr>
          <p:cNvSpPr>
            <a:spLocks noGrp="1"/>
          </p:cNvSpPr>
          <p:nvPr>
            <p:ph idx="1"/>
          </p:nvPr>
        </p:nvSpPr>
        <p:spPr>
          <a:xfrm>
            <a:off x="838200" y="2786825"/>
            <a:ext cx="10515600" cy="3390138"/>
          </a:xfrm>
        </p:spPr>
        <p:txBody>
          <a:bodyPr/>
          <a:lstStyle/>
          <a:p>
            <a:pPr rtl="0"/>
            <a:r>
              <a:rPr lang="sr-RS-Latn"/>
              <a:t>Smanjenje prosečne brzine za 5% može da dovede do smanjenja sudara sa smrtnim ishodima za 30%.</a:t>
            </a:r>
          </a:p>
          <a:p>
            <a:pPr rtl="0"/>
            <a:r>
              <a:rPr lang="sr-RS-Latn"/>
              <a:t>Ograničenja brzine od 50 km/h ili manje u naseljenim mestima važna su za zaštitu ranjivih korisnika puteva</a:t>
            </a:r>
          </a:p>
          <a:p>
            <a:pPr rtl="0"/>
            <a:r>
              <a:rPr lang="sr-RS-Latn"/>
              <a:t>Samo 1 od svakih 7 zemalja ocenjuje primenu zakona o brzini kao dobru</a:t>
            </a:r>
          </a:p>
          <a:p>
            <a:endParaRPr lang="en-GB" dirty="0"/>
          </a:p>
        </p:txBody>
      </p:sp>
      <p:pic>
        <p:nvPicPr>
          <p:cNvPr id="8" name="Graphic 7" descr="Gauge">
            <a:extLst>
              <a:ext uri="{FF2B5EF4-FFF2-40B4-BE49-F238E27FC236}">
                <a16:creationId xmlns:a16="http://schemas.microsoft.com/office/drawing/2014/main" id="{E959A057-45ED-4A39-B00F-3190D3C15BC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612332" y="0"/>
            <a:ext cx="2554224" cy="2554224"/>
          </a:xfrm>
          <a:prstGeom prst="rect">
            <a:avLst/>
          </a:prstGeom>
        </p:spPr>
      </p:pic>
    </p:spTree>
    <p:custDataLst>
      <p:tags r:id="rId1"/>
    </p:custDataLst>
    <p:extLst>
      <p:ext uri="{BB962C8B-B14F-4D97-AF65-F5344CB8AC3E}">
        <p14:creationId xmlns:p14="http://schemas.microsoft.com/office/powerpoint/2010/main" val="34455080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9D81A-3865-4616-AFEE-EB375D155434}"/>
              </a:ext>
            </a:extLst>
          </p:cNvPr>
          <p:cNvSpPr>
            <a:spLocks noGrp="1"/>
          </p:cNvSpPr>
          <p:nvPr>
            <p:ph type="title"/>
          </p:nvPr>
        </p:nvSpPr>
        <p:spPr/>
        <p:txBody>
          <a:bodyPr/>
          <a:lstStyle/>
          <a:p>
            <a:pPr rtl="0"/>
            <a:r>
              <a:rPr lang="sr-RS-Latn"/>
              <a:t>Prekoračivanje brzine u urbanim područjima</a:t>
            </a:r>
          </a:p>
        </p:txBody>
      </p:sp>
      <p:pic>
        <p:nvPicPr>
          <p:cNvPr id="5" name="Online Media 4" title="It's 30 for a reason road safety advert">
            <a:hlinkClick r:id="" action="ppaction://media"/>
            <a:extLst>
              <a:ext uri="{FF2B5EF4-FFF2-40B4-BE49-F238E27FC236}">
                <a16:creationId xmlns:a16="http://schemas.microsoft.com/office/drawing/2014/main" id="{48C74D16-CA84-4D53-A6FC-D1C6910FF24A}"/>
              </a:ext>
            </a:extLst>
          </p:cNvPr>
          <p:cNvPicPr>
            <a:picLocks noRot="1" noChangeAspect="1"/>
          </p:cNvPicPr>
          <p:nvPr>
            <a:videoFile r:link="rId2"/>
          </p:nvPr>
        </p:nvPicPr>
        <p:blipFill>
          <a:blip r:embed="rId5"/>
          <a:stretch>
            <a:fillRect/>
          </a:stretch>
        </p:blipFill>
        <p:spPr>
          <a:xfrm>
            <a:off x="2258242" y="1540691"/>
            <a:ext cx="5829300" cy="4368800"/>
          </a:xfrm>
          <a:prstGeom prst="rect">
            <a:avLst/>
          </a:prstGeom>
        </p:spPr>
      </p:pic>
    </p:spTree>
    <p:custDataLst>
      <p:tags r:id="rId1"/>
    </p:custDataLst>
    <p:extLst>
      <p:ext uri="{BB962C8B-B14F-4D97-AF65-F5344CB8AC3E}">
        <p14:creationId xmlns:p14="http://schemas.microsoft.com/office/powerpoint/2010/main" val="1123178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CBB12-2183-4444-AF23-80274B28CF0B}"/>
              </a:ext>
            </a:extLst>
          </p:cNvPr>
          <p:cNvSpPr>
            <a:spLocks noGrp="1"/>
          </p:cNvSpPr>
          <p:nvPr>
            <p:ph type="title"/>
          </p:nvPr>
        </p:nvSpPr>
        <p:spPr/>
        <p:txBody>
          <a:bodyPr/>
          <a:lstStyle/>
          <a:p>
            <a:pPr rtl="0"/>
            <a:r>
              <a:rPr lang="sr-RS-Latn"/>
              <a:t>Prekoračivanje brzine na bržim putevima</a:t>
            </a:r>
          </a:p>
        </p:txBody>
      </p:sp>
      <p:pic>
        <p:nvPicPr>
          <p:cNvPr id="3" name="Online Media 2" title="Mistakes">
            <a:hlinkClick r:id="" action="ppaction://media"/>
            <a:extLst>
              <a:ext uri="{FF2B5EF4-FFF2-40B4-BE49-F238E27FC236}">
                <a16:creationId xmlns:a16="http://schemas.microsoft.com/office/drawing/2014/main" id="{6B65F806-2650-4A40-A13B-6ED56380B50D}"/>
              </a:ext>
            </a:extLst>
          </p:cNvPr>
          <p:cNvPicPr>
            <a:picLocks noRot="1" noChangeAspect="1"/>
          </p:cNvPicPr>
          <p:nvPr>
            <a:videoFile r:link="rId2"/>
          </p:nvPr>
        </p:nvPicPr>
        <p:blipFill>
          <a:blip r:embed="rId5"/>
          <a:stretch>
            <a:fillRect/>
          </a:stretch>
        </p:blipFill>
        <p:spPr>
          <a:xfrm>
            <a:off x="3048000" y="1714500"/>
            <a:ext cx="6096000" cy="3429000"/>
          </a:xfrm>
          <a:prstGeom prst="rect">
            <a:avLst/>
          </a:prstGeom>
        </p:spPr>
      </p:pic>
    </p:spTree>
    <p:custDataLst>
      <p:tags r:id="rId1"/>
    </p:custDataLst>
    <p:extLst>
      <p:ext uri="{BB962C8B-B14F-4D97-AF65-F5344CB8AC3E}">
        <p14:creationId xmlns:p14="http://schemas.microsoft.com/office/powerpoint/2010/main" val="4077786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ED380-E651-4C06-B827-DFBF5551E7B4}"/>
              </a:ext>
            </a:extLst>
          </p:cNvPr>
          <p:cNvSpPr>
            <a:spLocks noGrp="1"/>
          </p:cNvSpPr>
          <p:nvPr>
            <p:ph type="title"/>
          </p:nvPr>
        </p:nvSpPr>
        <p:spPr/>
        <p:txBody>
          <a:bodyPr/>
          <a:lstStyle/>
          <a:p>
            <a:pPr rtl="0"/>
            <a:r>
              <a:rPr lang="sr-RS-Latn"/>
              <a:t>Vožnja pri primerenoj brzini</a:t>
            </a:r>
          </a:p>
        </p:txBody>
      </p:sp>
      <p:sp>
        <p:nvSpPr>
          <p:cNvPr id="3" name="Content Placeholder 2">
            <a:extLst>
              <a:ext uri="{FF2B5EF4-FFF2-40B4-BE49-F238E27FC236}">
                <a16:creationId xmlns:a16="http://schemas.microsoft.com/office/drawing/2014/main" id="{A70765B0-F8B9-4AC7-B370-A6F64F152B3B}"/>
              </a:ext>
            </a:extLst>
          </p:cNvPr>
          <p:cNvSpPr>
            <a:spLocks noGrp="1"/>
          </p:cNvSpPr>
          <p:nvPr>
            <p:ph idx="1"/>
          </p:nvPr>
        </p:nvSpPr>
        <p:spPr/>
        <p:txBody>
          <a:bodyPr/>
          <a:lstStyle/>
          <a:p>
            <a:pPr rtl="0"/>
            <a:r>
              <a:rPr lang="sr-RS-Latn"/>
              <a:t>Zapamtite da ograničenje brzine NIJE cilj.  Postoje mnoge situacije u kojima bi trebalo da se krećete pri brzini koja je manja od ograničenja:</a:t>
            </a:r>
          </a:p>
          <a:p>
            <a:pPr lvl="1" rtl="0"/>
            <a:r>
              <a:rPr lang="sr-RS-Latn"/>
              <a:t>Kada su loši vremenski uslovi</a:t>
            </a:r>
          </a:p>
          <a:p>
            <a:pPr lvl="1" rtl="0"/>
            <a:r>
              <a:rPr lang="sr-RS-Latn"/>
              <a:t>Kada je put u lošem stanju</a:t>
            </a:r>
          </a:p>
          <a:p>
            <a:pPr lvl="1" rtl="0"/>
            <a:r>
              <a:rPr lang="sr-RS-Latn"/>
              <a:t>Kada postoji zastoj u saobraćaju</a:t>
            </a:r>
          </a:p>
          <a:p>
            <a:pPr lvl="1" rtl="0"/>
            <a:r>
              <a:rPr lang="sr-RS-Latn"/>
              <a:t>Kad god ima mnogo pešaka ili biciklista u blizini</a:t>
            </a:r>
          </a:p>
          <a:p>
            <a:pPr lvl="1" rtl="0"/>
            <a:r>
              <a:rPr lang="sr-RS-Latn"/>
              <a:t>Noću</a:t>
            </a:r>
          </a:p>
          <a:p>
            <a:pPr rtl="0"/>
            <a:r>
              <a:rPr lang="sr-RS-Latn"/>
              <a:t>Uvek promislite – mogu li da se zaustavim na vreme ako bi neko izleteo na put ispred mene?</a:t>
            </a:r>
          </a:p>
        </p:txBody>
      </p:sp>
    </p:spTree>
    <p:extLst>
      <p:ext uri="{BB962C8B-B14F-4D97-AF65-F5344CB8AC3E}">
        <p14:creationId xmlns:p14="http://schemas.microsoft.com/office/powerpoint/2010/main" val="11415644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F01C3-7002-4976-A793-FFCCA0DDE0BB}"/>
              </a:ext>
            </a:extLst>
          </p:cNvPr>
          <p:cNvSpPr>
            <a:spLocks noGrp="1"/>
          </p:cNvSpPr>
          <p:nvPr>
            <p:ph type="title"/>
          </p:nvPr>
        </p:nvSpPr>
        <p:spPr/>
        <p:txBody>
          <a:bodyPr/>
          <a:lstStyle/>
          <a:p>
            <a:pPr rtl="0"/>
            <a:r>
              <a:rPr lang="sr-RS-Latn"/>
              <a:t>Upravljanje brzinom</a:t>
            </a:r>
          </a:p>
        </p:txBody>
      </p:sp>
      <p:sp>
        <p:nvSpPr>
          <p:cNvPr id="3" name="Content Placeholder 2">
            <a:extLst>
              <a:ext uri="{FF2B5EF4-FFF2-40B4-BE49-F238E27FC236}">
                <a16:creationId xmlns:a16="http://schemas.microsoft.com/office/drawing/2014/main" id="{99233466-4642-4329-B65E-FA0CEC6B44F9}"/>
              </a:ext>
            </a:extLst>
          </p:cNvPr>
          <p:cNvSpPr>
            <a:spLocks noGrp="1"/>
          </p:cNvSpPr>
          <p:nvPr>
            <p:ph idx="1"/>
          </p:nvPr>
        </p:nvSpPr>
        <p:spPr/>
        <p:txBody>
          <a:bodyPr/>
          <a:lstStyle/>
          <a:p>
            <a:pPr rtl="0"/>
            <a:r>
              <a:rPr lang="sr-RS-Latn"/>
              <a:t>Ne zaboravite da redovno proveravate brzinomer</a:t>
            </a:r>
          </a:p>
          <a:p>
            <a:pPr rtl="0"/>
            <a:r>
              <a:rPr lang="sr-RS-Latn"/>
              <a:t>Koristite limiter brzine ako ga imate</a:t>
            </a:r>
          </a:p>
          <a:p>
            <a:pPr rtl="0"/>
            <a:r>
              <a:rPr lang="sr-RS-Latn"/>
              <a:t>Koristite tempomat kada uslovi u saobraćaju to dozvoljavaju, ali ne zaboravite da održavate pažnju na putu i da se ne približavate previše vozilu ispred vas</a:t>
            </a:r>
          </a:p>
          <a:p>
            <a:pPr rtl="0"/>
            <a:r>
              <a:rPr lang="sr-RS-Latn"/>
              <a:t>Koristite prilagodljivi tempomat (ACC) ako je dostupan – to će vam pomoći da održavate bezbednu udaljenost od vozila ispred vas</a:t>
            </a:r>
          </a:p>
          <a:p>
            <a:pPr rtl="0"/>
            <a:r>
              <a:rPr lang="sr-RS-Latn"/>
              <a:t>Izaberite manju brzinu na menjaču u urbanim područjima, što je prikladno za kretanje pri stabilnoj i nižoj brzini.</a:t>
            </a:r>
          </a:p>
        </p:txBody>
      </p:sp>
    </p:spTree>
    <p:extLst>
      <p:ext uri="{BB962C8B-B14F-4D97-AF65-F5344CB8AC3E}">
        <p14:creationId xmlns:p14="http://schemas.microsoft.com/office/powerpoint/2010/main" val="23081091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1">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4FEFAE-65E9-4076-B0C3-65CF14E57F28}"/>
              </a:ext>
            </a:extLst>
          </p:cNvPr>
          <p:cNvSpPr>
            <a:spLocks noGrp="1"/>
          </p:cNvSpPr>
          <p:nvPr>
            <p:ph type="title"/>
          </p:nvPr>
        </p:nvSpPr>
        <p:spPr>
          <a:xfrm>
            <a:off x="546351" y="433545"/>
            <a:ext cx="11139854" cy="930447"/>
          </a:xfrm>
        </p:spPr>
        <p:txBody>
          <a:bodyPr vert="horz" lIns="91440" tIns="45720" rIns="91440" bIns="45720" rtlCol="0" anchor="b">
            <a:normAutofit/>
          </a:bodyPr>
          <a:lstStyle/>
          <a:p>
            <a:pPr algn="ctr" rtl="0"/>
            <a:r>
              <a:rPr lang="sr-RS-Latn" sz="5400" kern="1200">
                <a:solidFill>
                  <a:srgbClr val="FFFFFF"/>
                </a:solidFill>
                <a:latin typeface="+mj-lt"/>
                <a:ea typeface="+mj-ea"/>
                <a:cs typeface="+mj-cs"/>
              </a:rPr>
              <a:t>Vožnja pod uticajem supstanci</a:t>
            </a:r>
          </a:p>
        </p:txBody>
      </p:sp>
      <p:cxnSp>
        <p:nvCxnSpPr>
          <p:cNvPr id="18" name="Straight Connector 13">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5" name="Picture 4" descr="A close up of a toy&#10;&#10;Description automatically generated">
            <a:extLst>
              <a:ext uri="{FF2B5EF4-FFF2-40B4-BE49-F238E27FC236}">
                <a16:creationId xmlns:a16="http://schemas.microsoft.com/office/drawing/2014/main" id="{03AAB04C-7BF8-445D-98D3-D848D8D44D9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1567" y="2604724"/>
            <a:ext cx="5455917" cy="3641824"/>
          </a:xfrm>
          <a:prstGeom prst="rect">
            <a:avLst/>
          </a:prstGeom>
        </p:spPr>
      </p:pic>
      <p:cxnSp>
        <p:nvCxnSpPr>
          <p:cNvPr id="16" name="Straight Connector 15">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7" name="Picture 6" descr="A close up of a glass of beer on a table&#10;&#10;Description automatically generated">
            <a:extLst>
              <a:ext uri="{FF2B5EF4-FFF2-40B4-BE49-F238E27FC236}">
                <a16:creationId xmlns:a16="http://schemas.microsoft.com/office/drawing/2014/main" id="{270C55AD-4D64-4547-AD77-48BDFA62EC1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45073" y="2918439"/>
            <a:ext cx="5455917" cy="3014394"/>
          </a:xfrm>
          <a:prstGeom prst="rect">
            <a:avLst/>
          </a:prstGeom>
        </p:spPr>
      </p:pic>
    </p:spTree>
    <p:custDataLst>
      <p:tags r:id="rId1"/>
    </p:custDataLst>
    <p:extLst>
      <p:ext uri="{BB962C8B-B14F-4D97-AF65-F5344CB8AC3E}">
        <p14:creationId xmlns:p14="http://schemas.microsoft.com/office/powerpoint/2010/main" val="17037999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57C5D83-A29F-49FF-8B36-5F0709C02C52}"/>
              </a:ext>
            </a:extLst>
          </p:cNvPr>
          <p:cNvSpPr>
            <a:spLocks noGrp="1"/>
          </p:cNvSpPr>
          <p:nvPr>
            <p:ph type="title"/>
          </p:nvPr>
        </p:nvSpPr>
        <p:spPr/>
        <p:txBody>
          <a:bodyPr/>
          <a:lstStyle/>
          <a:p>
            <a:pPr rtl="0"/>
            <a:r>
              <a:rPr lang="sr-RS-Latn"/>
              <a:t>Uticaj supstanci</a:t>
            </a:r>
          </a:p>
        </p:txBody>
      </p:sp>
      <p:sp>
        <p:nvSpPr>
          <p:cNvPr id="2" name="Content Placeholder 1">
            <a:extLst>
              <a:ext uri="{FF2B5EF4-FFF2-40B4-BE49-F238E27FC236}">
                <a16:creationId xmlns:a16="http://schemas.microsoft.com/office/drawing/2014/main" id="{6749D95E-4E69-4460-8877-53C2565A05C3}"/>
              </a:ext>
            </a:extLst>
          </p:cNvPr>
          <p:cNvSpPr>
            <a:spLocks noGrp="1"/>
          </p:cNvSpPr>
          <p:nvPr>
            <p:ph idx="1"/>
          </p:nvPr>
        </p:nvSpPr>
        <p:spPr>
          <a:xfrm>
            <a:off x="838200" y="2755391"/>
            <a:ext cx="10515600" cy="3421571"/>
          </a:xfrm>
        </p:spPr>
        <p:txBody>
          <a:bodyPr/>
          <a:lstStyle/>
          <a:p>
            <a:pPr rtl="0"/>
            <a:r>
              <a:rPr lang="sr-RS-Latn"/>
              <a:t>Kada je nivo alkohola u krvi viši od 0,05 g/dl, rizik od sudara u drumskom saobraćaju se drastično povećava</a:t>
            </a:r>
          </a:p>
          <a:p>
            <a:pPr rtl="0"/>
            <a:r>
              <a:rPr lang="sr-RS-Latn"/>
              <a:t>89 zemalja ima zakon o vožnji u pijanom stanju koji je zasnovan na ovoj ili nižoj granici</a:t>
            </a:r>
          </a:p>
          <a:p>
            <a:pPr rtl="0"/>
            <a:r>
              <a:rPr lang="sr-RS-Latn"/>
              <a:t>135 zemalja koristi nasumično testiranje daha kako bi sprovodile zakone o vožnji u pijanom stanju</a:t>
            </a:r>
          </a:p>
        </p:txBody>
      </p:sp>
      <p:sp>
        <p:nvSpPr>
          <p:cNvPr id="5" name="TextBox 4">
            <a:extLst>
              <a:ext uri="{FF2B5EF4-FFF2-40B4-BE49-F238E27FC236}">
                <a16:creationId xmlns:a16="http://schemas.microsoft.com/office/drawing/2014/main" id="{C5AF5580-7766-4132-8A01-DEEA92CE8A54}"/>
              </a:ext>
            </a:extLst>
          </p:cNvPr>
          <p:cNvSpPr txBox="1"/>
          <p:nvPr/>
        </p:nvSpPr>
        <p:spPr>
          <a:xfrm>
            <a:off x="8388096" y="6364224"/>
            <a:ext cx="3596640" cy="369332"/>
          </a:xfrm>
          <a:prstGeom prst="rect">
            <a:avLst/>
          </a:prstGeom>
          <a:noFill/>
        </p:spPr>
        <p:txBody>
          <a:bodyPr wrap="square" rtlCol="0">
            <a:spAutoFit/>
          </a:bodyPr>
          <a:lstStyle/>
          <a:p>
            <a:pPr rtl="0"/>
            <a:r>
              <a:rPr lang="sr-RS-Latn"/>
              <a:t>Izvor: Svetska zdravstvena organizacija</a:t>
            </a:r>
          </a:p>
        </p:txBody>
      </p:sp>
      <p:pic>
        <p:nvPicPr>
          <p:cNvPr id="7" name="Graphic 6" descr="Wine">
            <a:extLst>
              <a:ext uri="{FF2B5EF4-FFF2-40B4-BE49-F238E27FC236}">
                <a16:creationId xmlns:a16="http://schemas.microsoft.com/office/drawing/2014/main" id="{21CCC57B-009D-4B4E-AD5B-9CF864E4D46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025128" y="339184"/>
            <a:ext cx="2322576" cy="2322576"/>
          </a:xfrm>
          <a:prstGeom prst="rect">
            <a:avLst/>
          </a:prstGeom>
        </p:spPr>
      </p:pic>
    </p:spTree>
    <p:extLst>
      <p:ext uri="{BB962C8B-B14F-4D97-AF65-F5344CB8AC3E}">
        <p14:creationId xmlns:p14="http://schemas.microsoft.com/office/powerpoint/2010/main" val="35612789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7C79B-ED00-4732-BE6E-BE3796DDED10}"/>
              </a:ext>
            </a:extLst>
          </p:cNvPr>
          <p:cNvSpPr>
            <a:spLocks noGrp="1"/>
          </p:cNvSpPr>
          <p:nvPr>
            <p:ph type="title"/>
          </p:nvPr>
        </p:nvSpPr>
        <p:spPr/>
        <p:txBody>
          <a:bodyPr/>
          <a:lstStyle/>
          <a:p>
            <a:pPr rtl="0"/>
            <a:r>
              <a:rPr lang="sr-RS-Latn"/>
              <a:t>Nekoliko činjenica o vožnji u pijanom stanju</a:t>
            </a:r>
          </a:p>
        </p:txBody>
      </p:sp>
      <p:sp>
        <p:nvSpPr>
          <p:cNvPr id="3" name="Content Placeholder 2">
            <a:extLst>
              <a:ext uri="{FF2B5EF4-FFF2-40B4-BE49-F238E27FC236}">
                <a16:creationId xmlns:a16="http://schemas.microsoft.com/office/drawing/2014/main" id="{DBB6B2FF-E6EC-4F82-B00A-DB0E7AE239B6}"/>
              </a:ext>
            </a:extLst>
          </p:cNvPr>
          <p:cNvSpPr>
            <a:spLocks noGrp="1"/>
          </p:cNvSpPr>
          <p:nvPr>
            <p:ph idx="1"/>
          </p:nvPr>
        </p:nvSpPr>
        <p:spPr/>
        <p:txBody>
          <a:bodyPr>
            <a:normAutofit/>
          </a:bodyPr>
          <a:lstStyle/>
          <a:p>
            <a:pPr rtl="0"/>
            <a:r>
              <a:rPr lang="sr-RS-Latn"/>
              <a:t>Svaka količina alkohola u telu, čak i ona niža od lokalnog zakonskog ograničenja, povećava rizik od sudara.</a:t>
            </a:r>
          </a:p>
          <a:p>
            <a:pPr rtl="0"/>
            <a:r>
              <a:rPr lang="sr-RS-Latn"/>
              <a:t>Ako pijete uveče, možda ćete biti ometeni i sledećeg jutra, u zavisnosti od toga koliko ste popili.</a:t>
            </a:r>
          </a:p>
          <a:p>
            <a:pPr rtl="0"/>
            <a:r>
              <a:rPr lang="sr-RS-Latn"/>
              <a:t>Ne postoji ništa što možete da uradite da biste ubrzali metabolizam alkohola. Možete da vežbate, istuširate se, pojedete velik obrok, popijete mnogo kafe – ništa od ovoga ne pomaže.  Jedino VREME ima učinka.</a:t>
            </a:r>
          </a:p>
          <a:p>
            <a:endParaRPr lang="en-GB" dirty="0"/>
          </a:p>
          <a:p>
            <a:endParaRPr lang="en-GB" dirty="0"/>
          </a:p>
        </p:txBody>
      </p:sp>
    </p:spTree>
    <p:extLst>
      <p:ext uri="{BB962C8B-B14F-4D97-AF65-F5344CB8AC3E}">
        <p14:creationId xmlns:p14="http://schemas.microsoft.com/office/powerpoint/2010/main" val="8058104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131A4-C608-49D9-9D3B-A30FAE8269B9}"/>
              </a:ext>
            </a:extLst>
          </p:cNvPr>
          <p:cNvSpPr>
            <a:spLocks noGrp="1"/>
          </p:cNvSpPr>
          <p:nvPr>
            <p:ph type="title"/>
          </p:nvPr>
        </p:nvSpPr>
        <p:spPr/>
        <p:txBody>
          <a:bodyPr/>
          <a:lstStyle/>
          <a:p>
            <a:pPr rtl="0"/>
            <a:r>
              <a:rPr lang="sr-RS-Latn"/>
              <a:t>Kada ću se osloboditi alkohola i biti dovoljno dobro da vozim?</a:t>
            </a:r>
          </a:p>
        </p:txBody>
      </p:sp>
      <p:sp>
        <p:nvSpPr>
          <p:cNvPr id="3" name="Content Placeholder 2">
            <a:extLst>
              <a:ext uri="{FF2B5EF4-FFF2-40B4-BE49-F238E27FC236}">
                <a16:creationId xmlns:a16="http://schemas.microsoft.com/office/drawing/2014/main" id="{2EB5D945-A886-4B34-89DA-7E9C3E063693}"/>
              </a:ext>
            </a:extLst>
          </p:cNvPr>
          <p:cNvSpPr>
            <a:spLocks noGrp="1"/>
          </p:cNvSpPr>
          <p:nvPr>
            <p:ph idx="1"/>
          </p:nvPr>
        </p:nvSpPr>
        <p:spPr/>
        <p:txBody>
          <a:bodyPr>
            <a:normAutofit lnSpcReduction="10000"/>
          </a:bodyPr>
          <a:lstStyle/>
          <a:p>
            <a:pPr rtl="0"/>
            <a:r>
              <a:rPr lang="sr-RS-Latn"/>
              <a:t>Većina ljudi metaboliše alkohol brzinom od 1 jedinice na sat.</a:t>
            </a:r>
          </a:p>
          <a:p>
            <a:pPr rtl="0"/>
            <a:r>
              <a:rPr lang="sr-RS-Latn"/>
              <a:t>1 jedinica alkohola je:</a:t>
            </a:r>
          </a:p>
          <a:p>
            <a:pPr lvl="1" rtl="0"/>
            <a:r>
              <a:rPr lang="sr-RS-Latn"/>
              <a:t>25 ml pića koje sadrži 40% alkohola po zapremini (viski, džin, votka)</a:t>
            </a:r>
          </a:p>
          <a:p>
            <a:pPr lvl="1" rtl="0"/>
            <a:r>
              <a:rPr lang="sr-RS-Latn"/>
              <a:t>200 ml piva koje sadrži 5% alkohola po zapremini</a:t>
            </a:r>
          </a:p>
          <a:p>
            <a:pPr lvl="1" rtl="0"/>
            <a:r>
              <a:rPr lang="sr-RS-Latn"/>
              <a:t>76 ml vina koje sadrži 13% alkohola po zapremini</a:t>
            </a:r>
          </a:p>
          <a:p>
            <a:pPr lvl="1"/>
            <a:endParaRPr lang="en-GB" dirty="0"/>
          </a:p>
          <a:p>
            <a:pPr lvl="1" rtl="0"/>
            <a:r>
              <a:rPr lang="sr-RS-Latn"/>
              <a:t>1 jedinica = (zapremina u ml * jačina u % alkohola po zapremini) / 1.000</a:t>
            </a:r>
          </a:p>
          <a:p>
            <a:pPr lvl="1"/>
            <a:endParaRPr lang="en-GB" dirty="0"/>
          </a:p>
          <a:p>
            <a:pPr rtl="0"/>
            <a:r>
              <a:rPr lang="sr-RS-Latn"/>
              <a:t>Sačekajte 1 sat da telo apsorbuje prvu jedinicu, zatim onoliko jedinica koliko ste popili = broj sati do trenutka kada će biti bezbedno da vozite.</a:t>
            </a:r>
          </a:p>
        </p:txBody>
      </p:sp>
    </p:spTree>
    <p:extLst>
      <p:ext uri="{BB962C8B-B14F-4D97-AF65-F5344CB8AC3E}">
        <p14:creationId xmlns:p14="http://schemas.microsoft.com/office/powerpoint/2010/main" val="16461115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BDCFF-B857-431A-BA57-F99E433EEDFB}"/>
              </a:ext>
            </a:extLst>
          </p:cNvPr>
          <p:cNvSpPr>
            <a:spLocks noGrp="1"/>
          </p:cNvSpPr>
          <p:nvPr>
            <p:ph type="title"/>
          </p:nvPr>
        </p:nvSpPr>
        <p:spPr/>
        <p:txBody>
          <a:bodyPr/>
          <a:lstStyle/>
          <a:p>
            <a:pPr rtl="0"/>
            <a:r>
              <a:rPr lang="sr-RS-Latn"/>
              <a:t>Vožnja pod uticajem droga</a:t>
            </a:r>
          </a:p>
        </p:txBody>
      </p:sp>
      <p:grpSp>
        <p:nvGrpSpPr>
          <p:cNvPr id="16" name="Group 15">
            <a:extLst>
              <a:ext uri="{FF2B5EF4-FFF2-40B4-BE49-F238E27FC236}">
                <a16:creationId xmlns:a16="http://schemas.microsoft.com/office/drawing/2014/main" id="{0D37357C-5146-4DC0-88AC-07DBF1D35FD2}"/>
              </a:ext>
            </a:extLst>
          </p:cNvPr>
          <p:cNvGrpSpPr/>
          <p:nvPr/>
        </p:nvGrpSpPr>
        <p:grpSpPr>
          <a:xfrm>
            <a:off x="85786" y="1695910"/>
            <a:ext cx="2191077" cy="3760738"/>
            <a:chOff x="85786" y="1304027"/>
            <a:chExt cx="2191077" cy="3760738"/>
          </a:xfrm>
        </p:grpSpPr>
        <p:sp>
          <p:nvSpPr>
            <p:cNvPr id="3" name="Oval 2">
              <a:extLst>
                <a:ext uri="{FF2B5EF4-FFF2-40B4-BE49-F238E27FC236}">
                  <a16:creationId xmlns:a16="http://schemas.microsoft.com/office/drawing/2014/main" id="{152830BB-4E01-4A70-B11E-2074876EE76F}"/>
                </a:ext>
              </a:extLst>
            </p:cNvPr>
            <p:cNvSpPr/>
            <p:nvPr/>
          </p:nvSpPr>
          <p:spPr>
            <a:xfrm>
              <a:off x="85786" y="1304027"/>
              <a:ext cx="2191077" cy="2191077"/>
            </a:xfrm>
            <a:prstGeom prst="ellipse">
              <a:avLst/>
            </a:prstGeom>
            <a:blipFill>
              <a:blip r:embed="rId4">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en-GB" dirty="0"/>
            </a:p>
          </p:txBody>
        </p:sp>
        <p:sp>
          <p:nvSpPr>
            <p:cNvPr id="7" name="TextBox 6">
              <a:extLst>
                <a:ext uri="{FF2B5EF4-FFF2-40B4-BE49-F238E27FC236}">
                  <a16:creationId xmlns:a16="http://schemas.microsoft.com/office/drawing/2014/main" id="{326882B9-E010-4B04-B5B4-0CB350F37B09}"/>
                </a:ext>
              </a:extLst>
            </p:cNvPr>
            <p:cNvSpPr txBox="1"/>
            <p:nvPr/>
          </p:nvSpPr>
          <p:spPr>
            <a:xfrm>
              <a:off x="92528" y="3495104"/>
              <a:ext cx="2177593" cy="369332"/>
            </a:xfrm>
            <a:prstGeom prst="rect">
              <a:avLst/>
            </a:prstGeom>
            <a:noFill/>
          </p:spPr>
          <p:txBody>
            <a:bodyPr wrap="square" rtlCol="0">
              <a:spAutoFit/>
            </a:bodyPr>
            <a:lstStyle/>
            <a:p>
              <a:pPr algn="ctr" rtl="0"/>
              <a:r>
                <a:rPr lang="sr-RS-Latn"/>
                <a:t>Kanabis/marihuana </a:t>
              </a:r>
            </a:p>
          </p:txBody>
        </p:sp>
        <p:sp>
          <p:nvSpPr>
            <p:cNvPr id="12" name="TextBox 11">
              <a:extLst>
                <a:ext uri="{FF2B5EF4-FFF2-40B4-BE49-F238E27FC236}">
                  <a16:creationId xmlns:a16="http://schemas.microsoft.com/office/drawing/2014/main" id="{EEF86C8E-7313-4694-9055-C64E8BE52EDB}"/>
                </a:ext>
              </a:extLst>
            </p:cNvPr>
            <p:cNvSpPr txBox="1"/>
            <p:nvPr/>
          </p:nvSpPr>
          <p:spPr>
            <a:xfrm>
              <a:off x="92528" y="3864436"/>
              <a:ext cx="2177593" cy="1200329"/>
            </a:xfrm>
            <a:prstGeom prst="rect">
              <a:avLst/>
            </a:prstGeom>
            <a:noFill/>
          </p:spPr>
          <p:txBody>
            <a:bodyPr wrap="square" rtlCol="0">
              <a:spAutoFit/>
            </a:bodyPr>
            <a:lstStyle/>
            <a:p>
              <a:pPr algn="ctr" rtl="0"/>
              <a:r>
                <a:rPr lang="sr-RS-Latn">
                  <a:solidFill>
                    <a:srgbClr val="FF0000"/>
                  </a:solidFill>
                </a:rPr>
                <a:t>Usporava vreme reagovanja i ometa prosuđivanje vremena i udaljenosti</a:t>
              </a:r>
            </a:p>
          </p:txBody>
        </p:sp>
      </p:grpSp>
      <p:grpSp>
        <p:nvGrpSpPr>
          <p:cNvPr id="17" name="Group 16">
            <a:extLst>
              <a:ext uri="{FF2B5EF4-FFF2-40B4-BE49-F238E27FC236}">
                <a16:creationId xmlns:a16="http://schemas.microsoft.com/office/drawing/2014/main" id="{423AC1D4-CA99-45AC-B6FE-2FB642685C05}"/>
              </a:ext>
            </a:extLst>
          </p:cNvPr>
          <p:cNvGrpSpPr/>
          <p:nvPr/>
        </p:nvGrpSpPr>
        <p:grpSpPr>
          <a:xfrm>
            <a:off x="3357742" y="1953437"/>
            <a:ext cx="2191077" cy="3492195"/>
            <a:chOff x="3357742" y="1561554"/>
            <a:chExt cx="2191077" cy="3492195"/>
          </a:xfrm>
        </p:grpSpPr>
        <p:sp>
          <p:nvSpPr>
            <p:cNvPr id="4" name="Oval 3">
              <a:extLst>
                <a:ext uri="{FF2B5EF4-FFF2-40B4-BE49-F238E27FC236}">
                  <a16:creationId xmlns:a16="http://schemas.microsoft.com/office/drawing/2014/main" id="{D2800166-FE8D-41A8-AC39-9FE973696AC0}"/>
                </a:ext>
              </a:extLst>
            </p:cNvPr>
            <p:cNvSpPr/>
            <p:nvPr/>
          </p:nvSpPr>
          <p:spPr>
            <a:xfrm>
              <a:off x="3357742" y="1561554"/>
              <a:ext cx="2191077" cy="2191077"/>
            </a:xfrm>
            <a:prstGeom prst="ellipse">
              <a:avLst/>
            </a:prstGeom>
            <a:blipFill>
              <a:blip r:embed="rId5">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8" name="TextBox 7">
              <a:extLst>
                <a:ext uri="{FF2B5EF4-FFF2-40B4-BE49-F238E27FC236}">
                  <a16:creationId xmlns:a16="http://schemas.microsoft.com/office/drawing/2014/main" id="{F7C7BF62-108F-4DFA-9E63-F021B153E839}"/>
                </a:ext>
              </a:extLst>
            </p:cNvPr>
            <p:cNvSpPr txBox="1"/>
            <p:nvPr/>
          </p:nvSpPr>
          <p:spPr>
            <a:xfrm>
              <a:off x="3357742" y="3752631"/>
              <a:ext cx="2191076" cy="646331"/>
            </a:xfrm>
            <a:prstGeom prst="rect">
              <a:avLst/>
            </a:prstGeom>
            <a:noFill/>
          </p:spPr>
          <p:txBody>
            <a:bodyPr wrap="square" rtlCol="0">
              <a:spAutoFit/>
            </a:bodyPr>
            <a:lstStyle/>
            <a:p>
              <a:pPr algn="ctr" rtl="0"/>
              <a:r>
                <a:rPr lang="sr-RS-Latn"/>
                <a:t>Metamfetamini ili kokain </a:t>
              </a:r>
            </a:p>
          </p:txBody>
        </p:sp>
        <p:sp>
          <p:nvSpPr>
            <p:cNvPr id="13" name="TextBox 12">
              <a:extLst>
                <a:ext uri="{FF2B5EF4-FFF2-40B4-BE49-F238E27FC236}">
                  <a16:creationId xmlns:a16="http://schemas.microsoft.com/office/drawing/2014/main" id="{287C1A6A-2AF0-430C-B275-6D245B3BA4E4}"/>
                </a:ext>
              </a:extLst>
            </p:cNvPr>
            <p:cNvSpPr txBox="1"/>
            <p:nvPr/>
          </p:nvSpPr>
          <p:spPr>
            <a:xfrm>
              <a:off x="3357742" y="4407418"/>
              <a:ext cx="2191076" cy="646331"/>
            </a:xfrm>
            <a:prstGeom prst="rect">
              <a:avLst/>
            </a:prstGeom>
            <a:noFill/>
          </p:spPr>
          <p:txBody>
            <a:bodyPr wrap="square" rtlCol="0">
              <a:spAutoFit/>
            </a:bodyPr>
            <a:lstStyle/>
            <a:p>
              <a:pPr algn="ctr" rtl="0"/>
              <a:r>
                <a:rPr lang="sr-RS-Latn">
                  <a:solidFill>
                    <a:srgbClr val="FF0000"/>
                  </a:solidFill>
                </a:rPr>
                <a:t>Agresivno i nepromišljeno ponašanje</a:t>
              </a:r>
            </a:p>
          </p:txBody>
        </p:sp>
      </p:grpSp>
      <p:grpSp>
        <p:nvGrpSpPr>
          <p:cNvPr id="18" name="Group 17">
            <a:extLst>
              <a:ext uri="{FF2B5EF4-FFF2-40B4-BE49-F238E27FC236}">
                <a16:creationId xmlns:a16="http://schemas.microsoft.com/office/drawing/2014/main" id="{4901D6E1-68BE-4B1A-B84A-20EC62267713}"/>
              </a:ext>
            </a:extLst>
          </p:cNvPr>
          <p:cNvGrpSpPr/>
          <p:nvPr/>
        </p:nvGrpSpPr>
        <p:grpSpPr>
          <a:xfrm>
            <a:off x="6636439" y="2210964"/>
            <a:ext cx="2191077" cy="3490993"/>
            <a:chOff x="6636439" y="1819081"/>
            <a:chExt cx="2191077" cy="3490993"/>
          </a:xfrm>
        </p:grpSpPr>
        <p:sp>
          <p:nvSpPr>
            <p:cNvPr id="5" name="Oval 4">
              <a:extLst>
                <a:ext uri="{FF2B5EF4-FFF2-40B4-BE49-F238E27FC236}">
                  <a16:creationId xmlns:a16="http://schemas.microsoft.com/office/drawing/2014/main" id="{6F0D4739-7D5E-4FA8-BBC4-93FC34B9AC93}"/>
                </a:ext>
              </a:extLst>
            </p:cNvPr>
            <p:cNvSpPr/>
            <p:nvPr/>
          </p:nvSpPr>
          <p:spPr>
            <a:xfrm>
              <a:off x="6636439" y="1819081"/>
              <a:ext cx="2191077" cy="2191077"/>
            </a:xfrm>
            <a:prstGeom prst="ellipse">
              <a:avLst/>
            </a:prstGeom>
            <a:blipFill>
              <a:blip r:embed="rId6">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9" name="TextBox 8">
              <a:extLst>
                <a:ext uri="{FF2B5EF4-FFF2-40B4-BE49-F238E27FC236}">
                  <a16:creationId xmlns:a16="http://schemas.microsoft.com/office/drawing/2014/main" id="{77817164-B8FA-43C5-B25E-B8B0B9A91E6D}"/>
                </a:ext>
              </a:extLst>
            </p:cNvPr>
            <p:cNvSpPr txBox="1"/>
            <p:nvPr/>
          </p:nvSpPr>
          <p:spPr>
            <a:xfrm>
              <a:off x="6636439" y="4010158"/>
              <a:ext cx="2191076" cy="369332"/>
            </a:xfrm>
            <a:prstGeom prst="rect">
              <a:avLst/>
            </a:prstGeom>
            <a:noFill/>
          </p:spPr>
          <p:txBody>
            <a:bodyPr wrap="square" rtlCol="0">
              <a:spAutoFit/>
            </a:bodyPr>
            <a:lstStyle/>
            <a:p>
              <a:pPr algn="ctr" rtl="0"/>
              <a:r>
                <a:rPr lang="sr-RS-Latn"/>
                <a:t>Opioidi</a:t>
              </a:r>
            </a:p>
          </p:txBody>
        </p:sp>
        <p:sp>
          <p:nvSpPr>
            <p:cNvPr id="14" name="TextBox 13">
              <a:extLst>
                <a:ext uri="{FF2B5EF4-FFF2-40B4-BE49-F238E27FC236}">
                  <a16:creationId xmlns:a16="http://schemas.microsoft.com/office/drawing/2014/main" id="{4F96E430-BE18-46B5-A4C6-2807616786B1}"/>
                </a:ext>
              </a:extLst>
            </p:cNvPr>
            <p:cNvSpPr txBox="1"/>
            <p:nvPr/>
          </p:nvSpPr>
          <p:spPr>
            <a:xfrm>
              <a:off x="6636439" y="4386744"/>
              <a:ext cx="2191076" cy="923330"/>
            </a:xfrm>
            <a:prstGeom prst="rect">
              <a:avLst/>
            </a:prstGeom>
            <a:noFill/>
          </p:spPr>
          <p:txBody>
            <a:bodyPr wrap="square" rtlCol="0">
              <a:spAutoFit/>
            </a:bodyPr>
            <a:lstStyle/>
            <a:p>
              <a:pPr algn="ctr" rtl="0"/>
              <a:r>
                <a:rPr lang="sr-RS-Latn">
                  <a:solidFill>
                    <a:srgbClr val="FF0000"/>
                  </a:solidFill>
                </a:rPr>
                <a:t>Pospanost, kao i ometeno pamćenje i veštine razmišljanja</a:t>
              </a:r>
            </a:p>
          </p:txBody>
        </p:sp>
      </p:grpSp>
      <p:grpSp>
        <p:nvGrpSpPr>
          <p:cNvPr id="19" name="Group 18">
            <a:extLst>
              <a:ext uri="{FF2B5EF4-FFF2-40B4-BE49-F238E27FC236}">
                <a16:creationId xmlns:a16="http://schemas.microsoft.com/office/drawing/2014/main" id="{70012F28-75E1-4F37-A0D1-64A6DDB56485}"/>
              </a:ext>
            </a:extLst>
          </p:cNvPr>
          <p:cNvGrpSpPr/>
          <p:nvPr/>
        </p:nvGrpSpPr>
        <p:grpSpPr>
          <a:xfrm>
            <a:off x="9831984" y="2468492"/>
            <a:ext cx="2191077" cy="3761970"/>
            <a:chOff x="9831984" y="2076609"/>
            <a:chExt cx="2191077" cy="3761970"/>
          </a:xfrm>
        </p:grpSpPr>
        <p:sp>
          <p:nvSpPr>
            <p:cNvPr id="6" name="Oval 5">
              <a:extLst>
                <a:ext uri="{FF2B5EF4-FFF2-40B4-BE49-F238E27FC236}">
                  <a16:creationId xmlns:a16="http://schemas.microsoft.com/office/drawing/2014/main" id="{E1E0E036-E54C-4EEA-A9F3-65BEA77FC1C6}"/>
                </a:ext>
              </a:extLst>
            </p:cNvPr>
            <p:cNvSpPr/>
            <p:nvPr/>
          </p:nvSpPr>
          <p:spPr>
            <a:xfrm>
              <a:off x="9831984" y="2076609"/>
              <a:ext cx="2191077" cy="2191077"/>
            </a:xfrm>
            <a:prstGeom prst="ellipse">
              <a:avLst/>
            </a:prstGeom>
            <a:blipFill>
              <a:blip r:embed="rId7">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0" name="TextBox 9">
              <a:extLst>
                <a:ext uri="{FF2B5EF4-FFF2-40B4-BE49-F238E27FC236}">
                  <a16:creationId xmlns:a16="http://schemas.microsoft.com/office/drawing/2014/main" id="{33B45387-B2EB-4BD3-8A5B-2F25F74D325E}"/>
                </a:ext>
              </a:extLst>
            </p:cNvPr>
            <p:cNvSpPr txBox="1"/>
            <p:nvPr/>
          </p:nvSpPr>
          <p:spPr>
            <a:xfrm>
              <a:off x="9831984" y="4268918"/>
              <a:ext cx="2191076" cy="923330"/>
            </a:xfrm>
            <a:prstGeom prst="rect">
              <a:avLst/>
            </a:prstGeom>
            <a:noFill/>
          </p:spPr>
          <p:txBody>
            <a:bodyPr wrap="square" rtlCol="0">
              <a:spAutoFit/>
            </a:bodyPr>
            <a:lstStyle/>
            <a:p>
              <a:pPr algn="ctr" rtl="0"/>
              <a:r>
                <a:rPr lang="sr-RS-Latn"/>
                <a:t>Sedativi poput benzodijazepina, barbiturata itd.</a:t>
              </a:r>
            </a:p>
          </p:txBody>
        </p:sp>
        <p:sp>
          <p:nvSpPr>
            <p:cNvPr id="15" name="TextBox 14">
              <a:extLst>
                <a:ext uri="{FF2B5EF4-FFF2-40B4-BE49-F238E27FC236}">
                  <a16:creationId xmlns:a16="http://schemas.microsoft.com/office/drawing/2014/main" id="{FF2092E1-87F8-43DA-8F2D-9B4A802BFFE6}"/>
                </a:ext>
              </a:extLst>
            </p:cNvPr>
            <p:cNvSpPr txBox="1"/>
            <p:nvPr/>
          </p:nvSpPr>
          <p:spPr>
            <a:xfrm>
              <a:off x="9831984" y="5192248"/>
              <a:ext cx="2191076" cy="646331"/>
            </a:xfrm>
            <a:prstGeom prst="rect">
              <a:avLst/>
            </a:prstGeom>
            <a:noFill/>
          </p:spPr>
          <p:txBody>
            <a:bodyPr wrap="square" rtlCol="0">
              <a:spAutoFit/>
            </a:bodyPr>
            <a:lstStyle/>
            <a:p>
              <a:pPr algn="ctr" rtl="0"/>
              <a:r>
                <a:rPr lang="sr-RS-Latn">
                  <a:solidFill>
                    <a:srgbClr val="FF0000"/>
                  </a:solidFill>
                </a:rPr>
                <a:t>Vrtoglavica i pospanost</a:t>
              </a:r>
            </a:p>
          </p:txBody>
        </p:sp>
      </p:grpSp>
    </p:spTree>
    <p:custDataLst>
      <p:tags r:id="rId1"/>
    </p:custDataLst>
    <p:extLst>
      <p:ext uri="{BB962C8B-B14F-4D97-AF65-F5344CB8AC3E}">
        <p14:creationId xmlns:p14="http://schemas.microsoft.com/office/powerpoint/2010/main" val="29881415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559D6-8A29-4657-B5FD-BEDD28D7023F}"/>
              </a:ext>
            </a:extLst>
          </p:cNvPr>
          <p:cNvSpPr>
            <a:spLocks noGrp="1"/>
          </p:cNvSpPr>
          <p:nvPr>
            <p:ph type="title"/>
          </p:nvPr>
        </p:nvSpPr>
        <p:spPr/>
        <p:txBody>
          <a:bodyPr/>
          <a:lstStyle/>
          <a:p>
            <a:pPr rtl="0"/>
            <a:r>
              <a:rPr lang="sr-RS-Latn"/>
              <a:t>Koje su posledice?</a:t>
            </a:r>
          </a:p>
        </p:txBody>
      </p:sp>
      <p:pic>
        <p:nvPicPr>
          <p:cNvPr id="3" name="Online Media 2" title="THINK! Don￢ﾀﾙt Drink Drive 50th Anniversary Advert">
            <a:hlinkClick r:id="" action="ppaction://media"/>
            <a:extLst>
              <a:ext uri="{FF2B5EF4-FFF2-40B4-BE49-F238E27FC236}">
                <a16:creationId xmlns:a16="http://schemas.microsoft.com/office/drawing/2014/main" id="{264C3EEB-4D89-4D3C-B13C-4289D5EABB19}"/>
              </a:ext>
            </a:extLst>
          </p:cNvPr>
          <p:cNvPicPr>
            <a:picLocks noRot="1" noChangeAspect="1"/>
          </p:cNvPicPr>
          <p:nvPr>
            <a:videoFile r:link="rId2"/>
          </p:nvPr>
        </p:nvPicPr>
        <p:blipFill>
          <a:blip r:embed="rId5"/>
          <a:stretch>
            <a:fillRect/>
          </a:stretch>
        </p:blipFill>
        <p:spPr>
          <a:xfrm>
            <a:off x="3048000" y="1714500"/>
            <a:ext cx="6096000" cy="3429000"/>
          </a:xfrm>
          <a:prstGeom prst="rect">
            <a:avLst/>
          </a:prstGeom>
        </p:spPr>
      </p:pic>
    </p:spTree>
    <p:custDataLst>
      <p:tags r:id="rId1"/>
    </p:custDataLst>
    <p:extLst>
      <p:ext uri="{BB962C8B-B14F-4D97-AF65-F5344CB8AC3E}">
        <p14:creationId xmlns:p14="http://schemas.microsoft.com/office/powerpoint/2010/main" val="2558389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car, person, outdoor, man&#10;&#10;Description automatically generated">
            <a:extLst>
              <a:ext uri="{FF2B5EF4-FFF2-40B4-BE49-F238E27FC236}">
                <a16:creationId xmlns:a16="http://schemas.microsoft.com/office/drawing/2014/main" id="{0A9974F9-6E10-4559-94C2-EAC702297256}"/>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15"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86CC2A39-87D6-41AB-997D-02EF4B919FEB}"/>
              </a:ext>
            </a:extLst>
          </p:cNvPr>
          <p:cNvSpPr>
            <a:spLocks noGrp="1"/>
          </p:cNvSpPr>
          <p:nvPr>
            <p:ph type="title"/>
          </p:nvPr>
        </p:nvSpPr>
        <p:spPr>
          <a:xfrm>
            <a:off x="8022021" y="3231931"/>
            <a:ext cx="3852041" cy="1834056"/>
          </a:xfrm>
        </p:spPr>
        <p:txBody>
          <a:bodyPr vert="horz" lIns="91440" tIns="45720" rIns="91440" bIns="45720" rtlCol="0" anchor="b">
            <a:normAutofit/>
          </a:bodyPr>
          <a:lstStyle/>
          <a:p>
            <a:pPr algn="ctr" rtl="0"/>
            <a:r>
              <a:rPr lang="sr-RS-Latn" sz="4000" kern="1200">
                <a:solidFill>
                  <a:schemeClr val="tx1"/>
                </a:solidFill>
                <a:latin typeface="+mj-lt"/>
                <a:ea typeface="+mj-ea"/>
                <a:cs typeface="+mj-cs"/>
              </a:rPr>
              <a:t>Ometana vožnja</a:t>
            </a:r>
          </a:p>
        </p:txBody>
      </p:sp>
      <p:cxnSp>
        <p:nvCxnSpPr>
          <p:cNvPr id="16" name="Straight Connector 11">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4919889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F40F3-BA16-4D4D-A2B1-36DBF0AE43F4}"/>
              </a:ext>
            </a:extLst>
          </p:cNvPr>
          <p:cNvSpPr>
            <a:spLocks noGrp="1"/>
          </p:cNvSpPr>
          <p:nvPr>
            <p:ph type="title"/>
          </p:nvPr>
        </p:nvSpPr>
        <p:spPr/>
        <p:txBody>
          <a:bodyPr/>
          <a:lstStyle/>
          <a:p>
            <a:pPr rtl="0"/>
            <a:r>
              <a:rPr lang="sr-RS-Latn"/>
              <a:t>Ometanja</a:t>
            </a:r>
          </a:p>
        </p:txBody>
      </p:sp>
      <p:sp>
        <p:nvSpPr>
          <p:cNvPr id="3" name="Content Placeholder 2">
            <a:extLst>
              <a:ext uri="{FF2B5EF4-FFF2-40B4-BE49-F238E27FC236}">
                <a16:creationId xmlns:a16="http://schemas.microsoft.com/office/drawing/2014/main" id="{C5BEFB2E-EB80-46C8-BFFC-286FFD3E440B}"/>
              </a:ext>
            </a:extLst>
          </p:cNvPr>
          <p:cNvSpPr>
            <a:spLocks noGrp="1"/>
          </p:cNvSpPr>
          <p:nvPr>
            <p:ph idx="1"/>
          </p:nvPr>
        </p:nvSpPr>
        <p:spPr>
          <a:xfrm>
            <a:off x="838200" y="2731007"/>
            <a:ext cx="10515600" cy="3445955"/>
          </a:xfrm>
        </p:spPr>
        <p:txBody>
          <a:bodyPr/>
          <a:lstStyle/>
          <a:p>
            <a:pPr rtl="0"/>
            <a:r>
              <a:rPr lang="sr-RS-Latn"/>
              <a:t>Ako vozač koristi mobilni telefon dok vozi, njegova moždana aktivnost koja se povezuje s vožnjom smanjuje se za 37%</a:t>
            </a:r>
          </a:p>
          <a:p>
            <a:pPr rtl="0"/>
            <a:r>
              <a:rPr lang="sr-RS-Latn"/>
              <a:t>Slanje ili prijem tekstualne poruke odvraća oči vozača od puta na 4,6 sekundi u proseku</a:t>
            </a:r>
          </a:p>
          <a:p>
            <a:pPr rtl="0"/>
            <a:r>
              <a:rPr lang="sr-RS-Latn"/>
              <a:t>Za 4,6 sekundi vozilo koje se kreće brzinom od 110 km/h prelazi razdaljinu od 1,5 fudbalskih terena</a:t>
            </a:r>
          </a:p>
        </p:txBody>
      </p:sp>
      <p:pic>
        <p:nvPicPr>
          <p:cNvPr id="8" name="Graphic 7" descr="No Phones">
            <a:extLst>
              <a:ext uri="{FF2B5EF4-FFF2-40B4-BE49-F238E27FC236}">
                <a16:creationId xmlns:a16="http://schemas.microsoft.com/office/drawing/2014/main" id="{E3E4792C-B932-44B5-AF49-5EBC37BE295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079992" y="324549"/>
            <a:ext cx="2273808" cy="2273808"/>
          </a:xfrm>
          <a:prstGeom prst="rect">
            <a:avLst/>
          </a:prstGeom>
        </p:spPr>
      </p:pic>
    </p:spTree>
    <p:extLst>
      <p:ext uri="{BB962C8B-B14F-4D97-AF65-F5344CB8AC3E}">
        <p14:creationId xmlns:p14="http://schemas.microsoft.com/office/powerpoint/2010/main" val="4475554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41C6E-53E5-42BA-8CA1-6837E0959861}"/>
              </a:ext>
            </a:extLst>
          </p:cNvPr>
          <p:cNvSpPr>
            <a:spLocks noGrp="1"/>
          </p:cNvSpPr>
          <p:nvPr>
            <p:ph type="title"/>
          </p:nvPr>
        </p:nvSpPr>
        <p:spPr/>
        <p:txBody>
          <a:bodyPr/>
          <a:lstStyle/>
          <a:p>
            <a:pPr rtl="0"/>
            <a:r>
              <a:rPr lang="sr-RS-Latn"/>
              <a:t>Koji su neki od vidova ometanja?</a:t>
            </a:r>
          </a:p>
        </p:txBody>
      </p:sp>
      <p:pic>
        <p:nvPicPr>
          <p:cNvPr id="3" name="Online Media 2" title="SAFE STEPS Road Safety: Distracted Driving">
            <a:hlinkClick r:id="" action="ppaction://media"/>
            <a:extLst>
              <a:ext uri="{FF2B5EF4-FFF2-40B4-BE49-F238E27FC236}">
                <a16:creationId xmlns:a16="http://schemas.microsoft.com/office/drawing/2014/main" id="{C7689BA1-4A86-4430-B464-390891B32598}"/>
              </a:ext>
            </a:extLst>
          </p:cNvPr>
          <p:cNvPicPr>
            <a:picLocks noRot="1" noChangeAspect="1"/>
          </p:cNvPicPr>
          <p:nvPr>
            <a:videoFile r:link="rId2"/>
          </p:nvPr>
        </p:nvPicPr>
        <p:blipFill>
          <a:blip r:embed="rId5"/>
          <a:stretch>
            <a:fillRect/>
          </a:stretch>
        </p:blipFill>
        <p:spPr>
          <a:xfrm>
            <a:off x="3048000" y="1714500"/>
            <a:ext cx="6096000" cy="3429000"/>
          </a:xfrm>
          <a:prstGeom prst="rect">
            <a:avLst/>
          </a:prstGeom>
        </p:spPr>
      </p:pic>
    </p:spTree>
    <p:custDataLst>
      <p:tags r:id="rId1"/>
    </p:custDataLst>
    <p:extLst>
      <p:ext uri="{BB962C8B-B14F-4D97-AF65-F5344CB8AC3E}">
        <p14:creationId xmlns:p14="http://schemas.microsoft.com/office/powerpoint/2010/main" val="2567597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ACF4A-5449-492A-8AAF-5795D100960E}"/>
              </a:ext>
            </a:extLst>
          </p:cNvPr>
          <p:cNvSpPr>
            <a:spLocks noGrp="1"/>
          </p:cNvSpPr>
          <p:nvPr>
            <p:ph type="title"/>
          </p:nvPr>
        </p:nvSpPr>
        <p:spPr/>
        <p:txBody>
          <a:bodyPr/>
          <a:lstStyle/>
          <a:p>
            <a:pPr rtl="0"/>
            <a:r>
              <a:rPr lang="sr-RS-Latn"/>
              <a:t>Korišćenje telefona tokom vožnje</a:t>
            </a:r>
          </a:p>
        </p:txBody>
      </p:sp>
      <p:pic>
        <p:nvPicPr>
          <p:cNvPr id="3" name="Online Media 2" title="MCL cinema Hong Kong Mobile phone car crash advertising effective">
            <a:hlinkClick r:id="" action="ppaction://media"/>
            <a:extLst>
              <a:ext uri="{FF2B5EF4-FFF2-40B4-BE49-F238E27FC236}">
                <a16:creationId xmlns:a16="http://schemas.microsoft.com/office/drawing/2014/main" id="{82FFCB08-D029-4A28-BF94-1787E46C64CD}"/>
              </a:ext>
            </a:extLst>
          </p:cNvPr>
          <p:cNvPicPr>
            <a:picLocks noRot="1" noChangeAspect="1"/>
          </p:cNvPicPr>
          <p:nvPr>
            <a:videoFile r:link="rId2"/>
          </p:nvPr>
        </p:nvPicPr>
        <p:blipFill>
          <a:blip r:embed="rId5"/>
          <a:stretch>
            <a:fillRect/>
          </a:stretch>
        </p:blipFill>
        <p:spPr>
          <a:xfrm>
            <a:off x="3048000" y="1714500"/>
            <a:ext cx="6096000" cy="3429000"/>
          </a:xfrm>
          <a:prstGeom prst="rect">
            <a:avLst/>
          </a:prstGeom>
        </p:spPr>
      </p:pic>
    </p:spTree>
    <p:custDataLst>
      <p:tags r:id="rId1"/>
    </p:custDataLst>
    <p:extLst>
      <p:ext uri="{BB962C8B-B14F-4D97-AF65-F5344CB8AC3E}">
        <p14:creationId xmlns:p14="http://schemas.microsoft.com/office/powerpoint/2010/main" val="3864099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9AABC-B51A-400D-8344-1839EED1FD17}"/>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rtl="0"/>
            <a:r>
              <a:rPr lang="sr-RS-Latn" sz="6000" kern="1200">
                <a:solidFill>
                  <a:schemeClr val="tx1"/>
                </a:solidFill>
                <a:latin typeface="+mj-lt"/>
                <a:ea typeface="+mj-ea"/>
                <a:cs typeface="+mj-cs"/>
              </a:rPr>
              <a:t>Vožnja uz zamor ili umor</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sitting, table, small, man&#10;&#10;Description automatically generated">
            <a:extLst>
              <a:ext uri="{FF2B5EF4-FFF2-40B4-BE49-F238E27FC236}">
                <a16:creationId xmlns:a16="http://schemas.microsoft.com/office/drawing/2014/main" id="{82F78F1D-32D1-49E1-AC62-A3B878F645C7}"/>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533130958"/>
      </p:ext>
    </p:extLst>
  </p:cSld>
  <p:clrMapOvr>
    <a:overrideClrMapping bg1="dk1" tx1="lt1" bg2="dk2" tx2="lt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9015C-C7CF-4BA7-BBA4-3A741347BCD1}"/>
              </a:ext>
            </a:extLst>
          </p:cNvPr>
          <p:cNvSpPr>
            <a:spLocks noGrp="1"/>
          </p:cNvSpPr>
          <p:nvPr>
            <p:ph type="title"/>
          </p:nvPr>
        </p:nvSpPr>
        <p:spPr/>
        <p:txBody>
          <a:bodyPr/>
          <a:lstStyle/>
          <a:p>
            <a:pPr rtl="0"/>
            <a:r>
              <a:rPr lang="sr-RS-Latn"/>
              <a:t>Vožnja uz umor</a:t>
            </a:r>
          </a:p>
        </p:txBody>
      </p:sp>
      <p:pic>
        <p:nvPicPr>
          <p:cNvPr id="3" name="Online Media 2" title="Drowsy Driver">
            <a:hlinkClick r:id="" action="ppaction://media"/>
            <a:extLst>
              <a:ext uri="{FF2B5EF4-FFF2-40B4-BE49-F238E27FC236}">
                <a16:creationId xmlns:a16="http://schemas.microsoft.com/office/drawing/2014/main" id="{62A876BB-CD1E-42A3-A830-7F3649FB2574}"/>
              </a:ext>
            </a:extLst>
          </p:cNvPr>
          <p:cNvPicPr>
            <a:picLocks noRot="1" noChangeAspect="1"/>
          </p:cNvPicPr>
          <p:nvPr>
            <a:videoFile r:link="rId2"/>
          </p:nvPr>
        </p:nvPicPr>
        <p:blipFill>
          <a:blip r:embed="rId5"/>
          <a:stretch>
            <a:fillRect/>
          </a:stretch>
        </p:blipFill>
        <p:spPr>
          <a:xfrm>
            <a:off x="3048000" y="1714500"/>
            <a:ext cx="6096000" cy="3429000"/>
          </a:xfrm>
          <a:prstGeom prst="rect">
            <a:avLst/>
          </a:prstGeom>
        </p:spPr>
      </p:pic>
    </p:spTree>
    <p:custDataLst>
      <p:tags r:id="rId1"/>
    </p:custDataLst>
    <p:extLst>
      <p:ext uri="{BB962C8B-B14F-4D97-AF65-F5344CB8AC3E}">
        <p14:creationId xmlns:p14="http://schemas.microsoft.com/office/powerpoint/2010/main" val="327294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A78E3-4A7A-48B6-9B7A-6A909D47CD05}"/>
              </a:ext>
            </a:extLst>
          </p:cNvPr>
          <p:cNvSpPr>
            <a:spLocks noGrp="1"/>
          </p:cNvSpPr>
          <p:nvPr>
            <p:ph type="title"/>
          </p:nvPr>
        </p:nvSpPr>
        <p:spPr/>
        <p:txBody>
          <a:bodyPr/>
          <a:lstStyle/>
          <a:p>
            <a:pPr rtl="0"/>
            <a:r>
              <a:rPr lang="sr-RS-Latn"/>
              <a:t>Zamor</a:t>
            </a:r>
          </a:p>
        </p:txBody>
      </p:sp>
      <p:sp>
        <p:nvSpPr>
          <p:cNvPr id="3" name="Content Placeholder 2">
            <a:extLst>
              <a:ext uri="{FF2B5EF4-FFF2-40B4-BE49-F238E27FC236}">
                <a16:creationId xmlns:a16="http://schemas.microsoft.com/office/drawing/2014/main" id="{C5A5F4A4-128E-4B2F-B546-F5F8195C376A}"/>
              </a:ext>
            </a:extLst>
          </p:cNvPr>
          <p:cNvSpPr>
            <a:spLocks noGrp="1"/>
          </p:cNvSpPr>
          <p:nvPr>
            <p:ph idx="1"/>
          </p:nvPr>
        </p:nvSpPr>
        <p:spPr>
          <a:xfrm>
            <a:off x="838200" y="3194303"/>
            <a:ext cx="10515600" cy="2982659"/>
          </a:xfrm>
        </p:spPr>
        <p:txBody>
          <a:bodyPr/>
          <a:lstStyle/>
          <a:p>
            <a:pPr rtl="0"/>
            <a:r>
              <a:rPr lang="sr-RS-Latn"/>
              <a:t>Ako izgubite 2 sata sna, to je isto kao da ste popili 3 piva</a:t>
            </a:r>
          </a:p>
          <a:p>
            <a:pPr rtl="0"/>
            <a:r>
              <a:rPr lang="sr-RS-Latn"/>
              <a:t>Verovatnoća da ćete doživeti sudar je 3 puta veća ako ste premoreni</a:t>
            </a:r>
          </a:p>
          <a:p>
            <a:pPr rtl="0"/>
            <a:r>
              <a:rPr lang="sr-RS-Latn"/>
              <a:t>21% sudara sa smrtnim ishodom obuhvata nekog pospanog vozača</a:t>
            </a:r>
          </a:p>
        </p:txBody>
      </p:sp>
      <p:pic>
        <p:nvPicPr>
          <p:cNvPr id="6" name="Graphic 5" descr="Sleep">
            <a:extLst>
              <a:ext uri="{FF2B5EF4-FFF2-40B4-BE49-F238E27FC236}">
                <a16:creationId xmlns:a16="http://schemas.microsoft.com/office/drawing/2014/main" id="{52CB4AFA-B6C7-4E4E-8251-1A933D37DF6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455152" y="88392"/>
            <a:ext cx="2761488" cy="2761488"/>
          </a:xfrm>
          <a:prstGeom prst="rect">
            <a:avLst/>
          </a:prstGeom>
        </p:spPr>
      </p:pic>
    </p:spTree>
    <p:custDataLst>
      <p:tags r:id="rId1"/>
    </p:custDataLst>
    <p:extLst>
      <p:ext uri="{BB962C8B-B14F-4D97-AF65-F5344CB8AC3E}">
        <p14:creationId xmlns:p14="http://schemas.microsoft.com/office/powerpoint/2010/main" val="786673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D7C43-C5F8-4146-A67F-4B73AC27017E}"/>
              </a:ext>
            </a:extLst>
          </p:cNvPr>
          <p:cNvSpPr>
            <a:spLocks noGrp="1"/>
          </p:cNvSpPr>
          <p:nvPr>
            <p:ph type="title"/>
          </p:nvPr>
        </p:nvSpPr>
        <p:spPr/>
        <p:txBody>
          <a:bodyPr/>
          <a:lstStyle/>
          <a:p>
            <a:pPr rtl="0"/>
            <a:r>
              <a:rPr lang="sr-RS-Latn"/>
              <a:t>Kako se izlazi na kraj s umorom</a:t>
            </a:r>
          </a:p>
        </p:txBody>
      </p:sp>
      <p:sp>
        <p:nvSpPr>
          <p:cNvPr id="3" name="Content Placeholder 2">
            <a:extLst>
              <a:ext uri="{FF2B5EF4-FFF2-40B4-BE49-F238E27FC236}">
                <a16:creationId xmlns:a16="http://schemas.microsoft.com/office/drawing/2014/main" id="{B1EE762D-38F8-4C7B-9F6B-AD4D531D8222}"/>
              </a:ext>
            </a:extLst>
          </p:cNvPr>
          <p:cNvSpPr>
            <a:spLocks noGrp="1"/>
          </p:cNvSpPr>
          <p:nvPr>
            <p:ph idx="1"/>
          </p:nvPr>
        </p:nvSpPr>
        <p:spPr/>
        <p:txBody>
          <a:bodyPr>
            <a:normAutofit fontScale="92500" lnSpcReduction="10000"/>
          </a:bodyPr>
          <a:lstStyle/>
          <a:p>
            <a:pPr rtl="0"/>
            <a:r>
              <a:rPr lang="sr-RS-Latn"/>
              <a:t>Ograničite ukupan broj radnih sati, uključujući radno vreme, vreme vožnje i vreme za dolazak na posao i odlazak kući.</a:t>
            </a:r>
          </a:p>
          <a:p>
            <a:endParaRPr lang="en-GB" dirty="0"/>
          </a:p>
          <a:p>
            <a:pPr rtl="0"/>
            <a:r>
              <a:rPr lang="sr-RS-Latn"/>
              <a:t>Na dužim putovanjima redovno pravite pauze – trebalo bi da ih pravite na svaka 2 sata ili češće ako osetite da ste umorni. Pauza treba da traje oko 15–20 minuta.</a:t>
            </a:r>
          </a:p>
          <a:p>
            <a:endParaRPr lang="en-GB" dirty="0"/>
          </a:p>
          <a:p>
            <a:pPr rtl="0"/>
            <a:r>
              <a:rPr lang="sr-RS-Latn"/>
              <a:t>Postarajte se da spavate dovoljno dugo i kvalitetno svake noći</a:t>
            </a:r>
          </a:p>
          <a:p>
            <a:endParaRPr lang="en-GB" dirty="0"/>
          </a:p>
          <a:p>
            <a:pPr rtl="0"/>
            <a:r>
              <a:rPr lang="sr-RS-Latn"/>
              <a:t>Izbegavajte da vozite između 02:00 i 06:00 i, ako je to moguće, između 14:00 i 16:00, kada vaš biološki sat izaziva pospanost.</a:t>
            </a:r>
          </a:p>
          <a:p>
            <a:endParaRPr lang="en-GB" dirty="0"/>
          </a:p>
        </p:txBody>
      </p:sp>
    </p:spTree>
    <p:extLst>
      <p:ext uri="{BB962C8B-B14F-4D97-AF65-F5344CB8AC3E}">
        <p14:creationId xmlns:p14="http://schemas.microsoft.com/office/powerpoint/2010/main" val="14429477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324AB-5EA6-417B-9E4D-3822B2297CE7}"/>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rtl="0"/>
            <a:r>
              <a:rPr lang="sr-RS-Latn" sz="6000" kern="1200">
                <a:solidFill>
                  <a:schemeClr val="tx1"/>
                </a:solidFill>
                <a:latin typeface="+mj-lt"/>
                <a:ea typeface="+mj-ea"/>
                <a:cs typeface="+mj-cs"/>
              </a:rPr>
              <a:t>Vožnja u nepogodnim vremenskim uslovima</a:t>
            </a:r>
          </a:p>
        </p:txBody>
      </p:sp>
      <p:sp>
        <p:nvSpPr>
          <p:cNvPr id="12" name="Freeform: Shape 11">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person in a wet city street in the rain&#10;&#10;Description automatically generated">
            <a:extLst>
              <a:ext uri="{FF2B5EF4-FFF2-40B4-BE49-F238E27FC236}">
                <a16:creationId xmlns:a16="http://schemas.microsoft.com/office/drawing/2014/main" id="{E6380370-E9BE-43F6-B301-EE5A1DE3DCC3}"/>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923149940"/>
      </p:ext>
    </p:extLst>
  </p:cSld>
  <p:clrMapOvr>
    <a:overrideClrMapping bg1="dk1" tx1="lt1" bg2="dk2" tx2="lt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87697-5B0B-412C-8259-2C65435F87D6}"/>
              </a:ext>
            </a:extLst>
          </p:cNvPr>
          <p:cNvSpPr>
            <a:spLocks noGrp="1"/>
          </p:cNvSpPr>
          <p:nvPr>
            <p:ph type="title"/>
          </p:nvPr>
        </p:nvSpPr>
        <p:spPr/>
        <p:txBody>
          <a:bodyPr/>
          <a:lstStyle/>
          <a:p>
            <a:pPr rtl="0"/>
            <a:r>
              <a:rPr lang="sr-RS-Latn"/>
              <a:t>Stvari koje treba razmotriti</a:t>
            </a:r>
          </a:p>
        </p:txBody>
      </p:sp>
      <p:sp>
        <p:nvSpPr>
          <p:cNvPr id="3" name="Content Placeholder 2">
            <a:extLst>
              <a:ext uri="{FF2B5EF4-FFF2-40B4-BE49-F238E27FC236}">
                <a16:creationId xmlns:a16="http://schemas.microsoft.com/office/drawing/2014/main" id="{764B9B72-D1A6-4B88-BD76-33637668CA97}"/>
              </a:ext>
            </a:extLst>
          </p:cNvPr>
          <p:cNvSpPr>
            <a:spLocks noGrp="1"/>
          </p:cNvSpPr>
          <p:nvPr>
            <p:ph idx="1"/>
          </p:nvPr>
        </p:nvSpPr>
        <p:spPr/>
        <p:txBody>
          <a:bodyPr/>
          <a:lstStyle/>
          <a:p>
            <a:pPr rtl="0"/>
            <a:r>
              <a:rPr lang="sr-RS-Latn"/>
              <a:t>Prvo pitanje koje treba da postavite sebi je da li je to putovanje zaista neophodno?  Ako nije, odložite ga dok se uslovi ne poprave.</a:t>
            </a:r>
          </a:p>
          <a:p>
            <a:endParaRPr lang="en-GB" dirty="0"/>
          </a:p>
          <a:p>
            <a:pPr rtl="0"/>
            <a:r>
              <a:rPr lang="sr-RS-Latn"/>
              <a:t>Ako odlučite da odložite putovanje, obavestite menadžera i sve druge osobe koje treba da znaju</a:t>
            </a:r>
          </a:p>
          <a:p>
            <a:endParaRPr lang="en-GB" dirty="0"/>
          </a:p>
          <a:p>
            <a:pPr rtl="0"/>
            <a:r>
              <a:rPr lang="sr-RS-Latn"/>
              <a:t>Ako ipak odlučite da putujete pri nepogodnim vremenskim uslovima:</a:t>
            </a:r>
          </a:p>
          <a:p>
            <a:pPr lvl="1" rtl="0"/>
            <a:r>
              <a:rPr lang="sr-RS-Latn"/>
              <a:t>Da li je vaše vozilo adekvatno opremljeno i pripremljeno za to putovanje?</a:t>
            </a:r>
          </a:p>
          <a:p>
            <a:pPr lvl="1" rtl="0"/>
            <a:r>
              <a:rPr lang="sr-RS-Latn"/>
              <a:t>Da li ste izdvojili dovoljno vremena za putovanje?</a:t>
            </a:r>
          </a:p>
        </p:txBody>
      </p:sp>
    </p:spTree>
    <p:extLst>
      <p:ext uri="{BB962C8B-B14F-4D97-AF65-F5344CB8AC3E}">
        <p14:creationId xmlns:p14="http://schemas.microsoft.com/office/powerpoint/2010/main" val="41586550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B73FB-97D4-4159-BF13-6DD2D322C17C}"/>
              </a:ext>
            </a:extLst>
          </p:cNvPr>
          <p:cNvSpPr>
            <a:spLocks noGrp="1"/>
          </p:cNvSpPr>
          <p:nvPr>
            <p:ph type="title"/>
          </p:nvPr>
        </p:nvSpPr>
        <p:spPr/>
        <p:txBody>
          <a:bodyPr/>
          <a:lstStyle/>
          <a:p>
            <a:pPr rtl="0"/>
            <a:r>
              <a:rPr lang="sr-RS-Latn"/>
              <a:t>Vožnja po pljusku</a:t>
            </a:r>
          </a:p>
        </p:txBody>
      </p:sp>
      <p:sp>
        <p:nvSpPr>
          <p:cNvPr id="3" name="Content Placeholder 2">
            <a:extLst>
              <a:ext uri="{FF2B5EF4-FFF2-40B4-BE49-F238E27FC236}">
                <a16:creationId xmlns:a16="http://schemas.microsoft.com/office/drawing/2014/main" id="{D117DD93-961B-41C2-B3E8-28472D4634EC}"/>
              </a:ext>
            </a:extLst>
          </p:cNvPr>
          <p:cNvSpPr>
            <a:spLocks noGrp="1"/>
          </p:cNvSpPr>
          <p:nvPr>
            <p:ph idx="1"/>
          </p:nvPr>
        </p:nvSpPr>
        <p:spPr/>
        <p:txBody>
          <a:bodyPr>
            <a:normAutofit lnSpcReduction="10000"/>
          </a:bodyPr>
          <a:lstStyle/>
          <a:p>
            <a:pPr rtl="0"/>
            <a:r>
              <a:rPr lang="sr-RS-Latn"/>
              <a:t>Pre puta:</a:t>
            </a:r>
          </a:p>
          <a:p>
            <a:pPr lvl="1" rtl="0"/>
            <a:r>
              <a:rPr lang="sr-RS-Latn"/>
              <a:t>Uverite se da je vaše vetrobransko staklo čisto tako da brisači ne razmazuju mrlje</a:t>
            </a:r>
          </a:p>
          <a:p>
            <a:pPr lvl="1" rtl="0"/>
            <a:r>
              <a:rPr lang="sr-RS-Latn"/>
              <a:t>Uverite se da je vetrobransko staklo čisto sa unutrašnje strane i bez mrlja</a:t>
            </a:r>
          </a:p>
          <a:p>
            <a:pPr lvl="1" rtl="0"/>
            <a:r>
              <a:rPr lang="sr-RS-Latn"/>
              <a:t>Uverite se da su vam pneumatici napumpani na ispravne pritiske i da imaju odgovarajuću dubinu šare – istraživanja pokazuju da se performanse na mokrim putevima znatno pogoršavaju kada su dubine šare manje od 3 mm.</a:t>
            </a:r>
          </a:p>
          <a:p>
            <a:pPr rtl="0"/>
            <a:r>
              <a:rPr lang="sr-RS-Latn"/>
              <a:t>Na putu:</a:t>
            </a:r>
          </a:p>
          <a:p>
            <a:pPr lvl="1" rtl="0"/>
            <a:r>
              <a:rPr lang="sr-RS-Latn"/>
              <a:t>Usporite</a:t>
            </a:r>
          </a:p>
          <a:p>
            <a:pPr lvl="1" rtl="0"/>
            <a:r>
              <a:rPr lang="sr-RS-Latn"/>
              <a:t>Uverite se da koristite kratka svetla</a:t>
            </a:r>
          </a:p>
          <a:p>
            <a:pPr lvl="1" rtl="0"/>
            <a:r>
              <a:rPr lang="sr-RS-Latn"/>
              <a:t>Povećajte sigurnosnu udaljenost u odnosu na vozilo ispred vas</a:t>
            </a:r>
          </a:p>
          <a:p>
            <a:pPr lvl="1" rtl="0"/>
            <a:r>
              <a:rPr lang="sr-RS-Latn"/>
              <a:t>Nemojte da vozite kroz poplavljena područja ili velike bare</a:t>
            </a:r>
          </a:p>
        </p:txBody>
      </p:sp>
    </p:spTree>
    <p:extLst>
      <p:ext uri="{BB962C8B-B14F-4D97-AF65-F5344CB8AC3E}">
        <p14:creationId xmlns:p14="http://schemas.microsoft.com/office/powerpoint/2010/main" val="4599964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EB61B1-832E-4AF8-8E07-24B54C42DD38}"/>
              </a:ext>
            </a:extLst>
          </p:cNvPr>
          <p:cNvSpPr>
            <a:spLocks noGrp="1"/>
          </p:cNvSpPr>
          <p:nvPr>
            <p:ph type="title"/>
          </p:nvPr>
        </p:nvSpPr>
        <p:spPr/>
        <p:txBody>
          <a:bodyPr/>
          <a:lstStyle/>
          <a:p>
            <a:pPr rtl="0"/>
            <a:r>
              <a:rPr lang="sr-RS-Latn"/>
              <a:t>Vožnja po snegu i ledu</a:t>
            </a:r>
          </a:p>
        </p:txBody>
      </p:sp>
      <p:sp>
        <p:nvSpPr>
          <p:cNvPr id="3" name="Content Placeholder 2">
            <a:extLst>
              <a:ext uri="{FF2B5EF4-FFF2-40B4-BE49-F238E27FC236}">
                <a16:creationId xmlns:a16="http://schemas.microsoft.com/office/drawing/2014/main" id="{FD37E66B-E799-4676-85E9-FC0E6961CF15}"/>
              </a:ext>
            </a:extLst>
          </p:cNvPr>
          <p:cNvSpPr>
            <a:spLocks noGrp="1"/>
          </p:cNvSpPr>
          <p:nvPr>
            <p:ph idx="1"/>
          </p:nvPr>
        </p:nvSpPr>
        <p:spPr/>
        <p:txBody>
          <a:bodyPr>
            <a:normAutofit lnSpcReduction="10000"/>
          </a:bodyPr>
          <a:lstStyle/>
          <a:p>
            <a:pPr rtl="0"/>
            <a:r>
              <a:rPr lang="sr-RS-Latn"/>
              <a:t>Pre puta:</a:t>
            </a:r>
          </a:p>
          <a:p>
            <a:pPr lvl="1" rtl="0"/>
            <a:r>
              <a:rPr lang="sr-RS-Latn"/>
              <a:t>Još jednom, preispitajte se da li je to putovanje neophodno</a:t>
            </a:r>
          </a:p>
          <a:p>
            <a:pPr lvl="1" rtl="0"/>
            <a:r>
              <a:rPr lang="sr-RS-Latn"/>
              <a:t>Uverite se da je vaše vozilo adekvatno opremljeno (npr. zimski pneumatici, zalihe za hitne slučajeve)</a:t>
            </a:r>
          </a:p>
          <a:p>
            <a:pPr lvl="1" rtl="0"/>
            <a:r>
              <a:rPr lang="sr-RS-Latn"/>
              <a:t>Uverite se da je vaše vetrobransko staklo čisto tako da brisači ne razmazuju mrlje</a:t>
            </a:r>
          </a:p>
          <a:p>
            <a:pPr lvl="1" rtl="0"/>
            <a:r>
              <a:rPr lang="sr-RS-Latn"/>
              <a:t>Uverite se da je vetrobransko staklo čisto sa unutrašnje strane i bez mrlja</a:t>
            </a:r>
          </a:p>
          <a:p>
            <a:pPr rtl="0"/>
            <a:r>
              <a:rPr lang="sr-RS-Latn"/>
              <a:t>Na putu</a:t>
            </a:r>
          </a:p>
          <a:p>
            <a:pPr lvl="1" rtl="0"/>
            <a:r>
              <a:rPr lang="sr-RS-Latn"/>
              <a:t>Usporite</a:t>
            </a:r>
          </a:p>
          <a:p>
            <a:pPr lvl="1" rtl="0"/>
            <a:r>
              <a:rPr lang="sr-RS-Latn"/>
              <a:t>Uverite se da koristite kratka svetla ako pada sneg</a:t>
            </a:r>
          </a:p>
          <a:p>
            <a:pPr lvl="1" rtl="0"/>
            <a:r>
              <a:rPr lang="sr-RS-Latn"/>
              <a:t>Povećajte sigurnosnu udaljenost u odnosu na vozilo ispred vas</a:t>
            </a:r>
          </a:p>
          <a:p>
            <a:pPr lvl="1" rtl="0"/>
            <a:r>
              <a:rPr lang="sr-RS-Latn"/>
              <a:t>Izbegavajte nagle manevre, pokrete volanom, kočenje i ubrzavanje</a:t>
            </a:r>
          </a:p>
          <a:p>
            <a:endParaRPr lang="en-GB" dirty="0"/>
          </a:p>
        </p:txBody>
      </p:sp>
    </p:spTree>
    <p:extLst>
      <p:ext uri="{BB962C8B-B14F-4D97-AF65-F5344CB8AC3E}">
        <p14:creationId xmlns:p14="http://schemas.microsoft.com/office/powerpoint/2010/main" val="27960835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C653E-4053-4094-880E-5B04258D79E6}"/>
              </a:ext>
            </a:extLst>
          </p:cNvPr>
          <p:cNvSpPr>
            <a:spLocks noGrp="1"/>
          </p:cNvSpPr>
          <p:nvPr>
            <p:ph type="title"/>
          </p:nvPr>
        </p:nvSpPr>
        <p:spPr/>
        <p:txBody>
          <a:bodyPr/>
          <a:lstStyle/>
          <a:p>
            <a:pPr rtl="0"/>
            <a:r>
              <a:rPr lang="sr-RS-Latn"/>
              <a:t>Vožnja u uslovima magle</a:t>
            </a:r>
          </a:p>
        </p:txBody>
      </p:sp>
      <p:sp>
        <p:nvSpPr>
          <p:cNvPr id="3" name="Content Placeholder 2">
            <a:extLst>
              <a:ext uri="{FF2B5EF4-FFF2-40B4-BE49-F238E27FC236}">
                <a16:creationId xmlns:a16="http://schemas.microsoft.com/office/drawing/2014/main" id="{C90FDF16-5D8B-49CC-9DC7-04666024C9BE}"/>
              </a:ext>
            </a:extLst>
          </p:cNvPr>
          <p:cNvSpPr>
            <a:spLocks noGrp="1"/>
          </p:cNvSpPr>
          <p:nvPr>
            <p:ph idx="1"/>
          </p:nvPr>
        </p:nvSpPr>
        <p:spPr/>
        <p:txBody>
          <a:bodyPr>
            <a:normAutofit fontScale="92500" lnSpcReduction="10000"/>
          </a:bodyPr>
          <a:lstStyle/>
          <a:p>
            <a:pPr rtl="0"/>
            <a:r>
              <a:rPr lang="sr-RS-Latn"/>
              <a:t>Pre puta:</a:t>
            </a:r>
          </a:p>
          <a:p>
            <a:pPr lvl="1" rtl="0"/>
            <a:r>
              <a:rPr lang="sr-RS-Latn"/>
              <a:t>Uverite se da je vaše vetrobransko staklo čisto tako da brisači ne razmazuju mrlje.</a:t>
            </a:r>
          </a:p>
          <a:p>
            <a:pPr lvl="1" rtl="0"/>
            <a:r>
              <a:rPr lang="sr-RS-Latn"/>
              <a:t>Uverite se da je vetrobransko staklo čisto sa unutrašnje strane i bez mrlja</a:t>
            </a:r>
          </a:p>
          <a:p>
            <a:pPr rtl="0"/>
            <a:r>
              <a:rPr lang="sr-RS-Latn"/>
              <a:t>Na putu</a:t>
            </a:r>
          </a:p>
          <a:p>
            <a:pPr lvl="1" rtl="0"/>
            <a:r>
              <a:rPr lang="sr-RS-Latn"/>
              <a:t>Usporite</a:t>
            </a:r>
          </a:p>
          <a:p>
            <a:pPr lvl="1" rtl="0"/>
            <a:r>
              <a:rPr lang="sr-RS-Latn"/>
              <a:t>Postarajte se da koristite kratka svetla (nikada duga svetla)</a:t>
            </a:r>
          </a:p>
          <a:p>
            <a:pPr lvl="1" rtl="0"/>
            <a:r>
              <a:rPr lang="sr-RS-Latn"/>
              <a:t>Koristite svetla za maglu kada je vidljivost veoma loša</a:t>
            </a:r>
          </a:p>
          <a:p>
            <a:pPr lvl="1" rtl="0"/>
            <a:r>
              <a:rPr lang="sr-RS-Latn"/>
              <a:t>Povećajte sigurnosnu udaljenost u odnosu na vozilo ispred vas</a:t>
            </a:r>
          </a:p>
          <a:p>
            <a:pPr lvl="1" rtl="0"/>
            <a:r>
              <a:rPr lang="sr-RS-Latn"/>
              <a:t>Koristite ivicu puta (a ne središnju liniju / barijeru) kao vodič</a:t>
            </a:r>
          </a:p>
          <a:p>
            <a:pPr lvl="1" rtl="0"/>
            <a:r>
              <a:rPr lang="sr-RS-Latn"/>
              <a:t>Izbegavajte da koristite svetla vozila ispred vas kao vodič</a:t>
            </a:r>
          </a:p>
          <a:p>
            <a:pPr lvl="1" rtl="0"/>
            <a:r>
              <a:rPr lang="sr-RS-Latn"/>
              <a:t>Otvorite prozor (i ugasite radio) kako biste lakše dobili informacije o kretanju saobraćaja blizu vas</a:t>
            </a:r>
          </a:p>
          <a:p>
            <a:endParaRPr lang="en-GB" dirty="0"/>
          </a:p>
        </p:txBody>
      </p:sp>
    </p:spTree>
    <p:extLst>
      <p:ext uri="{BB962C8B-B14F-4D97-AF65-F5344CB8AC3E}">
        <p14:creationId xmlns:p14="http://schemas.microsoft.com/office/powerpoint/2010/main" val="3011773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DA80711-F95D-4E93-8E59-3E05CB51F649}"/>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rtl="0"/>
            <a:r>
              <a:rPr lang="sr-RS-Latn" sz="6000" kern="1200">
                <a:solidFill>
                  <a:schemeClr val="tx1"/>
                </a:solidFill>
                <a:latin typeface="+mj-lt"/>
                <a:ea typeface="+mj-ea"/>
                <a:cs typeface="+mj-cs"/>
              </a:rPr>
              <a:t>Sigurnosne udaljenosti</a:t>
            </a:r>
          </a:p>
        </p:txBody>
      </p:sp>
      <p:sp>
        <p:nvSpPr>
          <p:cNvPr id="11" name="Freeform: Shape 10">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A car driving down a busy highway&#10;&#10;Description automatically generated">
            <a:extLst>
              <a:ext uri="{FF2B5EF4-FFF2-40B4-BE49-F238E27FC236}">
                <a16:creationId xmlns:a16="http://schemas.microsoft.com/office/drawing/2014/main" id="{EE13255B-03F1-4C85-913C-66D6D9E96377}"/>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077925978"/>
      </p:ext>
    </p:extLst>
  </p:cSld>
  <p:clrMapOvr>
    <a:overrideClrMapping bg1="dk1" tx1="lt1" bg2="dk2" tx2="lt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 name="Rectangle 27">
            <a:extLst>
              <a:ext uri="{FF2B5EF4-FFF2-40B4-BE49-F238E27FC236}">
                <a16:creationId xmlns:a16="http://schemas.microsoft.com/office/drawing/2014/main" id="{EB181E26-89C4-4A14-92DE-0F4C4B0E94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ar parked in front of a truck&#10;&#10;Description automatically generated">
            <a:extLst>
              <a:ext uri="{FF2B5EF4-FFF2-40B4-BE49-F238E27FC236}">
                <a16:creationId xmlns:a16="http://schemas.microsoft.com/office/drawing/2014/main" id="{33DCEE0B-D522-49CE-B6CD-F1E711A1A7B8}"/>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6587330" y="1690689"/>
            <a:ext cx="5604670" cy="2501837"/>
          </a:xfrm>
          <a:custGeom>
            <a:avLst/>
            <a:gdLst>
              <a:gd name="connsiteX0" fmla="*/ 1159248 w 5604670"/>
              <a:gd name="connsiteY0" fmla="*/ 0 h 2501837"/>
              <a:gd name="connsiteX1" fmla="*/ 5604670 w 5604670"/>
              <a:gd name="connsiteY1" fmla="*/ 0 h 2501837"/>
              <a:gd name="connsiteX2" fmla="*/ 5604670 w 5604670"/>
              <a:gd name="connsiteY2" fmla="*/ 2501837 h 2501837"/>
              <a:gd name="connsiteX3" fmla="*/ 0 w 5604670"/>
              <a:gd name="connsiteY3" fmla="*/ 2501837 h 2501837"/>
            </a:gdLst>
            <a:ahLst/>
            <a:cxnLst>
              <a:cxn ang="0">
                <a:pos x="connsiteX0" y="connsiteY0"/>
              </a:cxn>
              <a:cxn ang="0">
                <a:pos x="connsiteX1" y="connsiteY1"/>
              </a:cxn>
              <a:cxn ang="0">
                <a:pos x="connsiteX2" y="connsiteY2"/>
              </a:cxn>
              <a:cxn ang="0">
                <a:pos x="connsiteX3" y="connsiteY3"/>
              </a:cxn>
            </a:cxnLst>
            <a:rect l="l" t="t" r="r" b="b"/>
            <a:pathLst>
              <a:path w="5604670" h="2501837">
                <a:moveTo>
                  <a:pt x="1159248" y="0"/>
                </a:moveTo>
                <a:lnTo>
                  <a:pt x="5604670" y="0"/>
                </a:lnTo>
                <a:lnTo>
                  <a:pt x="5604670" y="2501837"/>
                </a:lnTo>
                <a:lnTo>
                  <a:pt x="0" y="2501837"/>
                </a:lnTo>
                <a:close/>
              </a:path>
            </a:pathLst>
          </a:custGeom>
        </p:spPr>
      </p:pic>
      <p:pic>
        <p:nvPicPr>
          <p:cNvPr id="7" name="Picture 6" descr="A car parked in a parking lot&#10;&#10;Description automatically generated">
            <a:extLst>
              <a:ext uri="{FF2B5EF4-FFF2-40B4-BE49-F238E27FC236}">
                <a16:creationId xmlns:a16="http://schemas.microsoft.com/office/drawing/2014/main" id="{B82A3313-8802-4B91-A2F9-0F83BE6FDAB8}"/>
              </a:ext>
            </a:extLst>
          </p:cNvPr>
          <p:cNvPicPr>
            <a:picLocks noChangeAspect="1"/>
          </p:cNvPicPr>
          <p:nvPr/>
        </p:nvPicPr>
        <p:blipFill rotWithShape="1">
          <a:blip r:embed="rId4">
            <a:extLst>
              <a:ext uri="{28A0092B-C50C-407E-A947-70E740481C1C}">
                <a14:useLocalDpi xmlns:a14="http://schemas.microsoft.com/office/drawing/2010/main" val="0"/>
              </a:ext>
            </a:extLst>
          </a:blip>
          <a:srcRect r="-2"/>
          <a:stretch/>
        </p:blipFill>
        <p:spPr>
          <a:xfrm>
            <a:off x="4791075" y="4357117"/>
            <a:ext cx="7400925" cy="2500884"/>
          </a:xfrm>
          <a:custGeom>
            <a:avLst/>
            <a:gdLst>
              <a:gd name="connsiteX0" fmla="*/ 1717230 w 7400925"/>
              <a:gd name="connsiteY0" fmla="*/ 0 h 2500884"/>
              <a:gd name="connsiteX1" fmla="*/ 7400925 w 7400925"/>
              <a:gd name="connsiteY1" fmla="*/ 0 h 2500884"/>
              <a:gd name="connsiteX2" fmla="*/ 7400925 w 7400925"/>
              <a:gd name="connsiteY2" fmla="*/ 2500884 h 2500884"/>
              <a:gd name="connsiteX3" fmla="*/ 0 w 7400925"/>
              <a:gd name="connsiteY3" fmla="*/ 2500884 h 2500884"/>
              <a:gd name="connsiteX4" fmla="*/ 0 w 7400925"/>
              <a:gd name="connsiteY4" fmla="*/ 2500883 h 2500884"/>
              <a:gd name="connsiteX5" fmla="*/ 552186 w 7400925"/>
              <a:gd name="connsiteY5" fmla="*/ 2500883 h 2500884"/>
              <a:gd name="connsiteX6" fmla="*/ 558423 w 7400925"/>
              <a:gd name="connsiteY6" fmla="*/ 2500883 h 2500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00925" h="2500884">
                <a:moveTo>
                  <a:pt x="1717230" y="0"/>
                </a:moveTo>
                <a:lnTo>
                  <a:pt x="7400925" y="0"/>
                </a:lnTo>
                <a:lnTo>
                  <a:pt x="7400925" y="2500884"/>
                </a:lnTo>
                <a:lnTo>
                  <a:pt x="0" y="2500884"/>
                </a:lnTo>
                <a:lnTo>
                  <a:pt x="0" y="2500883"/>
                </a:lnTo>
                <a:lnTo>
                  <a:pt x="552186" y="2500883"/>
                </a:lnTo>
                <a:lnTo>
                  <a:pt x="558423" y="2500883"/>
                </a:lnTo>
                <a:close/>
              </a:path>
            </a:pathLst>
          </a:custGeom>
        </p:spPr>
      </p:pic>
      <p:sp>
        <p:nvSpPr>
          <p:cNvPr id="38" name="Freeform 37">
            <a:extLst>
              <a:ext uri="{FF2B5EF4-FFF2-40B4-BE49-F238E27FC236}">
                <a16:creationId xmlns:a16="http://schemas.microsoft.com/office/drawing/2014/main" id="{13958066-7CBD-4B89-8F46-614C4F28BC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691641"/>
            <a:ext cx="7571262" cy="5166360"/>
          </a:xfrm>
          <a:custGeom>
            <a:avLst/>
            <a:gdLst>
              <a:gd name="connsiteX0" fmla="*/ 0 w 7571262"/>
              <a:gd name="connsiteY0" fmla="*/ 5166360 h 5166360"/>
              <a:gd name="connsiteX1" fmla="*/ 7571262 w 7571262"/>
              <a:gd name="connsiteY1" fmla="*/ 5166360 h 5166360"/>
              <a:gd name="connsiteX2" fmla="*/ 5177382 w 7571262"/>
              <a:gd name="connsiteY2" fmla="*/ 0 h 5166360"/>
              <a:gd name="connsiteX3" fmla="*/ 5171159 w 7571262"/>
              <a:gd name="connsiteY3" fmla="*/ 0 h 5166360"/>
              <a:gd name="connsiteX4" fmla="*/ 3981368 w 7571262"/>
              <a:gd name="connsiteY4" fmla="*/ 0 h 5166360"/>
              <a:gd name="connsiteX5" fmla="*/ 2331323 w 7571262"/>
              <a:gd name="connsiteY5" fmla="*/ 0 h 5166360"/>
              <a:gd name="connsiteX6" fmla="*/ 0 w 7571262"/>
              <a:gd name="connsiteY6" fmla="*/ 0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71262" h="5166360">
                <a:moveTo>
                  <a:pt x="0" y="5166360"/>
                </a:moveTo>
                <a:lnTo>
                  <a:pt x="7571262" y="5166360"/>
                </a:lnTo>
                <a:lnTo>
                  <a:pt x="5177382" y="0"/>
                </a:lnTo>
                <a:lnTo>
                  <a:pt x="5171159" y="0"/>
                </a:lnTo>
                <a:lnTo>
                  <a:pt x="3981368" y="0"/>
                </a:lnTo>
                <a:lnTo>
                  <a:pt x="2331323" y="0"/>
                </a:lnTo>
                <a:lnTo>
                  <a:pt x="0"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EC4E479-E534-4307-A589-FEF8EA5EB2CC}"/>
              </a:ext>
            </a:extLst>
          </p:cNvPr>
          <p:cNvSpPr>
            <a:spLocks noGrp="1"/>
          </p:cNvSpPr>
          <p:nvPr>
            <p:ph type="title"/>
          </p:nvPr>
        </p:nvSpPr>
        <p:spPr>
          <a:xfrm>
            <a:off x="838200" y="365125"/>
            <a:ext cx="10515600" cy="1325563"/>
          </a:xfrm>
        </p:spPr>
        <p:txBody>
          <a:bodyPr>
            <a:normAutofit/>
          </a:bodyPr>
          <a:lstStyle/>
          <a:p>
            <a:pPr rtl="0"/>
            <a:r>
              <a:rPr lang="sr-RS-Latn" sz="4400">
                <a:solidFill>
                  <a:schemeClr val="bg1"/>
                </a:solidFill>
              </a:rPr>
              <a:t>Udesi od pozadi</a:t>
            </a:r>
          </a:p>
        </p:txBody>
      </p:sp>
      <p:sp>
        <p:nvSpPr>
          <p:cNvPr id="3" name="Content Placeholder 2">
            <a:extLst>
              <a:ext uri="{FF2B5EF4-FFF2-40B4-BE49-F238E27FC236}">
                <a16:creationId xmlns:a16="http://schemas.microsoft.com/office/drawing/2014/main" id="{575C464B-7521-4777-A231-86B7757B3F7B}"/>
              </a:ext>
            </a:extLst>
          </p:cNvPr>
          <p:cNvSpPr>
            <a:spLocks noGrp="1"/>
          </p:cNvSpPr>
          <p:nvPr>
            <p:ph idx="1"/>
          </p:nvPr>
        </p:nvSpPr>
        <p:spPr>
          <a:xfrm>
            <a:off x="838200" y="2015406"/>
            <a:ext cx="5097779" cy="4065986"/>
          </a:xfrm>
        </p:spPr>
        <p:txBody>
          <a:bodyPr anchor="t">
            <a:normAutofit/>
          </a:bodyPr>
          <a:lstStyle/>
          <a:p>
            <a:pPr rtl="0"/>
            <a:r>
              <a:rPr lang="sr-RS-Latn" sz="2000"/>
              <a:t>Udesi od pozadi, kada udarite u vozilo ispred vas ili kada vozilo iza vas udari u vaše, najčešća su vrsta sudara.</a:t>
            </a:r>
          </a:p>
          <a:p>
            <a:endParaRPr lang="en-GB" sz="2000"/>
          </a:p>
          <a:p>
            <a:pPr rtl="0"/>
            <a:r>
              <a:rPr lang="sr-RS-Latn" sz="2000"/>
              <a:t>Iz kog razloga dolazi do takvih sudara?</a:t>
            </a:r>
          </a:p>
        </p:txBody>
      </p:sp>
    </p:spTree>
    <p:extLst>
      <p:ext uri="{BB962C8B-B14F-4D97-AF65-F5344CB8AC3E}">
        <p14:creationId xmlns:p14="http://schemas.microsoft.com/office/powerpoint/2010/main" val="617026202"/>
      </p:ext>
    </p:extLst>
  </p:cSld>
  <p:clrMapOvr>
    <a:overrideClrMapping bg1="dk1" tx1="lt1" bg2="dk2" tx2="lt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BE193-DEB0-4D96-A1C4-5929E6485730}"/>
              </a:ext>
            </a:extLst>
          </p:cNvPr>
          <p:cNvSpPr>
            <a:spLocks noGrp="1"/>
          </p:cNvSpPr>
          <p:nvPr>
            <p:ph type="title"/>
          </p:nvPr>
        </p:nvSpPr>
        <p:spPr/>
        <p:txBody>
          <a:bodyPr/>
          <a:lstStyle/>
          <a:p>
            <a:pPr rtl="0"/>
            <a:r>
              <a:rPr lang="sr-RS-Latn"/>
              <a:t>Izbegavanje udesa od pozadi</a:t>
            </a:r>
          </a:p>
        </p:txBody>
      </p:sp>
      <p:sp>
        <p:nvSpPr>
          <p:cNvPr id="3" name="Content Placeholder 2">
            <a:extLst>
              <a:ext uri="{FF2B5EF4-FFF2-40B4-BE49-F238E27FC236}">
                <a16:creationId xmlns:a16="http://schemas.microsoft.com/office/drawing/2014/main" id="{807396BC-5E53-4818-A1CF-5A1461B9A6D8}"/>
              </a:ext>
            </a:extLst>
          </p:cNvPr>
          <p:cNvSpPr>
            <a:spLocks noGrp="1"/>
          </p:cNvSpPr>
          <p:nvPr>
            <p:ph idx="1"/>
          </p:nvPr>
        </p:nvSpPr>
        <p:spPr/>
        <p:txBody>
          <a:bodyPr>
            <a:normAutofit fontScale="77500" lnSpcReduction="20000"/>
          </a:bodyPr>
          <a:lstStyle/>
          <a:p>
            <a:pPr rtl="0"/>
            <a:r>
              <a:rPr lang="sr-RS-Latn"/>
              <a:t>Održavajte odgovarajuću sigurnosnu razdaljinu</a:t>
            </a:r>
          </a:p>
          <a:p>
            <a:pPr lvl="1" rtl="0"/>
            <a:r>
              <a:rPr lang="sr-RS-Latn"/>
              <a:t>Najmanje dve sekunde kada je lepo vreme i u dobrim uslovima puta</a:t>
            </a:r>
          </a:p>
          <a:p>
            <a:pPr lvl="1" rtl="0"/>
            <a:r>
              <a:rPr lang="sr-RS-Latn"/>
              <a:t>Najmanje četiri sekunde kada je loše vreme i/ili u lošim uslovima puta</a:t>
            </a:r>
          </a:p>
          <a:p>
            <a:pPr lvl="1" rtl="0"/>
            <a:r>
              <a:rPr lang="sr-RS-Latn"/>
              <a:t>Do 10 puta je veća u uslovima leda (ako je putovanje apsolutno neodložno)</a:t>
            </a:r>
          </a:p>
          <a:p>
            <a:pPr rtl="0"/>
            <a:r>
              <a:rPr lang="sr-RS-Latn"/>
              <a:t>Povećajte sigurnosnu razdaljinu ako je vozilo iza vas previše blizu</a:t>
            </a:r>
          </a:p>
          <a:p>
            <a:pPr rtl="0"/>
            <a:r>
              <a:rPr lang="sr-RS-Latn"/>
              <a:t>Budite potpuno koncentrisani na svoju vožnju i dobro pratite saobraćaj ispred vozila pre svog i izbegavajte sve što vas može omesti</a:t>
            </a:r>
          </a:p>
          <a:p>
            <a:pPr rtl="0"/>
            <a:r>
              <a:rPr lang="sr-RS-Latn"/>
              <a:t>Nemojte voziti kada ste umorni/iscrpljeni</a:t>
            </a:r>
          </a:p>
          <a:p>
            <a:pPr rtl="0"/>
            <a:r>
              <a:rPr lang="sr-RS-Latn"/>
              <a:t>Nemojte voziti pod dejstvom negativnih suspstanci</a:t>
            </a:r>
          </a:p>
          <a:p>
            <a:pPr rtl="0"/>
            <a:r>
              <a:rPr lang="sr-RS-Latn"/>
              <a:t>Uverite se da vam je vozilo dobro održavano, posebno kada je reč o pritisku u pneumaticima i dubini šare</a:t>
            </a:r>
          </a:p>
          <a:p>
            <a:pPr rtl="0"/>
            <a:r>
              <a:rPr lang="sr-RS-Latn"/>
              <a:t>Birajte vozila sa sistemom automatskog kočenja (Autonomous Emergency Braking - AEB)</a:t>
            </a:r>
          </a:p>
          <a:p>
            <a:pPr rtl="0"/>
            <a:r>
              <a:rPr lang="sr-RS-Latn"/>
              <a:t>Koristite automatsku kontrolu udaljenosti (Adaptive Cruise Control - ACC) ako je dostupna</a:t>
            </a:r>
          </a:p>
        </p:txBody>
      </p:sp>
    </p:spTree>
    <p:extLst>
      <p:ext uri="{BB962C8B-B14F-4D97-AF65-F5344CB8AC3E}">
        <p14:creationId xmlns:p14="http://schemas.microsoft.com/office/powerpoint/2010/main" val="2198712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0F282-3B32-4FA9-969B-3A6F0F6C9826}"/>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rtl="0"/>
            <a:r>
              <a:rPr lang="sr-RS-Latn" sz="5100" kern="1200">
                <a:solidFill>
                  <a:schemeClr val="tx1"/>
                </a:solidFill>
                <a:latin typeface="+mj-lt"/>
                <a:ea typeface="+mj-ea"/>
                <a:cs typeface="+mj-cs"/>
              </a:rPr>
              <a:t>Šta raditi nakon kvara ili udesa</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ar parked in the grass&#10;&#10;Description automatically generated">
            <a:extLst>
              <a:ext uri="{FF2B5EF4-FFF2-40B4-BE49-F238E27FC236}">
                <a16:creationId xmlns:a16="http://schemas.microsoft.com/office/drawing/2014/main" id="{B7E2B7A8-CCCB-4768-A375-E4715EC4D3CA}"/>
              </a:ext>
            </a:extLst>
          </p:cNvPr>
          <p:cNvPicPr>
            <a:picLocks noChangeAspect="1"/>
          </p:cNvPicPr>
          <p:nvPr/>
        </p:nvPicPr>
        <p:blipFill rotWithShape="1">
          <a:blip r:embed="rId3">
            <a:extLst>
              <a:ext uri="{28A0092B-C50C-407E-A947-70E740481C1C}">
                <a14:useLocalDpi xmlns:a14="http://schemas.microsoft.com/office/drawing/2010/main" val="0"/>
              </a:ext>
            </a:extLst>
          </a:blip>
          <a:srcRect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497198257"/>
      </p:ext>
    </p:extLst>
  </p:cSld>
  <p:clrMapOvr>
    <a:overrideClrMapping bg1="dk1" tx1="lt1" bg2="dk2" tx2="lt2" accent1="accent1" accent2="accent2" accent3="accent3" accent4="accent4" accent5="accent5" accent6="accent6" hlink="hlink" folHlink="folHlink"/>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45FC9-1ADC-414B-A383-AD0B4B5FD89E}"/>
              </a:ext>
            </a:extLst>
          </p:cNvPr>
          <p:cNvSpPr>
            <a:spLocks noGrp="1"/>
          </p:cNvSpPr>
          <p:nvPr>
            <p:ph type="title"/>
          </p:nvPr>
        </p:nvSpPr>
        <p:spPr/>
        <p:txBody>
          <a:bodyPr/>
          <a:lstStyle/>
          <a:p>
            <a:pPr rtl="0"/>
            <a:r>
              <a:rPr lang="sr-RS-Latn"/>
              <a:t>Bezbednost nakon kvara ili udesa</a:t>
            </a:r>
          </a:p>
        </p:txBody>
      </p:sp>
      <p:sp>
        <p:nvSpPr>
          <p:cNvPr id="3" name="Content Placeholder 2">
            <a:extLst>
              <a:ext uri="{FF2B5EF4-FFF2-40B4-BE49-F238E27FC236}">
                <a16:creationId xmlns:a16="http://schemas.microsoft.com/office/drawing/2014/main" id="{647A1875-7CFD-4845-9CA0-8486D93F0CEF}"/>
              </a:ext>
            </a:extLst>
          </p:cNvPr>
          <p:cNvSpPr>
            <a:spLocks noGrp="1"/>
          </p:cNvSpPr>
          <p:nvPr>
            <p:ph idx="1"/>
          </p:nvPr>
        </p:nvSpPr>
        <p:spPr/>
        <p:txBody>
          <a:bodyPr>
            <a:normAutofit fontScale="92500" lnSpcReduction="20000"/>
          </a:bodyPr>
          <a:lstStyle/>
          <a:p>
            <a:pPr rtl="0"/>
            <a:r>
              <a:rPr lang="sr-RS-Latn"/>
              <a:t>Ukoliko je to moguće, pomerite vozilo na bezbedno mesto, van kolovoza.</a:t>
            </a:r>
          </a:p>
          <a:p>
            <a:pPr rtl="0"/>
            <a:r>
              <a:rPr lang="sr-RS-Latn"/>
              <a:t>Uverite se da je vozilo vidljivo: upalite svetla za slučaj opasnosti i, u uslovima loše vidljivosti ili tokom noći, upalite i kratka svetla</a:t>
            </a:r>
          </a:p>
          <a:p>
            <a:pPr rtl="0"/>
            <a:r>
              <a:rPr lang="sr-RS-Latn"/>
              <a:t>Obucite sigurnosnu jaknu/prsluk PRE nego što izađete iz vozila i uverite se da i vaši putnici urade to isto</a:t>
            </a:r>
          </a:p>
          <a:p>
            <a:pPr rtl="0"/>
            <a:r>
              <a:rPr lang="sr-RS-Latn"/>
              <a:t>Napustite vozilo koristeći vrata koja se nalaze najdalje u odnosu na saobraćaj i postarajte se da putnici urade to isto</a:t>
            </a:r>
          </a:p>
          <a:p>
            <a:pPr rtl="0"/>
            <a:r>
              <a:rPr lang="sr-RS-Latn"/>
              <a:t>Stojite na ispravnoj udaljenosti od vozila, i od kolovoza i od vozila, a idealno je iza neke barijere</a:t>
            </a:r>
          </a:p>
          <a:p>
            <a:pPr rtl="0"/>
            <a:r>
              <a:rPr lang="sr-RS-Latn"/>
              <a:t>Ukoliko zakon propisuje obavezu da stavite sigurnosni trougao, uradite to u tom trenutku i postarajte se da sve vreme pratite saobraćaj</a:t>
            </a:r>
          </a:p>
          <a:p>
            <a:pPr rtl="0"/>
            <a:r>
              <a:rPr lang="sr-RS-Latn"/>
              <a:t>Pozovite hitne službe / službe za pomoć u slučaju kvara</a:t>
            </a:r>
          </a:p>
        </p:txBody>
      </p:sp>
    </p:spTree>
    <p:extLst>
      <p:ext uri="{BB962C8B-B14F-4D97-AF65-F5344CB8AC3E}">
        <p14:creationId xmlns:p14="http://schemas.microsoft.com/office/powerpoint/2010/main" val="27832729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45FC9-1ADC-414B-A383-AD0B4B5FD89E}"/>
              </a:ext>
            </a:extLst>
          </p:cNvPr>
          <p:cNvSpPr>
            <a:spLocks noGrp="1"/>
          </p:cNvSpPr>
          <p:nvPr>
            <p:ph type="title"/>
          </p:nvPr>
        </p:nvSpPr>
        <p:spPr/>
        <p:txBody>
          <a:bodyPr/>
          <a:lstStyle/>
          <a:p>
            <a:pPr rtl="0"/>
            <a:r>
              <a:rPr lang="sr-RS-Latn"/>
              <a:t>Bezbednost nakon kvara ili udesa</a:t>
            </a:r>
          </a:p>
        </p:txBody>
      </p:sp>
      <p:sp>
        <p:nvSpPr>
          <p:cNvPr id="3" name="Content Placeholder 2">
            <a:extLst>
              <a:ext uri="{FF2B5EF4-FFF2-40B4-BE49-F238E27FC236}">
                <a16:creationId xmlns:a16="http://schemas.microsoft.com/office/drawing/2014/main" id="{647A1875-7CFD-4845-9CA0-8486D93F0CEF}"/>
              </a:ext>
            </a:extLst>
          </p:cNvPr>
          <p:cNvSpPr>
            <a:spLocks noGrp="1"/>
          </p:cNvSpPr>
          <p:nvPr>
            <p:ph idx="1"/>
          </p:nvPr>
        </p:nvSpPr>
        <p:spPr/>
        <p:txBody>
          <a:bodyPr>
            <a:normAutofit fontScale="92500" lnSpcReduction="20000"/>
          </a:bodyPr>
          <a:lstStyle/>
          <a:p>
            <a:pPr rtl="0"/>
            <a:r>
              <a:rPr lang="sr-RS-Latn"/>
              <a:t>Nikada ne stojite blizu vozila dok čekate i nikada ne zaklanjajte nijedno svetlo.</a:t>
            </a:r>
          </a:p>
          <a:p>
            <a:pPr rtl="0"/>
            <a:r>
              <a:rPr lang="sr-RS-Latn"/>
              <a:t>Nakon udesa uvek pazite na svoju bezbednost pre nego što pomognete drugima</a:t>
            </a:r>
          </a:p>
          <a:p>
            <a:pPr rtl="0"/>
            <a:r>
              <a:rPr lang="sr-RS-Latn"/>
              <a:t>Ako ne možete da sklonite vozilo na bezbedno mesto, na putu velike brzine, ostanite u vozilu vezanog pojasa (pazeći da svi putnici rade to isto), uključenih svetala upozorenja i kratkih svetala i neprekidno pritiskajte kočnice kako bi se kočiona svetla palila i gasila i pozovite hitne službe.</a:t>
            </a:r>
          </a:p>
          <a:p>
            <a:pPr rtl="0"/>
            <a:r>
              <a:rPr lang="sr-RS-Latn"/>
              <a:t>Ukoliko osetite da ste u opasnosti, vratite se u vozilo, stavite pojas (i postarajte se da putnici učine to isto) i zaključajte vrata: čim opasnost koju ste osetili prođe, ponovo napustite vozilo</a:t>
            </a:r>
          </a:p>
          <a:p>
            <a:pPr rtl="0"/>
            <a:r>
              <a:rPr lang="sr-RS-Latn"/>
              <a:t>Ne pokušavajte nikada da popravite kvar na putu: pozovite pomoć za slučaj kvara / servis da to uradi za vas</a:t>
            </a:r>
          </a:p>
        </p:txBody>
      </p:sp>
    </p:spTree>
    <p:extLst>
      <p:ext uri="{BB962C8B-B14F-4D97-AF65-F5344CB8AC3E}">
        <p14:creationId xmlns:p14="http://schemas.microsoft.com/office/powerpoint/2010/main" val="18953231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396D20-F8D0-4294-92BC-F102D55C5153}"/>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rtl="0"/>
            <a:r>
              <a:rPr lang="sr-RS-Latn" sz="6000" kern="1200">
                <a:solidFill>
                  <a:schemeClr val="tx1"/>
                </a:solidFill>
                <a:latin typeface="+mj-lt"/>
                <a:ea typeface="+mj-ea"/>
                <a:cs typeface="+mj-cs"/>
              </a:rPr>
              <a:t>Sigurnosni pojasevi</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person, sitting, woman, young&#10;&#10;Description automatically generated">
            <a:extLst>
              <a:ext uri="{FF2B5EF4-FFF2-40B4-BE49-F238E27FC236}">
                <a16:creationId xmlns:a16="http://schemas.microsoft.com/office/drawing/2014/main" id="{392B34B3-A3F3-44B4-85E3-C604CD3747F5}"/>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735587829"/>
      </p:ext>
    </p:extLst>
  </p:cSld>
  <p:clrMapOvr>
    <a:overrideClrMapping bg1="dk1" tx1="lt1" bg2="dk2" tx2="lt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9FB3227-2462-4208-8B45-1AAB400E9CE4}"/>
              </a:ext>
            </a:extLst>
          </p:cNvPr>
          <p:cNvSpPr>
            <a:spLocks noGrp="1"/>
          </p:cNvSpPr>
          <p:nvPr>
            <p:ph type="title"/>
          </p:nvPr>
        </p:nvSpPr>
        <p:spPr/>
        <p:txBody>
          <a:bodyPr/>
          <a:lstStyle/>
          <a:p>
            <a:pPr rtl="0"/>
            <a:r>
              <a:rPr lang="sr-RS-Latn"/>
              <a:t>Sigurnosni pojasevi</a:t>
            </a:r>
          </a:p>
        </p:txBody>
      </p:sp>
      <p:sp>
        <p:nvSpPr>
          <p:cNvPr id="2" name="Content Placeholder 1">
            <a:extLst>
              <a:ext uri="{FF2B5EF4-FFF2-40B4-BE49-F238E27FC236}">
                <a16:creationId xmlns:a16="http://schemas.microsoft.com/office/drawing/2014/main" id="{76881BA0-0A7A-40C6-8ED6-A9EAAF9328D6}"/>
              </a:ext>
            </a:extLst>
          </p:cNvPr>
          <p:cNvSpPr>
            <a:spLocks noGrp="1"/>
          </p:cNvSpPr>
          <p:nvPr>
            <p:ph idx="1"/>
          </p:nvPr>
        </p:nvSpPr>
        <p:spPr>
          <a:xfrm>
            <a:off x="838200" y="2901695"/>
            <a:ext cx="10515600" cy="3275267"/>
          </a:xfrm>
        </p:spPr>
        <p:txBody>
          <a:bodyPr/>
          <a:lstStyle/>
          <a:p>
            <a:pPr rtl="0"/>
            <a:r>
              <a:rPr lang="sr-RS-Latn"/>
              <a:t>Nošenje sigurnosnog pojasa smanjuje rizik od fatalnih povreda za do 50% za putnike na prednjim sedištima</a:t>
            </a:r>
          </a:p>
          <a:p>
            <a:pPr rtl="0"/>
            <a:r>
              <a:rPr lang="sr-RS-Latn"/>
              <a:t>Taj procenat raste do 75% za putnike na zadnjim sedištima</a:t>
            </a:r>
          </a:p>
          <a:p>
            <a:pPr rtl="0"/>
            <a:r>
              <a:rPr lang="sr-RS-Latn"/>
              <a:t>111 zemalja u svetu ima sveobuhvatne zakone u pogledu sigurnosnih pojaseva i oni pokrivaju 4,8 milijardi ljudi</a:t>
            </a:r>
          </a:p>
        </p:txBody>
      </p:sp>
      <p:pic>
        <p:nvPicPr>
          <p:cNvPr id="6" name="Graphic 5" descr="Seat Belt">
            <a:extLst>
              <a:ext uri="{FF2B5EF4-FFF2-40B4-BE49-F238E27FC236}">
                <a16:creationId xmlns:a16="http://schemas.microsoft.com/office/drawing/2014/main" id="{C49AC3D5-D79F-498F-BFEB-F1BD56326EC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589264" y="522541"/>
            <a:ext cx="2116391" cy="2116391"/>
          </a:xfrm>
          <a:prstGeom prst="rect">
            <a:avLst/>
          </a:prstGeom>
        </p:spPr>
      </p:pic>
    </p:spTree>
    <p:extLst>
      <p:ext uri="{BB962C8B-B14F-4D97-AF65-F5344CB8AC3E}">
        <p14:creationId xmlns:p14="http://schemas.microsoft.com/office/powerpoint/2010/main" val="31215947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B4929-47D6-4BAB-B489-3EF476C0D53F}"/>
              </a:ext>
            </a:extLst>
          </p:cNvPr>
          <p:cNvSpPr>
            <a:spLocks noGrp="1"/>
          </p:cNvSpPr>
          <p:nvPr>
            <p:ph type="title"/>
          </p:nvPr>
        </p:nvSpPr>
        <p:spPr/>
        <p:txBody>
          <a:bodyPr/>
          <a:lstStyle/>
          <a:p>
            <a:pPr rtl="0"/>
            <a:r>
              <a:rPr lang="sr-RS-Latn"/>
              <a:t>Uvek nosite sigurnosni pojas...</a:t>
            </a:r>
          </a:p>
        </p:txBody>
      </p:sp>
      <p:pic>
        <p:nvPicPr>
          <p:cNvPr id="3" name="Online Media 2" title="Embrace Life - always wear your seat belt">
            <a:hlinkClick r:id="" action="ppaction://media"/>
            <a:extLst>
              <a:ext uri="{FF2B5EF4-FFF2-40B4-BE49-F238E27FC236}">
                <a16:creationId xmlns:a16="http://schemas.microsoft.com/office/drawing/2014/main" id="{D2340A72-B4F4-4300-A98E-6D1CE4B1EE7F}"/>
              </a:ext>
            </a:extLst>
          </p:cNvPr>
          <p:cNvPicPr>
            <a:picLocks noRot="1" noChangeAspect="1"/>
          </p:cNvPicPr>
          <p:nvPr>
            <a:videoFile r:link="rId2"/>
          </p:nvPr>
        </p:nvPicPr>
        <p:blipFill>
          <a:blip r:embed="rId5"/>
          <a:stretch>
            <a:fillRect/>
          </a:stretch>
        </p:blipFill>
        <p:spPr>
          <a:xfrm>
            <a:off x="3048000" y="1714500"/>
            <a:ext cx="6096000" cy="3429000"/>
          </a:xfrm>
          <a:prstGeom prst="rect">
            <a:avLst/>
          </a:prstGeom>
        </p:spPr>
      </p:pic>
    </p:spTree>
    <p:custDataLst>
      <p:tags r:id="rId1"/>
    </p:custDataLst>
    <p:extLst>
      <p:ext uri="{BB962C8B-B14F-4D97-AF65-F5344CB8AC3E}">
        <p14:creationId xmlns:p14="http://schemas.microsoft.com/office/powerpoint/2010/main" val="3717801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8E671-0EAD-48F9-AB59-6655C40B8792}"/>
              </a:ext>
            </a:extLst>
          </p:cNvPr>
          <p:cNvSpPr>
            <a:spLocks noGrp="1"/>
          </p:cNvSpPr>
          <p:nvPr>
            <p:ph type="title"/>
          </p:nvPr>
        </p:nvSpPr>
        <p:spPr>
          <a:xfrm>
            <a:off x="6746628" y="1783959"/>
            <a:ext cx="4645250" cy="2889114"/>
          </a:xfrm>
        </p:spPr>
        <p:txBody>
          <a:bodyPr vert="horz" lIns="91440" tIns="45720" rIns="91440" bIns="45720" rtlCol="0" anchor="b">
            <a:normAutofit/>
          </a:bodyPr>
          <a:lstStyle/>
          <a:p>
            <a:pPr rtl="0"/>
            <a:r>
              <a:rPr lang="sr-RS-Latn" sz="6000" kern="1200">
                <a:solidFill>
                  <a:schemeClr val="tx1"/>
                </a:solidFill>
                <a:latin typeface="+mj-lt"/>
                <a:ea typeface="+mj-ea"/>
                <a:cs typeface="+mj-cs"/>
              </a:rPr>
              <a:t>Kacige</a:t>
            </a:r>
          </a:p>
        </p:txBody>
      </p:sp>
      <p:sp>
        <p:nvSpPr>
          <p:cNvPr id="14" name="Freeform: Shape 13">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descr="A person riding a motorcycle on a city street&#10;&#10;Description automatically generated">
            <a:extLst>
              <a:ext uri="{FF2B5EF4-FFF2-40B4-BE49-F238E27FC236}">
                <a16:creationId xmlns:a16="http://schemas.microsoft.com/office/drawing/2014/main" id="{63EDB258-7E79-47CE-8438-8B75459918FA}"/>
              </a:ext>
            </a:extLst>
          </p:cNvPr>
          <p:cNvPicPr>
            <a:picLocks noChangeAspect="1"/>
          </p:cNvPicPr>
          <p:nvPr/>
        </p:nvPicPr>
        <p:blipFill rotWithShape="1">
          <a:blip r:embed="rId4">
            <a:extLst>
              <a:ext uri="{28A0092B-C50C-407E-A947-70E740481C1C}">
                <a14:useLocalDpi xmlns:a14="http://schemas.microsoft.com/office/drawing/2010/main" val="0"/>
              </a:ext>
            </a:extLst>
          </a:blip>
          <a:srcRect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custDataLst>
      <p:tags r:id="rId1"/>
    </p:custDataLst>
    <p:extLst>
      <p:ext uri="{BB962C8B-B14F-4D97-AF65-F5344CB8AC3E}">
        <p14:creationId xmlns:p14="http://schemas.microsoft.com/office/powerpoint/2010/main" val="1844708885"/>
      </p:ext>
    </p:extLst>
  </p:cSld>
  <p:clrMapOvr>
    <a:overrideClrMapping bg1="dk1" tx1="lt1" bg2="dk2" tx2="lt2" accent1="accent1" accent2="accent2" accent3="accent3" accent4="accent4" accent5="accent5" accent6="accent6" hlink="hlink" folHlink="folHlink"/>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AB266E9-977E-4F63-B6A6-690CB8869FD5}"/>
              </a:ext>
            </a:extLst>
          </p:cNvPr>
          <p:cNvSpPr>
            <a:spLocks noGrp="1"/>
          </p:cNvSpPr>
          <p:nvPr>
            <p:ph type="title"/>
          </p:nvPr>
        </p:nvSpPr>
        <p:spPr/>
        <p:txBody>
          <a:bodyPr/>
          <a:lstStyle/>
          <a:p>
            <a:pPr rtl="0"/>
            <a:r>
              <a:rPr lang="sr-RS-Latn"/>
              <a:t>Kacige</a:t>
            </a:r>
          </a:p>
        </p:txBody>
      </p:sp>
      <p:sp>
        <p:nvSpPr>
          <p:cNvPr id="2" name="Content Placeholder 1">
            <a:extLst>
              <a:ext uri="{FF2B5EF4-FFF2-40B4-BE49-F238E27FC236}">
                <a16:creationId xmlns:a16="http://schemas.microsoft.com/office/drawing/2014/main" id="{B65F916C-700C-4729-9D18-B20B0016970B}"/>
              </a:ext>
            </a:extLst>
          </p:cNvPr>
          <p:cNvSpPr>
            <a:spLocks noGrp="1"/>
          </p:cNvSpPr>
          <p:nvPr>
            <p:ph idx="1"/>
          </p:nvPr>
        </p:nvSpPr>
        <p:spPr>
          <a:xfrm>
            <a:off x="838200" y="3084575"/>
            <a:ext cx="10515600" cy="3092387"/>
          </a:xfrm>
        </p:spPr>
        <p:txBody>
          <a:bodyPr/>
          <a:lstStyle/>
          <a:p>
            <a:pPr rtl="0"/>
            <a:r>
              <a:rPr lang="sr-RS-Latn"/>
              <a:t>Nošenje kacige na motociklu na ispravan način smanjuje rizik od smrtnog ishoda za 40% </a:t>
            </a:r>
          </a:p>
          <a:p>
            <a:pPr rtl="0"/>
            <a:r>
              <a:rPr lang="sr-RS-Latn"/>
              <a:t>Rizik od ozbiljne povrede smanjuje se za 70% prilikom nošenja kacige</a:t>
            </a:r>
          </a:p>
          <a:p>
            <a:pPr rtl="0"/>
            <a:r>
              <a:rPr lang="sr-RS-Latn"/>
              <a:t>155 zemalja ima sveobuhvatne zakone koji se tiču nošenja kacige i oni pokrivaju i vozače i putnike</a:t>
            </a:r>
          </a:p>
          <a:p>
            <a:endParaRPr lang="en-GB" dirty="0"/>
          </a:p>
          <a:p>
            <a:endParaRPr lang="en-GB" dirty="0"/>
          </a:p>
        </p:txBody>
      </p:sp>
      <p:pic>
        <p:nvPicPr>
          <p:cNvPr id="8" name="Graphic 7" descr="Motorcycle">
            <a:extLst>
              <a:ext uri="{FF2B5EF4-FFF2-40B4-BE49-F238E27FC236}">
                <a16:creationId xmlns:a16="http://schemas.microsoft.com/office/drawing/2014/main" id="{565E0BEC-E21A-4310-B84F-3E24745D527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955024" y="584264"/>
            <a:ext cx="2212848" cy="2212848"/>
          </a:xfrm>
          <a:prstGeom prst="rect">
            <a:avLst/>
          </a:prstGeom>
        </p:spPr>
      </p:pic>
    </p:spTree>
    <p:extLst>
      <p:ext uri="{BB962C8B-B14F-4D97-AF65-F5344CB8AC3E}">
        <p14:creationId xmlns:p14="http://schemas.microsoft.com/office/powerpoint/2010/main" val="179568675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42"/>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DE9B4D394D14D489AD0E416369DBA68" ma:contentTypeVersion="19" ma:contentTypeDescription="Create a new document." ma:contentTypeScope="" ma:versionID="860427d62ca36e4e03751bfd42b9a5bc">
  <xsd:schema xmlns:xsd="http://www.w3.org/2001/XMLSchema" xmlns:xs="http://www.w3.org/2001/XMLSchema" xmlns:p="http://schemas.microsoft.com/office/2006/metadata/properties" xmlns:ns1="http://schemas.microsoft.com/sharepoint/v3" xmlns:ns2="26a8f23c-6e11-458f-b8fd-a647a59ab2ac" targetNamespace="http://schemas.microsoft.com/office/2006/metadata/properties" ma:root="true" ma:fieldsID="a29991cf2c24dae38d600bc4f939ceb8" ns1:_="" ns2:_="">
    <xsd:import namespace="http://schemas.microsoft.com/sharepoint/v3"/>
    <xsd:import namespace="26a8f23c-6e11-458f-b8fd-a647a59ab2ac"/>
    <xsd:element name="properties">
      <xsd:complexType>
        <xsd:sequence>
          <xsd:element name="documentManagement">
            <xsd:complexType>
              <xsd:all>
                <xsd:element ref="ns2:SharedWithUsers" minOccurs="0"/>
                <xsd:element ref="ns2:SharedWithDetails" minOccurs="0"/>
                <xsd:element ref="ns2:SharingHintHash" minOccurs="0"/>
                <xsd:element ref="ns2:UniqueSourceRef" minOccurs="0"/>
                <xsd:element ref="ns2:FileHash" minOccurs="0"/>
                <xsd:element ref="ns2:CloudMigratorVersion" minOccurs="0"/>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2:MediaServiceGenerationTime" minOccurs="0"/>
                <xsd:element ref="ns2:MediaServiceEventHashCode" minOccurs="0"/>
                <xsd:element ref="ns2:MediaServiceAutoKeyPoints" minOccurs="0"/>
                <xsd:element ref="ns2:MediaServiceKeyPoints" minOccurs="0"/>
                <xsd:element ref="ns1:_ip_UnifiedCompliancePolicyProperties" minOccurs="0"/>
                <xsd:element ref="ns1:_ip_UnifiedCompliancePolicyUIAc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4" nillable="true" ma:displayName="Unified Compliance Policy Properties" ma:hidden="true" ma:internalName="_ip_UnifiedCompliancePolicyProperties">
      <xsd:simpleType>
        <xsd:restriction base="dms:Note"/>
      </xsd:simpleType>
    </xsd:element>
    <xsd:element name="_ip_UnifiedCompliancePolicyUIAction" ma:index="25"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6a8f23c-6e11-458f-b8fd-a647a59ab2ac"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element name="UniqueSourceRef" ma:index="11" nillable="true" ma:displayName="UniqueSourceRef" ma:internalName="UniqueSourceRef">
      <xsd:simpleType>
        <xsd:restriction base="dms:Note">
          <xsd:maxLength value="255"/>
        </xsd:restriction>
      </xsd:simpleType>
    </xsd:element>
    <xsd:element name="FileHash" ma:index="12" nillable="true" ma:displayName="FileHash" ma:internalName="FileHash">
      <xsd:simpleType>
        <xsd:restriction base="dms:Note">
          <xsd:maxLength value="255"/>
        </xsd:restriction>
      </xsd:simpleType>
    </xsd:element>
    <xsd:element name="CloudMigratorVersion" ma:index="13" nillable="true" ma:displayName="CloudMigratorVersion" ma:internalName="CloudMigratorVersion">
      <xsd:simpleType>
        <xsd:restriction base="dms:Note">
          <xsd:maxLength value="255"/>
        </xsd:restriction>
      </xsd:simpleType>
    </xsd:element>
    <xsd:element name="MediaServiceMetadata" ma:index="14" nillable="true" ma:displayName="MediaServiceMetadata" ma:hidden="true" ma:internalName="MediaServiceMetadata" ma:readOnly="true">
      <xsd:simpleType>
        <xsd:restriction base="dms:Note"/>
      </xsd:simpleType>
    </xsd:element>
    <xsd:element name="MediaServiceFastMetadata" ma:index="15" nillable="true" ma:displayName="MediaServiceFastMetadata" ma:hidden="true" ma:internalName="MediaServiceFastMetadata" ma:readOnly="true">
      <xsd:simpleType>
        <xsd:restriction base="dms:Note"/>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ServiceAutoKeyPoints" ma:index="22" nillable="true" ma:displayName="MediaServiceAutoKeyPoints" ma:hidden="true" ma:internalName="MediaServiceAutoKeyPoints" ma:readOnly="true">
      <xsd:simpleType>
        <xsd:restriction base="dms:Note"/>
      </xsd:simpleType>
    </xsd:element>
    <xsd:element name="MediaServiceKeyPoints" ma:index="23" nillable="true" ma:displayName="KeyPoints" ma:internalName="MediaServiceKeyPoints" ma:readOnly="true">
      <xsd:simpleType>
        <xsd:restriction base="dms:Note">
          <xsd:maxLength value="255"/>
        </xsd:restriction>
      </xsd:simpleType>
    </xsd:element>
    <xsd:element name="MediaLengthInSeconds" ma:index="26"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FileHash xmlns="26a8f23c-6e11-458f-b8fd-a647a59ab2ac" xsi:nil="true"/>
    <UniqueSourceRef xmlns="26a8f23c-6e11-458f-b8fd-a647a59ab2ac" xsi:nil="true"/>
    <_ip_UnifiedCompliancePolicyProperties xmlns="http://schemas.microsoft.com/sharepoint/v3" xsi:nil="true"/>
    <CloudMigratorVersion xmlns="26a8f23c-6e11-458f-b8fd-a647a59ab2ac"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7D1E38-D853-43CB-B9FD-AA8921ECAB2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26a8f23c-6e11-458f-b8fd-a647a59ab2a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07F9CF8-E8D7-4EA3-BE83-5326623159B5}">
  <ds:schemaRefs>
    <ds:schemaRef ds:uri="http://schemas.microsoft.com/office/2006/metadata/properties"/>
    <ds:schemaRef ds:uri="http://schemas.microsoft.com/office/infopath/2007/PartnerControls"/>
    <ds:schemaRef ds:uri="http://schemas.microsoft.com/sharepoint/v3"/>
    <ds:schemaRef ds:uri="26a8f23c-6e11-458f-b8fd-a647a59ab2ac"/>
  </ds:schemaRefs>
</ds:datastoreItem>
</file>

<file path=customXml/itemProps3.xml><?xml version="1.0" encoding="utf-8"?>
<ds:datastoreItem xmlns:ds="http://schemas.openxmlformats.org/officeDocument/2006/customXml" ds:itemID="{E6CF82CF-85CB-42DD-AAA7-DE8C0B57908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22</TotalTime>
  <Words>4693</Words>
  <Application>Microsoft Office PowerPoint</Application>
  <PresentationFormat>Widescreen</PresentationFormat>
  <Paragraphs>377</Paragraphs>
  <Slides>42</Slides>
  <Notes>41</Notes>
  <HiddenSlides>1</HiddenSlides>
  <MMClips>7</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42</vt:i4>
      </vt:variant>
    </vt:vector>
  </HeadingPairs>
  <TitlesOfParts>
    <vt:vector size="46" baseType="lpstr">
      <vt:lpstr>Arial</vt:lpstr>
      <vt:lpstr>Calibri</vt:lpstr>
      <vt:lpstr>Calibri Light</vt:lpstr>
      <vt:lpstr>Office Theme</vt:lpstr>
      <vt:lpstr>Obrazac prezentacije PREZENTACIJA O BEZBEDNOSTI ZA VOZAČE</vt:lpstr>
      <vt:lpstr>Prezentacija o bezbednosti za vozače</vt:lpstr>
      <vt:lpstr>Moduli</vt:lpstr>
      <vt:lpstr>Razmera problema</vt:lpstr>
      <vt:lpstr>Povrede u drumskom saobraćaju: činjenice</vt:lpstr>
      <vt:lpstr>Toplotna mapa smrtnosti na drumu</vt:lpstr>
      <vt:lpstr>Prekoračenje brzine</vt:lpstr>
      <vt:lpstr>Brzina</vt:lpstr>
      <vt:lpstr>Prekoračivanje brzine u urbanim područjima</vt:lpstr>
      <vt:lpstr>Prekoračivanje brzine na bržim putevima</vt:lpstr>
      <vt:lpstr>Vožnja pri primerenoj brzini</vt:lpstr>
      <vt:lpstr>Upravljanje brzinom</vt:lpstr>
      <vt:lpstr>Vožnja pod uticajem supstanci</vt:lpstr>
      <vt:lpstr>Uticaj supstanci</vt:lpstr>
      <vt:lpstr>Nekoliko činjenica o vožnji u pijanom stanju</vt:lpstr>
      <vt:lpstr>Kada ću se osloboditi alkohola i biti dovoljno dobro da vozim?</vt:lpstr>
      <vt:lpstr>Vožnja pod uticajem droga</vt:lpstr>
      <vt:lpstr>Koje su posledice?</vt:lpstr>
      <vt:lpstr>Ometana vožnja</vt:lpstr>
      <vt:lpstr>Ometanja</vt:lpstr>
      <vt:lpstr>Koji su neki od vidova ometanja?</vt:lpstr>
      <vt:lpstr>Korišćenje telefona tokom vožnje</vt:lpstr>
      <vt:lpstr>Vožnja uz zamor ili umor</vt:lpstr>
      <vt:lpstr>Vožnja uz umor</vt:lpstr>
      <vt:lpstr>Zamor</vt:lpstr>
      <vt:lpstr>Kako se izlazi na kraj s umorom</vt:lpstr>
      <vt:lpstr>Vožnja u nepogodnim vremenskim uslovima</vt:lpstr>
      <vt:lpstr>Stvari koje treba razmotriti</vt:lpstr>
      <vt:lpstr>Vožnja po pljusku</vt:lpstr>
      <vt:lpstr>Vožnja po snegu i ledu</vt:lpstr>
      <vt:lpstr>Vožnja u uslovima magle</vt:lpstr>
      <vt:lpstr>Sigurnosne udaljenosti</vt:lpstr>
      <vt:lpstr>Udesi od pozadi</vt:lpstr>
      <vt:lpstr>Izbegavanje udesa od pozadi</vt:lpstr>
      <vt:lpstr>Šta raditi nakon kvara ili udesa</vt:lpstr>
      <vt:lpstr>Bezbednost nakon kvara ili udesa</vt:lpstr>
      <vt:lpstr>Bezbednost nakon kvara ili udesa</vt:lpstr>
      <vt:lpstr>Sigurnosni pojasevi</vt:lpstr>
      <vt:lpstr>Sigurnosni pojasevi</vt:lpstr>
      <vt:lpstr>Uvek nosite sigurnosni pojas...</vt:lpstr>
      <vt:lpstr>Kacige</vt:lpstr>
      <vt:lpstr>Kacige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Driver Toolbox Talks</dc:title>
  <dc:creator>Andy Price</dc:creator>
  <cp:lastModifiedBy>Sam Campsall</cp:lastModifiedBy>
  <cp:revision>13</cp:revision>
  <dcterms:created xsi:type="dcterms:W3CDTF">2019-10-24T14:11:17Z</dcterms:created>
  <dcterms:modified xsi:type="dcterms:W3CDTF">2022-05-31T14:36:00Z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0x010100DDE9B4D394D14D489AD0E416369DBA68</vt:lpwstr>
  </property>
  <property fmtid="{D5CDD505-2E9C-101B-9397-08002B2CF9AE}" pid="3" name="ArticulateGUID">
    <vt:lpwstr>A835A93D-5497-421F-AEE9-85CE33F8FBE4</vt:lpwstr>
  </property>
  <property fmtid="{D5CDD505-2E9C-101B-9397-08002B2CF9AE}" pid="4" name="ArticulatePath">
    <vt:lpwstr>3.2.6.b Driver Toolbox Talks_sr_RS_Latn</vt:lpwstr>
  </property>
</Properties>
</file>