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2.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9"/>
  </p:notesMasterIdLst>
  <p:sldIdLst>
    <p:sldId id="292" r:id="rId5"/>
    <p:sldId id="256" r:id="rId6"/>
    <p:sldId id="257" r:id="rId7"/>
    <p:sldId id="258" r:id="rId8"/>
    <p:sldId id="284" r:id="rId9"/>
    <p:sldId id="293" r:id="rId10"/>
    <p:sldId id="276" r:id="rId11"/>
    <p:sldId id="259" r:id="rId12"/>
    <p:sldId id="260" r:id="rId13"/>
    <p:sldId id="261" r:id="rId14"/>
    <p:sldId id="262" r:id="rId15"/>
    <p:sldId id="263" r:id="rId16"/>
    <p:sldId id="264" r:id="rId17"/>
    <p:sldId id="265" r:id="rId18"/>
    <p:sldId id="274" r:id="rId19"/>
    <p:sldId id="275" r:id="rId20"/>
    <p:sldId id="294" r:id="rId21"/>
    <p:sldId id="295" r:id="rId22"/>
    <p:sldId id="296" r:id="rId23"/>
    <p:sldId id="297" r:id="rId24"/>
    <p:sldId id="298" r:id="rId25"/>
    <p:sldId id="299" r:id="rId26"/>
    <p:sldId id="268" r:id="rId27"/>
    <p:sldId id="300" r:id="rId28"/>
    <p:sldId id="266" r:id="rId29"/>
    <p:sldId id="267" r:id="rId30"/>
    <p:sldId id="287" r:id="rId31"/>
    <p:sldId id="288" r:id="rId32"/>
    <p:sldId id="289" r:id="rId33"/>
    <p:sldId id="290" r:id="rId34"/>
    <p:sldId id="270" r:id="rId35"/>
    <p:sldId id="271" r:id="rId36"/>
    <p:sldId id="272" r:id="rId37"/>
    <p:sldId id="273" r:id="rId38"/>
  </p:sldIdLst>
  <p:sldSz cx="12192000" cy="6858000"/>
  <p:notesSz cx="6858000" cy="9144000"/>
  <p:custDataLst>
    <p:tags r:id="rId4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955" autoAdjust="0"/>
  </p:normalViewPr>
  <p:slideViewPr>
    <p:cSldViewPr snapToGrid="0">
      <p:cViewPr>
        <p:scale>
          <a:sx n="75" d="100"/>
          <a:sy n="75" d="100"/>
        </p:scale>
        <p:origin x="1950" y="942"/>
      </p:cViewPr>
      <p:guideLst/>
    </p:cSldViewPr>
  </p:slideViewPr>
  <p:notesTextViewPr>
    <p:cViewPr>
      <p:scale>
        <a:sx n="3" d="2"/>
        <a:sy n="3" d="2"/>
      </p:scale>
      <p:origin x="0" y="0"/>
    </p:cViewPr>
  </p:notesTextViewPr>
  <p:notesViewPr>
    <p:cSldViewPr snapToGrid="0">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tags" Target="tags/tag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CF6649-7772-4172-816B-E00DD393D7AA}" type="datetimeFigureOut">
              <a:rPr lang="en-GB" smtClean="0"/>
              <a:t>01/06/2022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A5EA2A-9870-49DA-B982-5C0E83C0E355}" type="slidenum">
              <a:rPr lang="en-GB" smtClean="0"/>
              <a:t>‹#›</a:t>
            </a:fld>
            <a:endParaRPr lang="en-GB"/>
          </a:p>
        </p:txBody>
      </p:sp>
    </p:spTree>
    <p:extLst>
      <p:ext uri="{BB962C8B-B14F-4D97-AF65-F5344CB8AC3E}">
        <p14:creationId xmlns:p14="http://schemas.microsoft.com/office/powerpoint/2010/main" val="23919323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F0A5EA2A-9870-49DA-B982-5C0E83C0E355}" type="slidenum">
              <a:rPr/>
              <a:t>2</a:t>
            </a:fld>
            <a:endParaRPr/>
          </a:p>
        </p:txBody>
      </p:sp>
    </p:spTree>
    <p:extLst>
      <p:ext uri="{BB962C8B-B14F-4D97-AF65-F5344CB8AC3E}">
        <p14:creationId xmlns:p14="http://schemas.microsoft.com/office/powerpoint/2010/main" val="3394254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F0A5EA2A-9870-49DA-B982-5C0E83C0E355}" type="slidenum">
              <a:rPr/>
              <a:t>3</a:t>
            </a:fld>
            <a:endParaRPr/>
          </a:p>
        </p:txBody>
      </p:sp>
    </p:spTree>
    <p:extLst>
      <p:ext uri="{BB962C8B-B14F-4D97-AF65-F5344CB8AC3E}">
        <p14:creationId xmlns:p14="http://schemas.microsoft.com/office/powerpoint/2010/main" val="10103509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Ovaj odeljak prezentacije se osvrće na razmere problema bezbednosti na putevima širom sveta.</a:t>
            </a:r>
          </a:p>
        </p:txBody>
      </p:sp>
      <p:sp>
        <p:nvSpPr>
          <p:cNvPr id="4" name="Slide Number Placeholder 3"/>
          <p:cNvSpPr>
            <a:spLocks noGrp="1"/>
          </p:cNvSpPr>
          <p:nvPr>
            <p:ph type="sldNum" sz="quarter" idx="5"/>
          </p:nvPr>
        </p:nvSpPr>
        <p:spPr/>
        <p:txBody>
          <a:bodyPr/>
          <a:lstStyle/>
          <a:p>
            <a:pPr rtl="0"/>
            <a:fld id="{F0A5EA2A-9870-49DA-B982-5C0E83C0E355}" type="slidenum">
              <a:rPr/>
              <a:t>4</a:t>
            </a:fld>
            <a:endParaRPr/>
          </a:p>
        </p:txBody>
      </p:sp>
    </p:spTree>
    <p:extLst>
      <p:ext uri="{BB962C8B-B14F-4D97-AF65-F5344CB8AC3E}">
        <p14:creationId xmlns:p14="http://schemas.microsoft.com/office/powerpoint/2010/main" val="7813960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Video-uvod koji ističe realnu razmeru problema bezbednosti na putevima širom sveta.</a:t>
            </a:r>
          </a:p>
          <a:p>
            <a:endParaRPr lang="en-GB" dirty="0"/>
          </a:p>
          <a:p>
            <a:pPr rtl="0"/>
            <a:r>
              <a:rPr lang="sr-RS-Latn"/>
              <a:t>U njemu se ističu neke činjenice i cifre i priča se o ciljevima održivog razvoja kao okviru koji vlade država mogu da upotrebe kako bi poboljšale bezbednost na putevima.</a:t>
            </a:r>
          </a:p>
        </p:txBody>
      </p:sp>
      <p:sp>
        <p:nvSpPr>
          <p:cNvPr id="4" name="Slide Number Placeholder 3"/>
          <p:cNvSpPr>
            <a:spLocks noGrp="1"/>
          </p:cNvSpPr>
          <p:nvPr>
            <p:ph type="sldNum" sz="quarter" idx="5"/>
          </p:nvPr>
        </p:nvSpPr>
        <p:spPr/>
        <p:txBody>
          <a:bodyPr/>
          <a:lstStyle/>
          <a:p>
            <a:pPr rtl="0"/>
            <a:fld id="{F0A5EA2A-9870-49DA-B982-5C0E83C0E355}" type="slidenum">
              <a:rPr/>
              <a:t>5</a:t>
            </a:fld>
            <a:endParaRPr/>
          </a:p>
        </p:txBody>
      </p:sp>
    </p:spTree>
    <p:extLst>
      <p:ext uri="{BB962C8B-B14F-4D97-AF65-F5344CB8AC3E}">
        <p14:creationId xmlns:p14="http://schemas.microsoft.com/office/powerpoint/2010/main" val="1881183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Ovaj slajd pruža dokaze za neke od informacija u video-snimku i ističe razmere problema u zemljama s niskim i srednjim standardom, kao i problem s ranjivim korisnicima puteva – pešacima, motociklistima i biciklistima.</a:t>
            </a:r>
          </a:p>
          <a:p>
            <a:endParaRPr lang="en-GB" dirty="0"/>
          </a:p>
          <a:p>
            <a:pPr rtl="0"/>
            <a:r>
              <a:rPr lang="sr-RS-Latn"/>
              <a:t>Uvek bi trebalo da imate na umu da je naša dužnost kao menadžera da upravljamo zdravljem i bezbednošću naših zaposlenih, kao i drugih učesnika u saobraćaju, pa bi svaki sudar u kojem je došlo (ili moglo da dođe) do povreda bilo kog učesnika u saobraćaju trebalo da shvatimo podjednako ozbiljno kao sudare u kojima su naši zaposleni povređeni (ili mogli da budu povređeni).</a:t>
            </a:r>
          </a:p>
          <a:p>
            <a:endParaRPr lang="en-GB" dirty="0"/>
          </a:p>
        </p:txBody>
      </p:sp>
      <p:sp>
        <p:nvSpPr>
          <p:cNvPr id="4" name="Slide Number Placeholder 3"/>
          <p:cNvSpPr>
            <a:spLocks noGrp="1"/>
          </p:cNvSpPr>
          <p:nvPr>
            <p:ph type="sldNum" sz="quarter" idx="5"/>
          </p:nvPr>
        </p:nvSpPr>
        <p:spPr/>
        <p:txBody>
          <a:bodyPr/>
          <a:lstStyle/>
          <a:p>
            <a:pPr rtl="0"/>
            <a:fld id="{F0A5EA2A-9870-49DA-B982-5C0E83C0E355}" type="slidenum">
              <a:rPr/>
              <a:t>6</a:t>
            </a:fld>
            <a:endParaRPr/>
          </a:p>
        </p:txBody>
      </p:sp>
    </p:spTree>
    <p:extLst>
      <p:ext uri="{BB962C8B-B14F-4D97-AF65-F5344CB8AC3E}">
        <p14:creationId xmlns:p14="http://schemas.microsoft.com/office/powerpoint/2010/main" val="20830027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 toplotna mapa područja na kojima dolazi do smrtnih slučajeva – što je boja tamnija, to je viši broj smrtnih slučajeva po populaciji od 100.000 stanovnika – pomaže vam da uočite gde se nalaze problemi u zemljama u kojima poslujete.</a:t>
            </a:r>
          </a:p>
        </p:txBody>
      </p:sp>
      <p:sp>
        <p:nvSpPr>
          <p:cNvPr id="4" name="Slide Number Placeholder 3"/>
          <p:cNvSpPr>
            <a:spLocks noGrp="1"/>
          </p:cNvSpPr>
          <p:nvPr>
            <p:ph type="sldNum" sz="quarter" idx="5"/>
          </p:nvPr>
        </p:nvSpPr>
        <p:spPr/>
        <p:txBody>
          <a:bodyPr/>
          <a:lstStyle/>
          <a:p>
            <a:pPr rtl="0"/>
            <a:fld id="{F0A5EA2A-9870-49DA-B982-5C0E83C0E355}" type="slidenum">
              <a:rPr/>
              <a:t>7</a:t>
            </a:fld>
            <a:endParaRPr/>
          </a:p>
        </p:txBody>
      </p:sp>
    </p:spTree>
    <p:extLst>
      <p:ext uri="{BB962C8B-B14F-4D97-AF65-F5344CB8AC3E}">
        <p14:creationId xmlns:p14="http://schemas.microsoft.com/office/powerpoint/2010/main" val="13437469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U ovom odeljku se razmatraju razlozi zbog kojih bi Kompanija trebalo da upravlja rizicima na putevima na radnom mestu.</a:t>
            </a:r>
          </a:p>
          <a:p>
            <a:endParaRPr lang="en-GB" dirty="0"/>
          </a:p>
          <a:p>
            <a:pPr rtl="0"/>
            <a:r>
              <a:rPr lang="sr-RS-Latn"/>
              <a:t>Ako se sprovodi kao interaktivna sesija, ovde postavite pitanje o razlozima.</a:t>
            </a:r>
          </a:p>
        </p:txBody>
      </p:sp>
      <p:sp>
        <p:nvSpPr>
          <p:cNvPr id="4" name="Slide Number Placeholder 3"/>
          <p:cNvSpPr>
            <a:spLocks noGrp="1"/>
          </p:cNvSpPr>
          <p:nvPr>
            <p:ph type="sldNum" sz="quarter" idx="5"/>
          </p:nvPr>
        </p:nvSpPr>
        <p:spPr/>
        <p:txBody>
          <a:bodyPr/>
          <a:lstStyle/>
          <a:p>
            <a:pPr rtl="0"/>
            <a:fld id="{F0A5EA2A-9870-49DA-B982-5C0E83C0E355}" type="slidenum">
              <a:rPr/>
              <a:t>8</a:t>
            </a:fld>
            <a:endParaRPr/>
          </a:p>
        </p:txBody>
      </p:sp>
    </p:spTree>
    <p:extLst>
      <p:ext uri="{BB962C8B-B14F-4D97-AF65-F5344CB8AC3E}">
        <p14:creationId xmlns:p14="http://schemas.microsoft.com/office/powerpoint/2010/main" val="15276476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Ovo su osnovni razlozi zbog kojih bi svaka organizacija trebalo da upravlja rizicima na putevima na radnom mestu.</a:t>
            </a:r>
          </a:p>
          <a:p>
            <a:endParaRPr lang="en-GB" dirty="0"/>
          </a:p>
          <a:p>
            <a:pPr rtl="0"/>
            <a:r>
              <a:rPr lang="sr-RS-Latn"/>
              <a:t>Sledećih nekoliko slajdova se detaljnije bavi svakom od ovih oblasti kako biste dobili uvide koje možete da upotrebite u svom poslovanju.</a:t>
            </a:r>
          </a:p>
        </p:txBody>
      </p:sp>
      <p:sp>
        <p:nvSpPr>
          <p:cNvPr id="4" name="Slide Number Placeholder 3"/>
          <p:cNvSpPr>
            <a:spLocks noGrp="1"/>
          </p:cNvSpPr>
          <p:nvPr>
            <p:ph type="sldNum" sz="quarter" idx="5"/>
          </p:nvPr>
        </p:nvSpPr>
        <p:spPr/>
        <p:txBody>
          <a:bodyPr/>
          <a:lstStyle/>
          <a:p>
            <a:pPr rtl="0"/>
            <a:fld id="{F0A5EA2A-9870-49DA-B982-5C0E83C0E355}" type="slidenum">
              <a:rPr/>
              <a:t>9</a:t>
            </a:fld>
            <a:endParaRPr/>
          </a:p>
        </p:txBody>
      </p:sp>
    </p:spTree>
    <p:extLst>
      <p:ext uri="{BB962C8B-B14F-4D97-AF65-F5344CB8AC3E}">
        <p14:creationId xmlns:p14="http://schemas.microsoft.com/office/powerpoint/2010/main" val="13437548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Podsetite ljude na činjenice i cifre koje su ranije iznete.</a:t>
            </a:r>
          </a:p>
          <a:p>
            <a:endParaRPr lang="en-GB" dirty="0"/>
          </a:p>
          <a:p>
            <a:pPr rtl="0"/>
            <a:r>
              <a:rPr lang="sr-RS-Latn"/>
              <a:t>Upotrebite vezu da biste pronašli stope smrtnosti u zemljama u kojima poslujete kako biste videli razmere problema na lokalnom nivou.</a:t>
            </a:r>
          </a:p>
          <a:p>
            <a:endParaRPr lang="en-GB" dirty="0"/>
          </a:p>
          <a:p>
            <a:pPr rtl="0"/>
            <a:r>
              <a:rPr lang="sr-RS-Latn"/>
              <a:t>Profesionalni vozači imaju više sudara od običnih korisnika motornih vozila, čak i kada se u obzir uzmu veće kilometraže.  To može da bude posledica većeg pritiska koji imaju usled poslovnih aktivnosti, povrh svega onoga što im se dešava u privatnim životima.</a:t>
            </a:r>
          </a:p>
          <a:p>
            <a:endParaRPr lang="en-GB" dirty="0"/>
          </a:p>
          <a:p>
            <a:pPr rtl="0"/>
            <a:r>
              <a:rPr lang="sr-RS-Latn"/>
              <a:t>Trebalo bi da istaknete da ne treba da se brinemo samo o smrtnim slučajevima na putevima – već i o milionima ozbiljnih povreda.</a:t>
            </a:r>
          </a:p>
        </p:txBody>
      </p:sp>
      <p:sp>
        <p:nvSpPr>
          <p:cNvPr id="4" name="Slide Number Placeholder 3"/>
          <p:cNvSpPr>
            <a:spLocks noGrp="1"/>
          </p:cNvSpPr>
          <p:nvPr>
            <p:ph type="sldNum" sz="quarter" idx="5"/>
          </p:nvPr>
        </p:nvSpPr>
        <p:spPr/>
        <p:txBody>
          <a:bodyPr/>
          <a:lstStyle/>
          <a:p>
            <a:pPr rtl="0"/>
            <a:fld id="{F0A5EA2A-9870-49DA-B982-5C0E83C0E355}" type="slidenum">
              <a:rPr/>
              <a:t>10</a:t>
            </a:fld>
            <a:endParaRPr/>
          </a:p>
        </p:txBody>
      </p:sp>
    </p:spTree>
    <p:extLst>
      <p:ext uri="{BB962C8B-B14F-4D97-AF65-F5344CB8AC3E}">
        <p14:creationId xmlns:p14="http://schemas.microsoft.com/office/powerpoint/2010/main" val="282775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Zakonska situacija se razlikuje od zemlje do zemlje, pa se ne vredi upuštati u detalje ovde, ali dovoljno je reći da postoji rizik od krivičnog gonjenja ako državni organi vide greške menadžera kao nešto što je doprinelo dolasku do sudara.</a:t>
            </a:r>
          </a:p>
        </p:txBody>
      </p:sp>
      <p:sp>
        <p:nvSpPr>
          <p:cNvPr id="4" name="Slide Number Placeholder 3"/>
          <p:cNvSpPr>
            <a:spLocks noGrp="1"/>
          </p:cNvSpPr>
          <p:nvPr>
            <p:ph type="sldNum" sz="quarter" idx="5"/>
          </p:nvPr>
        </p:nvSpPr>
        <p:spPr/>
        <p:txBody>
          <a:bodyPr/>
          <a:lstStyle/>
          <a:p>
            <a:pPr rtl="0"/>
            <a:fld id="{F0A5EA2A-9870-49DA-B982-5C0E83C0E355}" type="slidenum">
              <a:rPr/>
              <a:t>11</a:t>
            </a:fld>
            <a:endParaRPr/>
          </a:p>
        </p:txBody>
      </p:sp>
    </p:spTree>
    <p:extLst>
      <p:ext uri="{BB962C8B-B14F-4D97-AF65-F5344CB8AC3E}">
        <p14:creationId xmlns:p14="http://schemas.microsoft.com/office/powerpoint/2010/main" val="9506013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Iz prethodnih diskusija o broju smrtnih slučajeva i ozbiljnih povreda, kao i obuhvaćenih rizika, jasno je da svaka organizacija koja svoju društvenu odgovornost korporacije shvata ozbiljno mora da delotvorno upravlja bezbednošću na putevima na radnom mestu.</a:t>
            </a:r>
          </a:p>
          <a:p>
            <a:endParaRPr lang="en-GB" dirty="0"/>
          </a:p>
          <a:p>
            <a:pPr rtl="0"/>
            <a:r>
              <a:rPr lang="sr-RS-Latn"/>
              <a:t>Uvek imajte na umu da poenta upravljanja bezbednošću na putevima na radnom mestu nije samo bezbednost zaposlenih – već i zaštita drugih ljudi koji učestvuju u saobraćaju.  Čuli smo da se 54% smrtnih ishoda dešava kod ranjivih učesnika u saobraćaju – pešaka, biciklista i motociklista.</a:t>
            </a:r>
          </a:p>
          <a:p>
            <a:endParaRPr lang="en-GB" dirty="0"/>
          </a:p>
          <a:p>
            <a:pPr rtl="0"/>
            <a:r>
              <a:rPr lang="sr-RS-Latn"/>
              <a:t>Postoje mnoge mere koje su dobre za upravljanje bezbednošću na putevima, a istovremeno i za životnu sredinu, pa će delotvorno upravljanje rizikom na putevima na radnom mestu doprineti i „zelenim“ inicijativama.</a:t>
            </a:r>
          </a:p>
        </p:txBody>
      </p:sp>
      <p:sp>
        <p:nvSpPr>
          <p:cNvPr id="4" name="Slide Number Placeholder 3"/>
          <p:cNvSpPr>
            <a:spLocks noGrp="1"/>
          </p:cNvSpPr>
          <p:nvPr>
            <p:ph type="sldNum" sz="quarter" idx="5"/>
          </p:nvPr>
        </p:nvSpPr>
        <p:spPr/>
        <p:txBody>
          <a:bodyPr/>
          <a:lstStyle/>
          <a:p>
            <a:pPr rtl="0"/>
            <a:fld id="{F0A5EA2A-9870-49DA-B982-5C0E83C0E355}" type="slidenum">
              <a:rPr/>
              <a:t>12</a:t>
            </a:fld>
            <a:endParaRPr/>
          </a:p>
        </p:txBody>
      </p:sp>
    </p:spTree>
    <p:extLst>
      <p:ext uri="{BB962C8B-B14F-4D97-AF65-F5344CB8AC3E}">
        <p14:creationId xmlns:p14="http://schemas.microsoft.com/office/powerpoint/2010/main" val="100946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Mada bi najveća motivacija trebalo da bude sprečavanje sudara kako bi se izbegli smrtni slučajevi i ozbiljne povrede, bezbedna vožnja takođe ima smisla iz perspektive poslovanja.</a:t>
            </a:r>
          </a:p>
          <a:p>
            <a:endParaRPr lang="en-GB" dirty="0"/>
          </a:p>
          <a:p>
            <a:pPr rtl="0"/>
            <a:r>
              <a:rPr lang="sr-RS-Latn"/>
              <a:t>Direktni troškovi zavise od prirode polise osiguranja, ali mogu da obuhvataju navedene stvari.</a:t>
            </a:r>
          </a:p>
          <a:p>
            <a:endParaRPr lang="en-GB" dirty="0"/>
          </a:p>
          <a:p>
            <a:pPr rtl="0"/>
            <a:r>
              <a:rPr lang="sr-RS-Latn"/>
              <a:t>Ako vodite interaktivnu sesiju, pitajte koji su skriveni troškovi, odnosno neosigurani gubici?</a:t>
            </a:r>
          </a:p>
        </p:txBody>
      </p:sp>
      <p:sp>
        <p:nvSpPr>
          <p:cNvPr id="4" name="Slide Number Placeholder 3"/>
          <p:cNvSpPr>
            <a:spLocks noGrp="1"/>
          </p:cNvSpPr>
          <p:nvPr>
            <p:ph type="sldNum" sz="quarter" idx="5"/>
          </p:nvPr>
        </p:nvSpPr>
        <p:spPr/>
        <p:txBody>
          <a:bodyPr/>
          <a:lstStyle/>
          <a:p>
            <a:pPr rtl="0"/>
            <a:fld id="{F0A5EA2A-9870-49DA-B982-5C0E83C0E355}" type="slidenum">
              <a:rPr/>
              <a:t>13</a:t>
            </a:fld>
            <a:endParaRPr/>
          </a:p>
        </p:txBody>
      </p:sp>
    </p:spTree>
    <p:extLst>
      <p:ext uri="{BB962C8B-B14F-4D97-AF65-F5344CB8AC3E}">
        <p14:creationId xmlns:p14="http://schemas.microsoft.com/office/powerpoint/2010/main" val="30871739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Ovo bi trebalo da pruži uvid u realne troškove koje poslovanje snosi svaki put kada dođe do sudara.</a:t>
            </a:r>
          </a:p>
        </p:txBody>
      </p:sp>
      <p:sp>
        <p:nvSpPr>
          <p:cNvPr id="4" name="Slide Number Placeholder 3"/>
          <p:cNvSpPr>
            <a:spLocks noGrp="1"/>
          </p:cNvSpPr>
          <p:nvPr>
            <p:ph type="sldNum" sz="quarter" idx="5"/>
          </p:nvPr>
        </p:nvSpPr>
        <p:spPr/>
        <p:txBody>
          <a:bodyPr/>
          <a:lstStyle/>
          <a:p>
            <a:pPr rtl="0"/>
            <a:fld id="{F0A5EA2A-9870-49DA-B982-5C0E83C0E355}" type="slidenum">
              <a:rPr/>
              <a:t>14</a:t>
            </a:fld>
            <a:endParaRPr/>
          </a:p>
        </p:txBody>
      </p:sp>
    </p:spTree>
    <p:extLst>
      <p:ext uri="{BB962C8B-B14F-4D97-AF65-F5344CB8AC3E}">
        <p14:creationId xmlns:p14="http://schemas.microsoft.com/office/powerpoint/2010/main" val="20904820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U ovom odeljku se razmatra koji su to najveći rizici u smislu verovatnoće da će zaposleni ili neki drugi učesnik u saobraćaju poginuti ili biti ozbiljno povređen u sudaru na putu.</a:t>
            </a:r>
          </a:p>
          <a:p>
            <a:endParaRPr lang="en-GB" dirty="0"/>
          </a:p>
          <a:p>
            <a:pPr rtl="0"/>
            <a:r>
              <a:rPr lang="sr-RS-Latn"/>
              <a:t>Ako se ova obuka za linijske menadžere sprovodi kao interaktivna sesija, u ovom trenutku postavite pitanje:</a:t>
            </a:r>
          </a:p>
          <a:p>
            <a:endParaRPr lang="en-GB" dirty="0"/>
          </a:p>
          <a:p>
            <a:pPr rtl="0"/>
            <a:r>
              <a:rPr lang="sr-RS-Latn"/>
              <a:t>„Koji su glavni razlozi zbog kojih dolazi do ozbiljnih sudara?“</a:t>
            </a:r>
          </a:p>
        </p:txBody>
      </p:sp>
      <p:sp>
        <p:nvSpPr>
          <p:cNvPr id="4" name="Slide Number Placeholder 3"/>
          <p:cNvSpPr>
            <a:spLocks noGrp="1"/>
          </p:cNvSpPr>
          <p:nvPr>
            <p:ph type="sldNum" sz="quarter" idx="5"/>
          </p:nvPr>
        </p:nvSpPr>
        <p:spPr/>
        <p:txBody>
          <a:bodyPr/>
          <a:lstStyle/>
          <a:p>
            <a:pPr rtl="0"/>
            <a:fld id="{F0A5EA2A-9870-49DA-B982-5C0E83C0E355}" type="slidenum">
              <a:rPr/>
              <a:t>15</a:t>
            </a:fld>
            <a:endParaRPr/>
          </a:p>
        </p:txBody>
      </p:sp>
    </p:spTree>
    <p:extLst>
      <p:ext uri="{BB962C8B-B14F-4D97-AF65-F5344CB8AC3E}">
        <p14:creationId xmlns:p14="http://schemas.microsoft.com/office/powerpoint/2010/main" val="2111903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Ovo su glavni razlozi zbog kojih dolazi do sudara sa smrtnim ishodom ili ozbiljnim povredama.</a:t>
            </a:r>
          </a:p>
          <a:p>
            <a:endParaRPr lang="en-GB" dirty="0"/>
          </a:p>
          <a:p>
            <a:pPr rtl="0"/>
            <a:r>
              <a:rPr lang="sr-RS-Latn"/>
              <a:t>Naravno, postoje i drugi razlozi, poput vožnje preblizu vozilu ispred, nebezbednog preticanja itd, ali za njih uglavnom postoje dodatni faktori koji im doprinose, kao što su umor, ometanja itd.</a:t>
            </a:r>
          </a:p>
        </p:txBody>
      </p:sp>
      <p:sp>
        <p:nvSpPr>
          <p:cNvPr id="4" name="Slide Number Placeholder 3"/>
          <p:cNvSpPr>
            <a:spLocks noGrp="1"/>
          </p:cNvSpPr>
          <p:nvPr>
            <p:ph type="sldNum" sz="quarter" idx="5"/>
          </p:nvPr>
        </p:nvSpPr>
        <p:spPr/>
        <p:txBody>
          <a:bodyPr/>
          <a:lstStyle/>
          <a:p>
            <a:pPr rtl="0"/>
            <a:fld id="{F0A5EA2A-9870-49DA-B982-5C0E83C0E355}" type="slidenum">
              <a:rPr/>
              <a:t>16</a:t>
            </a:fld>
            <a:endParaRPr/>
          </a:p>
        </p:txBody>
      </p:sp>
    </p:spTree>
    <p:extLst>
      <p:ext uri="{BB962C8B-B14F-4D97-AF65-F5344CB8AC3E}">
        <p14:creationId xmlns:p14="http://schemas.microsoft.com/office/powerpoint/2010/main" val="26007044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Ovaj infografik razmatra značaj nižih ograničenja brzine.</a:t>
            </a:r>
          </a:p>
          <a:p>
            <a:endParaRPr lang="en-GB" dirty="0"/>
          </a:p>
          <a:p>
            <a:pPr rtl="0"/>
            <a:r>
              <a:rPr lang="sr-RS-Latn"/>
              <a:t>Vožnja pri bezbednoj brzini, u zavisnosti od trenutnih uslova na putu i vremenskih uslova, predstavlja najbitniji deo svake politike o bezbednosti na putevima.  Trebalo bi da naglasimo vozačima da ograničenje brzine nije cilj i da u mnogim situacijama, kao kada postoji zastoj na putu, po lošim vremenskim uslovima, noću itd, neće biti bezbedno da voze pri brzini ograničenja.</a:t>
            </a:r>
          </a:p>
        </p:txBody>
      </p:sp>
      <p:sp>
        <p:nvSpPr>
          <p:cNvPr id="4" name="Slide Number Placeholder 3"/>
          <p:cNvSpPr>
            <a:spLocks noGrp="1"/>
          </p:cNvSpPr>
          <p:nvPr>
            <p:ph type="sldNum" sz="quarter" idx="5"/>
          </p:nvPr>
        </p:nvSpPr>
        <p:spPr/>
        <p:txBody>
          <a:bodyPr/>
          <a:lstStyle/>
          <a:p>
            <a:pPr rtl="0"/>
            <a:fld id="{F0A5EA2A-9870-49DA-B982-5C0E83C0E355}" type="slidenum">
              <a:rPr/>
              <a:t>17</a:t>
            </a:fld>
            <a:endParaRPr/>
          </a:p>
        </p:txBody>
      </p:sp>
    </p:spTree>
    <p:extLst>
      <p:ext uri="{BB962C8B-B14F-4D97-AF65-F5344CB8AC3E}">
        <p14:creationId xmlns:p14="http://schemas.microsoft.com/office/powerpoint/2010/main" val="27165950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Ovaj slajd razmatra problem vožnje u pijanom stanju na globalnom nivou.  Svaka količina alkohola u telu, čak i ona niža od lokalnog zakonskog ograničenja, povećava rizik od sudara, pa bi trebalo da usvojimo politiku nekonzumiranja alkohola.  Trebalo bi i da podsetimo zaposlene da i jutro nakon konzumiranja alkohola i dalje mogu da budu onesposobljeni, kao i da ih edukujemo o tome koliko alkohola konzumiraju i koliko telu treba da metaboliše taj alkohol kako bi mogli da shvate kada će se njihovo telo osloboditi alkohola, odnosno kada će biti bezbedno da voze.</a:t>
            </a:r>
          </a:p>
          <a:p>
            <a:endParaRPr lang="en-GB" dirty="0"/>
          </a:p>
          <a:p>
            <a:pPr rtl="0"/>
            <a:r>
              <a:rPr lang="sr-RS-Latn"/>
              <a:t>Trebalo bi i da se uverimo da vozači nemaju lekova ili droga u telu dok voze, pošto će i to povećati rizik od dolaska do sudara.  Važno je imati na umu da i neki lekovi – kako oni koji se uzimaju na lekarski recept, tako i oni koji mogu da se kupe u apoteci – mogu da povećaju rizik od učestvovanja u sudaru. Zato morate da se uverite da su zaposleni svesni toga, kao i da sprečite ljude da voze pod tim okolnostima.</a:t>
            </a:r>
          </a:p>
          <a:p>
            <a:endParaRPr lang="en-GB" dirty="0"/>
          </a:p>
          <a:p>
            <a:pPr rtl="0"/>
            <a:r>
              <a:rPr lang="sr-RS-Latn"/>
              <a:t>g/dl = grami po decilitru</a:t>
            </a:r>
          </a:p>
        </p:txBody>
      </p:sp>
      <p:sp>
        <p:nvSpPr>
          <p:cNvPr id="4" name="Slide Number Placeholder 3"/>
          <p:cNvSpPr>
            <a:spLocks noGrp="1"/>
          </p:cNvSpPr>
          <p:nvPr>
            <p:ph type="sldNum" sz="quarter" idx="5"/>
          </p:nvPr>
        </p:nvSpPr>
        <p:spPr/>
        <p:txBody>
          <a:bodyPr/>
          <a:lstStyle/>
          <a:p>
            <a:pPr rtl="0"/>
            <a:fld id="{F0A5EA2A-9870-49DA-B982-5C0E83C0E355}" type="slidenum">
              <a:rPr/>
              <a:t>18</a:t>
            </a:fld>
            <a:endParaRPr/>
          </a:p>
        </p:txBody>
      </p:sp>
    </p:spTree>
    <p:extLst>
      <p:ext uri="{BB962C8B-B14F-4D97-AF65-F5344CB8AC3E}">
        <p14:creationId xmlns:p14="http://schemas.microsoft.com/office/powerpoint/2010/main" val="26913712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Ovaj infografik se fokusira na najveće ometanje – korišćenje telefona ili pametnih telefona.  Istraživanje sprovedeno širom sveta pokazalo je da su vozači koji koriste telefon, bilo da se radi o direktnom rukovanju ili pomoću hendsfri uređaja, izloženi 4 puta većem riziku od učestvovanja u sudaru.</a:t>
            </a:r>
          </a:p>
          <a:p>
            <a:endParaRPr lang="en-GB" dirty="0"/>
          </a:p>
          <a:p>
            <a:pPr rtl="0"/>
            <a:r>
              <a:rPr lang="sr-RS-Latn"/>
              <a:t>Trebalo bi da podignete nivo svesti o rizicima koji se javljaju i da se uverite da ne podstičete niti podržavate korišćenje telefona tokom vožnje. Nikada nemojte da zovete zaposlenog kada znate da je za volanom, a ako ga pozovete i jasno vam je da on vozi, odmah prekinite poziv.</a:t>
            </a:r>
          </a:p>
          <a:p>
            <a:endParaRPr lang="en-GB" dirty="0"/>
          </a:p>
          <a:p>
            <a:pPr rtl="0"/>
            <a:r>
              <a:rPr lang="sr-RS-Latn"/>
              <a:t>Imajte u vidu da postoje i mnoge druge ometajuće stvari koje vozači rade – na primer, pričaju s putnicima, jedu, piju, doteruju se.  Trebalo bi da se uverite da je poruka koju prenosite vozačima veoma jasna – kada voze, njihova celokupna pažnja mora da bude usmerena na bezbednu vožnju i ni na šta drugo.</a:t>
            </a:r>
          </a:p>
          <a:p>
            <a:endParaRPr lang="en-GB" dirty="0"/>
          </a:p>
        </p:txBody>
      </p:sp>
      <p:sp>
        <p:nvSpPr>
          <p:cNvPr id="4" name="Slide Number Placeholder 3"/>
          <p:cNvSpPr>
            <a:spLocks noGrp="1"/>
          </p:cNvSpPr>
          <p:nvPr>
            <p:ph type="sldNum" sz="quarter" idx="5"/>
          </p:nvPr>
        </p:nvSpPr>
        <p:spPr/>
        <p:txBody>
          <a:bodyPr/>
          <a:lstStyle/>
          <a:p>
            <a:pPr rtl="0"/>
            <a:fld id="{F0A5EA2A-9870-49DA-B982-5C0E83C0E355}" type="slidenum">
              <a:rPr/>
              <a:t>19</a:t>
            </a:fld>
            <a:endParaRPr/>
          </a:p>
        </p:txBody>
      </p:sp>
    </p:spTree>
    <p:extLst>
      <p:ext uri="{BB962C8B-B14F-4D97-AF65-F5344CB8AC3E}">
        <p14:creationId xmlns:p14="http://schemas.microsoft.com/office/powerpoint/2010/main" val="37931831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Ovaj slajd razmatra rizike povezane sa zamorom, odnosno vožnjom u umornom stanju.</a:t>
            </a:r>
          </a:p>
          <a:p>
            <a:endParaRPr lang="en-GB" dirty="0"/>
          </a:p>
          <a:p>
            <a:pPr rtl="0"/>
            <a:r>
              <a:rPr lang="sr-RS-Latn"/>
              <a:t>Treba da obezbedite upravljanje ukupnim brojem radnih sati zaposlenih, a on bi trebalo da uključi vreme provedeno na poslu, u vožnji i u putovanju na posao i sa njega.</a:t>
            </a:r>
          </a:p>
          <a:p>
            <a:endParaRPr lang="en-GB" dirty="0"/>
          </a:p>
          <a:p>
            <a:pPr rtl="0"/>
            <a:r>
              <a:rPr lang="sr-RS-Latn"/>
              <a:t>Treba, takođe, da obezbedite da vozači prave redovne pauze tokom vožnje: one bi trebalo da se prave svaka 2 sata, ili pre ako vozač počinje da se oseća umorno i te pauze bi trebalo da traju oko 15-20 minuta.</a:t>
            </a:r>
          </a:p>
          <a:p>
            <a:endParaRPr lang="en-GB" dirty="0"/>
          </a:p>
          <a:p>
            <a:pPr rtl="0"/>
            <a:r>
              <a:rPr lang="sr-RS-Latn"/>
              <a:t>Na zamor utiču trajanje i kvalitet sna, tako da u tome ulogu igraju i životne okolnosti zaposlenog.  Ako primetite da zaposleni dolazi na posao umoran, ne bi mu trebalo dozvoliti da vozi.</a:t>
            </a:r>
          </a:p>
        </p:txBody>
      </p:sp>
      <p:sp>
        <p:nvSpPr>
          <p:cNvPr id="4" name="Slide Number Placeholder 3"/>
          <p:cNvSpPr>
            <a:spLocks noGrp="1"/>
          </p:cNvSpPr>
          <p:nvPr>
            <p:ph type="sldNum" sz="quarter" idx="5"/>
          </p:nvPr>
        </p:nvSpPr>
        <p:spPr/>
        <p:txBody>
          <a:bodyPr/>
          <a:lstStyle/>
          <a:p>
            <a:pPr rtl="0"/>
            <a:fld id="{F0A5EA2A-9870-49DA-B982-5C0E83C0E355}" type="slidenum">
              <a:rPr/>
              <a:t>20</a:t>
            </a:fld>
            <a:endParaRPr/>
          </a:p>
        </p:txBody>
      </p:sp>
    </p:spTree>
    <p:extLst>
      <p:ext uri="{BB962C8B-B14F-4D97-AF65-F5344CB8AC3E}">
        <p14:creationId xmlns:p14="http://schemas.microsoft.com/office/powerpoint/2010/main" val="2078317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Ovaj slajd prikazuje prednosti nošenja sigurnosnog pojasa, kao kakvo je i zakonodavstvo i primena zakona u različitim zemljama.</a:t>
            </a:r>
          </a:p>
          <a:p>
            <a:endParaRPr lang="en-GB" dirty="0"/>
          </a:p>
          <a:p>
            <a:pPr rtl="0"/>
            <a:r>
              <a:rPr lang="sr-RS-Latn"/>
              <a:t>Treba da obezbedite da vozila koja koriste vaši zaposleni imaju sigurnosne pojaseve sa tri tačke vezivanja na svim sedištima.</a:t>
            </a:r>
          </a:p>
          <a:p>
            <a:endParaRPr lang="en-GB" dirty="0"/>
          </a:p>
          <a:p>
            <a:pPr rtl="0"/>
            <a:r>
              <a:rPr lang="sr-RS-Latn"/>
              <a:t>Treba da se uverite da vozači uvek nose sigurnosni pojas i da je svaki vozač uveren da svi ostali u vozilu nose svoj sigurnosni pojas, bez obzira na zakonske obaveze.</a:t>
            </a:r>
          </a:p>
        </p:txBody>
      </p:sp>
      <p:sp>
        <p:nvSpPr>
          <p:cNvPr id="4" name="Slide Number Placeholder 3"/>
          <p:cNvSpPr>
            <a:spLocks noGrp="1"/>
          </p:cNvSpPr>
          <p:nvPr>
            <p:ph type="sldNum" sz="quarter" idx="5"/>
          </p:nvPr>
        </p:nvSpPr>
        <p:spPr/>
        <p:txBody>
          <a:bodyPr/>
          <a:lstStyle/>
          <a:p>
            <a:pPr rtl="0"/>
            <a:fld id="{F0A5EA2A-9870-49DA-B982-5C0E83C0E355}" type="slidenum">
              <a:rPr/>
              <a:t>21</a:t>
            </a:fld>
            <a:endParaRPr/>
          </a:p>
        </p:txBody>
      </p:sp>
    </p:spTree>
    <p:extLst>
      <p:ext uri="{BB962C8B-B14F-4D97-AF65-F5344CB8AC3E}">
        <p14:creationId xmlns:p14="http://schemas.microsoft.com/office/powerpoint/2010/main" val="33074440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Ovaj sajt ćete uključiti u prezentaciju samo ako među zaposlenima ima onih koji koriste motocikle / mopede / skutere.</a:t>
            </a:r>
          </a:p>
          <a:p>
            <a:endParaRPr lang="en-GB" dirty="0"/>
          </a:p>
          <a:p>
            <a:pPr rtl="0"/>
            <a:r>
              <a:rPr lang="sr-RS-Latn"/>
              <a:t>Ova infografika prikazuje prednosti nošenja kacige i zakonodavstvo u svetu.</a:t>
            </a:r>
          </a:p>
          <a:p>
            <a:endParaRPr lang="en-GB" dirty="0"/>
          </a:p>
          <a:p>
            <a:pPr rtl="0"/>
            <a:r>
              <a:rPr lang="sr-RS-Latn"/>
              <a:t>Bez obzira na lokalne zakone u zemljama u kojima radite, treba da obezbedite da vaši zaposleni uvek nose zakonom odobrenu kacigu i da ona mora biti pričvršćena na ispravan način.</a:t>
            </a:r>
          </a:p>
          <a:p>
            <a:endParaRPr lang="en-GB" dirty="0"/>
          </a:p>
        </p:txBody>
      </p:sp>
      <p:sp>
        <p:nvSpPr>
          <p:cNvPr id="4" name="Slide Number Placeholder 3"/>
          <p:cNvSpPr>
            <a:spLocks noGrp="1"/>
          </p:cNvSpPr>
          <p:nvPr>
            <p:ph type="sldNum" sz="quarter" idx="5"/>
          </p:nvPr>
        </p:nvSpPr>
        <p:spPr/>
        <p:txBody>
          <a:bodyPr/>
          <a:lstStyle/>
          <a:p>
            <a:pPr rtl="0"/>
            <a:fld id="{F0A5EA2A-9870-49DA-B982-5C0E83C0E355}" type="slidenum">
              <a:rPr/>
              <a:t>22</a:t>
            </a:fld>
            <a:endParaRPr/>
          </a:p>
        </p:txBody>
      </p:sp>
    </p:spTree>
    <p:extLst>
      <p:ext uri="{BB962C8B-B14F-4D97-AF65-F5344CB8AC3E}">
        <p14:creationId xmlns:p14="http://schemas.microsoft.com/office/powerpoint/2010/main" val="11598198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Imajući u vidu pažnju koju ova kompanija usmerava na bezbednu vožnju, važno je razumeti kako izgleda delotvoran program upravljanja rizicima na putevima na radnom mestu, i to na visokom nivou, tako da možete razumeti gde se različite inicijative uklapaju i kakva je opšta strategija.</a:t>
            </a:r>
          </a:p>
        </p:txBody>
      </p:sp>
      <p:sp>
        <p:nvSpPr>
          <p:cNvPr id="4" name="Slide Number Placeholder 3"/>
          <p:cNvSpPr>
            <a:spLocks noGrp="1"/>
          </p:cNvSpPr>
          <p:nvPr>
            <p:ph type="sldNum" sz="quarter" idx="5"/>
          </p:nvPr>
        </p:nvSpPr>
        <p:spPr/>
        <p:txBody>
          <a:bodyPr/>
          <a:lstStyle/>
          <a:p>
            <a:pPr rtl="0"/>
            <a:fld id="{F0A5EA2A-9870-49DA-B982-5C0E83C0E355}" type="slidenum">
              <a:rPr/>
              <a:t>23</a:t>
            </a:fld>
            <a:endParaRPr/>
          </a:p>
        </p:txBody>
      </p:sp>
    </p:spTree>
    <p:extLst>
      <p:ext uri="{BB962C8B-B14F-4D97-AF65-F5344CB8AC3E}">
        <p14:creationId xmlns:p14="http://schemas.microsoft.com/office/powerpoint/2010/main" val="6767807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Ovako izgleda delotvoran proces upravljanja rizikom na putevima na radnom mestu; on se zasniva na dokazanom procesu upravljanja zdravljem i bezbednošću, čiji su elementi „Planiraj“, „Uradi“, „Proveri“, „Deluj“.</a:t>
            </a:r>
          </a:p>
          <a:p>
            <a:endParaRPr lang="en-GB" dirty="0"/>
          </a:p>
          <a:p>
            <a:pPr rtl="0"/>
            <a:r>
              <a:rPr lang="sr-RS-Latn"/>
              <a:t>Primetićete da je to proces koji traje.  Vi ćete se na početku baviti svim identifikovanim oblastima visokog rizika, ali kada se ponovo vratite procesu, možete proveriti da li je vaš program upravljanja delotvoran, ponovo se fokusirati na njega ako je potrebno, a takođe uzeti u obzir sve rizike koji se pojavljuju (npr. u tehnologiji vozila ili zakonodavstvu) i promene u vašem poslovanju koje će uneti promene u rizike sa kojima se vozači suočavaju (npr. izmeštanje skladišta ili kancelarija, sticanje novih poslova itd.).</a:t>
            </a:r>
          </a:p>
          <a:p>
            <a:endParaRPr lang="en-GB" dirty="0"/>
          </a:p>
          <a:p>
            <a:pPr rtl="0"/>
            <a:r>
              <a:rPr lang="sr-RS-Latn"/>
              <a:t>Van okvira ovog programa obuke je dalje ispitivanje ovog procesa, ali neki od ključnih elemenata bi bili: razvoj pravila i procedura zajedno sa obukom linijskog menadžera (ovaj kurs!), korišćenje procene rizika da biste dobili dubinsko razumevanje rizika sa kojima se možete suočiti, omogućavanje sprovođenja odgovarajućih intervencija usmerenih na rukovodstvo i/ili vozača, utvrđivanje koje ključne pokazatelje učinka treba meriti da bi se videlo koliko je program uspešan, razumevanje osnovnih uzroka incidenata i razvoj kulture bezbednosti na putu.</a:t>
            </a:r>
          </a:p>
        </p:txBody>
      </p:sp>
      <p:sp>
        <p:nvSpPr>
          <p:cNvPr id="4" name="Slide Number Placeholder 3"/>
          <p:cNvSpPr>
            <a:spLocks noGrp="1"/>
          </p:cNvSpPr>
          <p:nvPr>
            <p:ph type="sldNum" sz="quarter" idx="5"/>
          </p:nvPr>
        </p:nvSpPr>
        <p:spPr/>
        <p:txBody>
          <a:bodyPr/>
          <a:lstStyle/>
          <a:p>
            <a:pPr rtl="0"/>
            <a:fld id="{F0A5EA2A-9870-49DA-B982-5C0E83C0E355}" type="slidenum">
              <a:rPr/>
              <a:t>24</a:t>
            </a:fld>
            <a:endParaRPr/>
          </a:p>
        </p:txBody>
      </p:sp>
    </p:spTree>
    <p:extLst>
      <p:ext uri="{BB962C8B-B14F-4D97-AF65-F5344CB8AC3E}">
        <p14:creationId xmlns:p14="http://schemas.microsoft.com/office/powerpoint/2010/main" val="10561536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Ovaj odeljak govori o vašim ulogama i odgovornostima u okviru programa bezbednosti na putevima ove kompanije.</a:t>
            </a:r>
          </a:p>
        </p:txBody>
      </p:sp>
      <p:sp>
        <p:nvSpPr>
          <p:cNvPr id="4" name="Slide Number Placeholder 3"/>
          <p:cNvSpPr>
            <a:spLocks noGrp="1"/>
          </p:cNvSpPr>
          <p:nvPr>
            <p:ph type="sldNum" sz="quarter" idx="5"/>
          </p:nvPr>
        </p:nvSpPr>
        <p:spPr/>
        <p:txBody>
          <a:bodyPr/>
          <a:lstStyle/>
          <a:p>
            <a:pPr rtl="0"/>
            <a:fld id="{F0A5EA2A-9870-49DA-B982-5C0E83C0E355}" type="slidenum">
              <a:rPr/>
              <a:t>25</a:t>
            </a:fld>
            <a:endParaRPr/>
          </a:p>
        </p:txBody>
      </p:sp>
    </p:spTree>
    <p:extLst>
      <p:ext uri="{BB962C8B-B14F-4D97-AF65-F5344CB8AC3E}">
        <p14:creationId xmlns:p14="http://schemas.microsoft.com/office/powerpoint/2010/main" val="19409570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U sledećih nekoliko slajdova ćemo redom pogledati svaku od ovih tema, tako da ćete moći razumeti svoje uloge i odgovornosti u pogledu bezbedne vožnje i, takođe, kako možete uticati na svoje zaposlene da voze bezbedno i poštuju pravila i procedure ove kompanije, koje se tiču bezbedne vožnje.</a:t>
            </a:r>
          </a:p>
        </p:txBody>
      </p:sp>
      <p:sp>
        <p:nvSpPr>
          <p:cNvPr id="4" name="Slide Number Placeholder 3"/>
          <p:cNvSpPr>
            <a:spLocks noGrp="1"/>
          </p:cNvSpPr>
          <p:nvPr>
            <p:ph type="sldNum" sz="quarter" idx="5"/>
          </p:nvPr>
        </p:nvSpPr>
        <p:spPr/>
        <p:txBody>
          <a:bodyPr/>
          <a:lstStyle/>
          <a:p>
            <a:pPr rtl="0"/>
            <a:fld id="{F0A5EA2A-9870-49DA-B982-5C0E83C0E355}" type="slidenum">
              <a:rPr/>
              <a:t>26</a:t>
            </a:fld>
            <a:endParaRPr/>
          </a:p>
        </p:txBody>
      </p:sp>
    </p:spTree>
    <p:extLst>
      <p:ext uri="{BB962C8B-B14F-4D97-AF65-F5344CB8AC3E}">
        <p14:creationId xmlns:p14="http://schemas.microsoft.com/office/powerpoint/2010/main" val="40430484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Kao što je to slučaj u svim aspektima poslovanja, vođstvo je od ključne važnosti za svaku inicijativu.</a:t>
            </a:r>
          </a:p>
          <a:p>
            <a:endParaRPr lang="en-GB" dirty="0"/>
          </a:p>
          <a:p>
            <a:pPr rtl="0"/>
            <a:r>
              <a:rPr lang="sr-RS-Latn"/>
              <a:t>Kada govorimo o vođama, često mislimo na tim starijeg rukovodstva i, naravno, on je veoma važan za obezbeđivanje vremena, podsticaja i svog budžeta, neophodnih za program bezbednosti na putevima.</a:t>
            </a:r>
          </a:p>
          <a:p>
            <a:endParaRPr lang="en-GB" dirty="0"/>
          </a:p>
          <a:p>
            <a:pPr rtl="0"/>
            <a:r>
              <a:rPr lang="sr-RS-Latn"/>
              <a:t>Ali svi rukovodioci su takođe i vođe i važno je da ostali sve vas, od tima starijeg rukovodstva, do svakog od vas pojedinačno, vide kako bezbedno vozite i pratite pravila i procedure bezbedne vožnje.  Ukoliko određena pravila važe za zaposlene, a druga za vođe i rukovodioce, malo je verovatno da će vozači pomisliti da ozbiljno shvatate bezbednu vožnju...</a:t>
            </a:r>
          </a:p>
          <a:p>
            <a:endParaRPr lang="en-GB" dirty="0"/>
          </a:p>
          <a:p>
            <a:pPr rtl="0"/>
            <a:r>
              <a:rPr lang="sr-RS-Latn"/>
              <a:t>Takođe treba da budete dosledni: svi zaposleni treba da podležu istim pravilima i procedurama, bez obzira na to koliko su vredni za samo poslovanje.  Ni od kakve je koristi da previdite lošu vožnju nekog zaposlenog zato što je on ili ona toliko dobar(ra) u svom poslu jer to šalje negativnu poruku njegovim ili njenim kolegama...</a:t>
            </a:r>
          </a:p>
        </p:txBody>
      </p:sp>
      <p:sp>
        <p:nvSpPr>
          <p:cNvPr id="4" name="Slide Number Placeholder 3"/>
          <p:cNvSpPr>
            <a:spLocks noGrp="1"/>
          </p:cNvSpPr>
          <p:nvPr>
            <p:ph type="sldNum" sz="quarter" idx="5"/>
          </p:nvPr>
        </p:nvSpPr>
        <p:spPr/>
        <p:txBody>
          <a:bodyPr/>
          <a:lstStyle/>
          <a:p>
            <a:pPr rtl="0"/>
            <a:fld id="{F0A5EA2A-9870-49DA-B982-5C0E83C0E355}" type="slidenum">
              <a:rPr/>
              <a:t>27</a:t>
            </a:fld>
            <a:endParaRPr/>
          </a:p>
        </p:txBody>
      </p:sp>
    </p:spTree>
    <p:extLst>
      <p:ext uri="{BB962C8B-B14F-4D97-AF65-F5344CB8AC3E}">
        <p14:creationId xmlns:p14="http://schemas.microsoft.com/office/powerpoint/2010/main" val="367866738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Šta je za nas „um koji kontroliše“? </a:t>
            </a:r>
          </a:p>
          <a:p>
            <a:endParaRPr lang="en-GB" dirty="0"/>
          </a:p>
          <a:p>
            <a:pPr rtl="0"/>
            <a:r>
              <a:rPr lang="sr-RS-Latn"/>
              <a:t>Rukovodilac ima veliki uticaj na to kako se zaposleni ponašaju; izreka: „Ono što zanima mog rukovodioca, zanima i mene“, to sumira kako treba.  I kao takav, ako je poruka koju on šalje zaposlenima ta da treba da poštuju pravila i procedure bezbedne vožnje, ALI da je važnije postići ciljeve koji se tiču poslovanja, kako će onda ti zaposleni voziti, ako se moraju suočiti sa izborom?  Verovatno će preuzimati rizike kako bi postigli poslovne metrike.</a:t>
            </a:r>
          </a:p>
          <a:p>
            <a:endParaRPr lang="en-GB" dirty="0"/>
          </a:p>
          <a:p>
            <a:pPr rtl="0"/>
            <a:r>
              <a:rPr lang="sr-RS-Latn"/>
              <a:t>Budući da rukovodioci i supervizori imaju toliko uticaja na svoje direktne podređene, bilo da su toga svesni ili ne, od ključne je važnosti da uvek vozite bezbedno i šaljete doslednu poruku, tako da zaposleni stvarno razumeju značaj bezbedne vožnje i to kako se ona uklapa u njihove druge ciljeve.</a:t>
            </a:r>
          </a:p>
        </p:txBody>
      </p:sp>
      <p:sp>
        <p:nvSpPr>
          <p:cNvPr id="4" name="Slide Number Placeholder 3"/>
          <p:cNvSpPr>
            <a:spLocks noGrp="1"/>
          </p:cNvSpPr>
          <p:nvPr>
            <p:ph type="sldNum" sz="quarter" idx="5"/>
          </p:nvPr>
        </p:nvSpPr>
        <p:spPr/>
        <p:txBody>
          <a:bodyPr/>
          <a:lstStyle/>
          <a:p>
            <a:pPr rtl="0"/>
            <a:fld id="{F0A5EA2A-9870-49DA-B982-5C0E83C0E355}" type="slidenum">
              <a:rPr/>
              <a:t>28</a:t>
            </a:fld>
            <a:endParaRPr/>
          </a:p>
        </p:txBody>
      </p:sp>
    </p:spTree>
    <p:extLst>
      <p:ext uri="{BB962C8B-B14F-4D97-AF65-F5344CB8AC3E}">
        <p14:creationId xmlns:p14="http://schemas.microsoft.com/office/powerpoint/2010/main" val="391103440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Linijski menadžeri i supervizori su takođe odgovorni za stvarnu primenu pravila i procedura bezbedne vožnje.  Njih je verovatno napisao neko drugi, ali vi njima treba da vladate i, što je još važnije, da obezbedite da ih vaši zaposleni razumeju i da ih se pridržavaju.</a:t>
            </a:r>
          </a:p>
        </p:txBody>
      </p:sp>
      <p:sp>
        <p:nvSpPr>
          <p:cNvPr id="4" name="Slide Number Placeholder 3"/>
          <p:cNvSpPr>
            <a:spLocks noGrp="1"/>
          </p:cNvSpPr>
          <p:nvPr>
            <p:ph type="sldNum" sz="quarter" idx="5"/>
          </p:nvPr>
        </p:nvSpPr>
        <p:spPr/>
        <p:txBody>
          <a:bodyPr/>
          <a:lstStyle/>
          <a:p>
            <a:pPr rtl="0"/>
            <a:fld id="{F0A5EA2A-9870-49DA-B982-5C0E83C0E355}" type="slidenum">
              <a:rPr/>
              <a:t>29</a:t>
            </a:fld>
            <a:endParaRPr/>
          </a:p>
        </p:txBody>
      </p:sp>
    </p:spTree>
    <p:extLst>
      <p:ext uri="{BB962C8B-B14F-4D97-AF65-F5344CB8AC3E}">
        <p14:creationId xmlns:p14="http://schemas.microsoft.com/office/powerpoint/2010/main" val="27734117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To je verovatno najveći problem i povezan je sa umom koji kontroliše.  Morate da razumete koje će rizike poslovanje tolerisati i u tom okruženju možete odrediti šta je ravnoteža između bezbednosti i ciljeva poslovanja; odnosno, koje rizike dozvoljavate zaposlenima da preuzmu da bi postigli poslovni cilj, a koji su neprihvatljivi i podložni strogim kontrolama rukovodstva.</a:t>
            </a:r>
          </a:p>
          <a:p>
            <a:endParaRPr lang="en-GB" dirty="0"/>
          </a:p>
          <a:p>
            <a:pPr rtl="0"/>
            <a:r>
              <a:rPr lang="sr-RS-Latn"/>
              <a:t>Ovde nema tačnog ili pogrešnog odgovora, sve zavisi od toga gde se, u samoj organizaciji, nalazi prioritet bezbedne vožnje i koje ste operativne promene spremni da napravite kako biste omogućili zaposlenima da bezbedno voze (npr. da zaposleni odrade manje radnih sati, kako biste im pomogli da se izbore sa zamorom prilikom vožnje).</a:t>
            </a:r>
          </a:p>
        </p:txBody>
      </p:sp>
      <p:sp>
        <p:nvSpPr>
          <p:cNvPr id="4" name="Slide Number Placeholder 3"/>
          <p:cNvSpPr>
            <a:spLocks noGrp="1"/>
          </p:cNvSpPr>
          <p:nvPr>
            <p:ph type="sldNum" sz="quarter" idx="5"/>
          </p:nvPr>
        </p:nvSpPr>
        <p:spPr/>
        <p:txBody>
          <a:bodyPr/>
          <a:lstStyle/>
          <a:p>
            <a:pPr rtl="0"/>
            <a:fld id="{F0A5EA2A-9870-49DA-B982-5C0E83C0E355}" type="slidenum">
              <a:rPr/>
              <a:t>30</a:t>
            </a:fld>
            <a:endParaRPr/>
          </a:p>
        </p:txBody>
      </p:sp>
    </p:spTree>
    <p:extLst>
      <p:ext uri="{BB962C8B-B14F-4D97-AF65-F5344CB8AC3E}">
        <p14:creationId xmlns:p14="http://schemas.microsoft.com/office/powerpoint/2010/main" val="8998088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Budući da linijski menadžeri i supervizori igraju tako važnu ulogu za uspeh programa bezbednosti na putevima u okviru kompanije, važno je i da budete sposobni da se efikasno suočite sa vozačima, kao deo redovnog kontakta sa zaposlenima.</a:t>
            </a:r>
          </a:p>
        </p:txBody>
      </p:sp>
      <p:sp>
        <p:nvSpPr>
          <p:cNvPr id="4" name="Slide Number Placeholder 3"/>
          <p:cNvSpPr>
            <a:spLocks noGrp="1"/>
          </p:cNvSpPr>
          <p:nvPr>
            <p:ph type="sldNum" sz="quarter" idx="5"/>
          </p:nvPr>
        </p:nvSpPr>
        <p:spPr/>
        <p:txBody>
          <a:bodyPr/>
          <a:lstStyle/>
          <a:p>
            <a:pPr rtl="0"/>
            <a:fld id="{F0A5EA2A-9870-49DA-B982-5C0E83C0E355}" type="slidenum">
              <a:rPr/>
              <a:t>31</a:t>
            </a:fld>
            <a:endParaRPr/>
          </a:p>
        </p:txBody>
      </p:sp>
    </p:spTree>
    <p:extLst>
      <p:ext uri="{BB962C8B-B14F-4D97-AF65-F5344CB8AC3E}">
        <p14:creationId xmlns:p14="http://schemas.microsoft.com/office/powerpoint/2010/main" val="16084228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Prvo što treba reći jeste da vožnja podrazumeva puno emocija: većina ljudi precenjuje svoju vožnju i teško ih je kritikovati!</a:t>
            </a:r>
          </a:p>
          <a:p>
            <a:endParaRPr lang="en-GB" dirty="0"/>
          </a:p>
          <a:p>
            <a:pPr rtl="0"/>
            <a:r>
              <a:rPr lang="sr-RS-Latn"/>
              <a:t>Tu postaje važan jezik kojim govorite.  Ne govorite o tome čija je krivica za sudar, već, umesto toga, prodiskutujte šta je vozač mogao da uradi drugačije da spreči sudar, bez obzira na to koji učesnik u saobraćaju je napravio grešku.</a:t>
            </a:r>
          </a:p>
          <a:p>
            <a:endParaRPr lang="en-GB" dirty="0"/>
          </a:p>
          <a:p>
            <a:pPr rtl="0"/>
            <a:r>
              <a:rPr lang="sr-RS-Latn"/>
              <a:t>Kada god je to moguće, koristite podatke kao podršku za svoju priču.  To mogu biti izveštaji o sudaru, telemetrijski podaci o ponašanju vozača ili drugi pouzdani izvori podataka: vozaču će biti teško da se raspravlja sa nespornim činjenicama.</a:t>
            </a:r>
          </a:p>
          <a:p>
            <a:endParaRPr lang="en-GB" dirty="0"/>
          </a:p>
          <a:p>
            <a:pPr rtl="0"/>
            <a:r>
              <a:rPr lang="sr-RS-Latn"/>
              <a:t>Pokušajte da provodite vreme sa zaposlenima dok voze kako biste sami stekli doživljaj o njihovoj vožnji.</a:t>
            </a:r>
          </a:p>
          <a:p>
            <a:endParaRPr lang="en-GB" dirty="0"/>
          </a:p>
          <a:p>
            <a:pPr rtl="0"/>
            <a:r>
              <a:rPr lang="sr-RS-Latn"/>
              <a:t>Kao što smo ranije pomenuli, postarajte se da vas uvek vide da vozite bezbedno i ne dovodite vozače u mogućnost da preuzmu rizik, na primer, nemojte ih zvati kada znate da voze.</a:t>
            </a:r>
          </a:p>
          <a:p>
            <a:endParaRPr lang="en-GB" dirty="0"/>
          </a:p>
          <a:p>
            <a:pPr rtl="0"/>
            <a:r>
              <a:rPr lang="sr-RS-Latn"/>
              <a:t>Ovo je veoma važno, tako da uzmite u obzir temeljniju obuku na ovu temu.</a:t>
            </a:r>
          </a:p>
        </p:txBody>
      </p:sp>
      <p:sp>
        <p:nvSpPr>
          <p:cNvPr id="4" name="Slide Number Placeholder 3"/>
          <p:cNvSpPr>
            <a:spLocks noGrp="1"/>
          </p:cNvSpPr>
          <p:nvPr>
            <p:ph type="sldNum" sz="quarter" idx="5"/>
          </p:nvPr>
        </p:nvSpPr>
        <p:spPr/>
        <p:txBody>
          <a:bodyPr/>
          <a:lstStyle/>
          <a:p>
            <a:pPr rtl="0"/>
            <a:fld id="{F0A5EA2A-9870-49DA-B982-5C0E83C0E355}" type="slidenum">
              <a:rPr/>
              <a:t>32</a:t>
            </a:fld>
            <a:endParaRPr/>
          </a:p>
        </p:txBody>
      </p:sp>
    </p:spTree>
    <p:extLst>
      <p:ext uri="{BB962C8B-B14F-4D97-AF65-F5344CB8AC3E}">
        <p14:creationId xmlns:p14="http://schemas.microsoft.com/office/powerpoint/2010/main" val="17009544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Pogledaćemo šta možete uraditi kada dođe do sudara ili incidenta.</a:t>
            </a:r>
          </a:p>
          <a:p>
            <a:endParaRPr lang="en-GB" dirty="0"/>
          </a:p>
          <a:p>
            <a:pPr rtl="0"/>
            <a:r>
              <a:rPr lang="sr-RS-Latn"/>
              <a:t>Jedan on najvažnijih zadataka za linijskog menadžera / supervizora jeste da razume šta su osnovni uzroci sudara.</a:t>
            </a:r>
          </a:p>
        </p:txBody>
      </p:sp>
      <p:sp>
        <p:nvSpPr>
          <p:cNvPr id="4" name="Slide Number Placeholder 3"/>
          <p:cNvSpPr>
            <a:spLocks noGrp="1"/>
          </p:cNvSpPr>
          <p:nvPr>
            <p:ph type="sldNum" sz="quarter" idx="5"/>
          </p:nvPr>
        </p:nvSpPr>
        <p:spPr/>
        <p:txBody>
          <a:bodyPr/>
          <a:lstStyle/>
          <a:p>
            <a:pPr rtl="0"/>
            <a:fld id="{F0A5EA2A-9870-49DA-B982-5C0E83C0E355}" type="slidenum">
              <a:rPr/>
              <a:t>33</a:t>
            </a:fld>
            <a:endParaRPr/>
          </a:p>
        </p:txBody>
      </p:sp>
    </p:spTree>
    <p:extLst>
      <p:ext uri="{BB962C8B-B14F-4D97-AF65-F5344CB8AC3E}">
        <p14:creationId xmlns:p14="http://schemas.microsoft.com/office/powerpoint/2010/main" val="21508545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Sa vozačem treba da razgovarate koristeći neutralan jezik i sve činjenice koje se tiču incidenta, kako biste razumeli šta se dogodilo i pokušali da utvrdite osnovne uzroke.  Uvek je važno da sami sebe upitate sledeće:</a:t>
            </a:r>
          </a:p>
          <a:p>
            <a:endParaRPr lang="en-GB" dirty="0"/>
          </a:p>
          <a:p>
            <a:pPr rtl="0"/>
            <a:r>
              <a:rPr lang="sr-RS-Latn"/>
              <a:t>Šta smo, kao organizacija i/ili kao rukovodeći tim, uradili što je možda doprinelo da se taj sudar dogodi?</a:t>
            </a:r>
          </a:p>
          <a:p>
            <a:endParaRPr lang="en-GB" dirty="0"/>
          </a:p>
          <a:p>
            <a:pPr rtl="0"/>
            <a:r>
              <a:rPr lang="sr-RS-Latn"/>
              <a:t>Ovo je pitanje koje je teško uzeti u razmatranje, ali je i snažno: nesreću je možda izazvala loša vožnja, ali je podjednako verovatno da je ponašanje koje je pokazao vozač uoči sudara posledica nekih radnih zahteva ili poslovnih ciljeva.  Koristite prikaz koji se sastavlja nakon udesa kako biste olakšali ova ispitivanja.</a:t>
            </a:r>
          </a:p>
          <a:p>
            <a:endParaRPr lang="en-GB" dirty="0"/>
          </a:p>
          <a:p>
            <a:pPr rtl="0"/>
            <a:r>
              <a:rPr lang="sr-RS-Latn"/>
              <a:t>Izaberite odgovarajuću intervenciju i to na osnovu osnovnog uzroka koji ste utvrdili, kako biste pomogli da se spreči ponavljanje. Imajte u vidu da to može biti intervencija usmerena na rukovodstvo, kao i ona usmerena na pojedinačnog vozača...</a:t>
            </a:r>
          </a:p>
          <a:p>
            <a:endParaRPr lang="en-GB" dirty="0"/>
          </a:p>
          <a:p>
            <a:pPr rtl="0"/>
            <a:r>
              <a:rPr lang="sr-RS-Latn"/>
              <a:t>Ovo je još jedno područje gde će dodatna obuka pomoći da na efikasan način sprovodite izveštaje nakon incidenta.</a:t>
            </a:r>
          </a:p>
          <a:p>
            <a:endParaRPr lang="en-GB" dirty="0"/>
          </a:p>
        </p:txBody>
      </p:sp>
      <p:sp>
        <p:nvSpPr>
          <p:cNvPr id="4" name="Slide Number Placeholder 3"/>
          <p:cNvSpPr>
            <a:spLocks noGrp="1"/>
          </p:cNvSpPr>
          <p:nvPr>
            <p:ph type="sldNum" sz="quarter" idx="5"/>
          </p:nvPr>
        </p:nvSpPr>
        <p:spPr/>
        <p:txBody>
          <a:bodyPr/>
          <a:lstStyle/>
          <a:p>
            <a:pPr rtl="0"/>
            <a:fld id="{F0A5EA2A-9870-49DA-B982-5C0E83C0E355}" type="slidenum">
              <a:rPr/>
              <a:t>34</a:t>
            </a:fld>
            <a:endParaRPr/>
          </a:p>
        </p:txBody>
      </p:sp>
    </p:spTree>
    <p:extLst>
      <p:ext uri="{BB962C8B-B14F-4D97-AF65-F5344CB8AC3E}">
        <p14:creationId xmlns:p14="http://schemas.microsoft.com/office/powerpoint/2010/main" val="16103650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89BDC-602A-4A29-BD31-7F33492DFE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8F24828-78D9-4981-9A50-6F1179DABC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DB33CBF-CFF0-4020-B3E7-F98D518D9665}"/>
              </a:ext>
            </a:extLst>
          </p:cNvPr>
          <p:cNvSpPr>
            <a:spLocks noGrp="1"/>
          </p:cNvSpPr>
          <p:nvPr>
            <p:ph type="dt" sz="half" idx="10"/>
          </p:nvPr>
        </p:nvSpPr>
        <p:spPr/>
        <p:txBody>
          <a:bodyPr/>
          <a:lstStyle/>
          <a:p>
            <a:fld id="{DDA570AB-693D-4DF1-8A77-2C80BC3727F9}" type="datetimeFigureOut">
              <a:rPr lang="en-GB" smtClean="0"/>
              <a:t>01/06/2022</a:t>
            </a:fld>
            <a:endParaRPr lang="en-GB"/>
          </a:p>
        </p:txBody>
      </p:sp>
      <p:sp>
        <p:nvSpPr>
          <p:cNvPr id="5" name="Footer Placeholder 4">
            <a:extLst>
              <a:ext uri="{FF2B5EF4-FFF2-40B4-BE49-F238E27FC236}">
                <a16:creationId xmlns:a16="http://schemas.microsoft.com/office/drawing/2014/main" id="{E76A791A-CE72-4FFE-990A-D94324CA68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83DDA4-DA38-4E4B-8C3F-B166E12390B5}"/>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49769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A802A-5593-4549-A426-FCCC8D4EB6C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A76B921-7374-4CCE-87E6-CFCCA40173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621158-8F1C-4FB2-91C9-74C7A5BC11AE}"/>
              </a:ext>
            </a:extLst>
          </p:cNvPr>
          <p:cNvSpPr>
            <a:spLocks noGrp="1"/>
          </p:cNvSpPr>
          <p:nvPr>
            <p:ph type="dt" sz="half" idx="10"/>
          </p:nvPr>
        </p:nvSpPr>
        <p:spPr/>
        <p:txBody>
          <a:bodyPr/>
          <a:lstStyle/>
          <a:p>
            <a:fld id="{DDA570AB-693D-4DF1-8A77-2C80BC3727F9}" type="datetimeFigureOut">
              <a:rPr lang="en-GB" smtClean="0"/>
              <a:t>01/06/2022</a:t>
            </a:fld>
            <a:endParaRPr lang="en-GB"/>
          </a:p>
        </p:txBody>
      </p:sp>
      <p:sp>
        <p:nvSpPr>
          <p:cNvPr id="5" name="Footer Placeholder 4">
            <a:extLst>
              <a:ext uri="{FF2B5EF4-FFF2-40B4-BE49-F238E27FC236}">
                <a16:creationId xmlns:a16="http://schemas.microsoft.com/office/drawing/2014/main" id="{4F05E98C-C476-443F-B056-8FD124049C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AF1E4F-A666-4D59-8BC2-66605D48A26C}"/>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387004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C717B-D6EB-4679-9511-173FFBC52B8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F54E7DF-EFB1-4360-BC3B-BEFF2FDB32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07A3246-E658-43A5-A1D5-010CE4C64BD0}"/>
              </a:ext>
            </a:extLst>
          </p:cNvPr>
          <p:cNvSpPr>
            <a:spLocks noGrp="1"/>
          </p:cNvSpPr>
          <p:nvPr>
            <p:ph type="dt" sz="half" idx="10"/>
          </p:nvPr>
        </p:nvSpPr>
        <p:spPr/>
        <p:txBody>
          <a:bodyPr/>
          <a:lstStyle/>
          <a:p>
            <a:fld id="{DDA570AB-693D-4DF1-8A77-2C80BC3727F9}" type="datetimeFigureOut">
              <a:rPr lang="en-GB" smtClean="0"/>
              <a:t>01/06/2022</a:t>
            </a:fld>
            <a:endParaRPr lang="en-GB"/>
          </a:p>
        </p:txBody>
      </p:sp>
      <p:sp>
        <p:nvSpPr>
          <p:cNvPr id="5" name="Footer Placeholder 4">
            <a:extLst>
              <a:ext uri="{FF2B5EF4-FFF2-40B4-BE49-F238E27FC236}">
                <a16:creationId xmlns:a16="http://schemas.microsoft.com/office/drawing/2014/main" id="{8100D5B7-7A64-46E2-BC35-7D547470FD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396F5A-24C8-4570-919D-585BF4E56C8F}"/>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3514433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6076E-AD9B-45E3-9789-320FCC99FC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C8A6CBA-CABE-4823-9F81-CCDD961F84C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6045507-F4A0-4077-879E-794B86A64D8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839B191-53E3-4672-916F-196C83288A72}"/>
              </a:ext>
            </a:extLst>
          </p:cNvPr>
          <p:cNvSpPr>
            <a:spLocks noGrp="1"/>
          </p:cNvSpPr>
          <p:nvPr>
            <p:ph type="dt" sz="half" idx="10"/>
          </p:nvPr>
        </p:nvSpPr>
        <p:spPr/>
        <p:txBody>
          <a:bodyPr/>
          <a:lstStyle/>
          <a:p>
            <a:fld id="{DDA570AB-693D-4DF1-8A77-2C80BC3727F9}" type="datetimeFigureOut">
              <a:rPr lang="en-GB" smtClean="0"/>
              <a:t>01/06/2022</a:t>
            </a:fld>
            <a:endParaRPr lang="en-GB"/>
          </a:p>
        </p:txBody>
      </p:sp>
      <p:sp>
        <p:nvSpPr>
          <p:cNvPr id="6" name="Footer Placeholder 5">
            <a:extLst>
              <a:ext uri="{FF2B5EF4-FFF2-40B4-BE49-F238E27FC236}">
                <a16:creationId xmlns:a16="http://schemas.microsoft.com/office/drawing/2014/main" id="{8AF4A2DC-AF2A-4363-AC72-0097F1E2C6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CE8FBC-2224-476E-9D60-E61B03F02E7A}"/>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670420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135C4-9DAD-448C-9CBB-01719BAAA98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3E0349-1FC6-4806-A728-D70C573CEB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872B55-F7CA-497D-B726-184649BF918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3A93A9D-24F9-41C9-BFE6-5CF8D24BC6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C44B5A1-25EE-45ED-9158-8783E25FB7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7A48335-2780-47F1-91B5-C09725643433}"/>
              </a:ext>
            </a:extLst>
          </p:cNvPr>
          <p:cNvSpPr>
            <a:spLocks noGrp="1"/>
          </p:cNvSpPr>
          <p:nvPr>
            <p:ph type="dt" sz="half" idx="10"/>
          </p:nvPr>
        </p:nvSpPr>
        <p:spPr/>
        <p:txBody>
          <a:bodyPr/>
          <a:lstStyle/>
          <a:p>
            <a:fld id="{DDA570AB-693D-4DF1-8A77-2C80BC3727F9}" type="datetimeFigureOut">
              <a:rPr lang="en-GB" smtClean="0"/>
              <a:t>01/06/2022</a:t>
            </a:fld>
            <a:endParaRPr lang="en-GB"/>
          </a:p>
        </p:txBody>
      </p:sp>
      <p:sp>
        <p:nvSpPr>
          <p:cNvPr id="8" name="Footer Placeholder 7">
            <a:extLst>
              <a:ext uri="{FF2B5EF4-FFF2-40B4-BE49-F238E27FC236}">
                <a16:creationId xmlns:a16="http://schemas.microsoft.com/office/drawing/2014/main" id="{231510AA-4E33-4489-A0D2-6327EE0D422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7EA41A2-A0FA-4DA6-A9E8-99EDF08F1407}"/>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132254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9F876-BBA1-4E7E-B68C-E54F237C135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693749E-504B-4CBE-8DC7-E57F9D1A3375}"/>
              </a:ext>
            </a:extLst>
          </p:cNvPr>
          <p:cNvSpPr>
            <a:spLocks noGrp="1"/>
          </p:cNvSpPr>
          <p:nvPr>
            <p:ph type="dt" sz="half" idx="10"/>
          </p:nvPr>
        </p:nvSpPr>
        <p:spPr/>
        <p:txBody>
          <a:bodyPr/>
          <a:lstStyle/>
          <a:p>
            <a:fld id="{DDA570AB-693D-4DF1-8A77-2C80BC3727F9}" type="datetimeFigureOut">
              <a:rPr lang="en-GB" smtClean="0"/>
              <a:t>01/06/2022</a:t>
            </a:fld>
            <a:endParaRPr lang="en-GB"/>
          </a:p>
        </p:txBody>
      </p:sp>
      <p:sp>
        <p:nvSpPr>
          <p:cNvPr id="4" name="Footer Placeholder 3">
            <a:extLst>
              <a:ext uri="{FF2B5EF4-FFF2-40B4-BE49-F238E27FC236}">
                <a16:creationId xmlns:a16="http://schemas.microsoft.com/office/drawing/2014/main" id="{1536FD2B-0949-418B-A138-E407CF2CA06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029C1AA-DD0A-4C38-ADA5-3BBF4D581BA2}"/>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560812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4BD02AA-F55F-46AE-90D6-6FA9E6F1154B}"/>
              </a:ext>
            </a:extLst>
          </p:cNvPr>
          <p:cNvSpPr>
            <a:spLocks noGrp="1"/>
          </p:cNvSpPr>
          <p:nvPr>
            <p:ph type="dt" sz="half" idx="10"/>
          </p:nvPr>
        </p:nvSpPr>
        <p:spPr/>
        <p:txBody>
          <a:bodyPr/>
          <a:lstStyle/>
          <a:p>
            <a:fld id="{DDA570AB-693D-4DF1-8A77-2C80BC3727F9}" type="datetimeFigureOut">
              <a:rPr lang="en-GB" smtClean="0"/>
              <a:t>01/06/2022</a:t>
            </a:fld>
            <a:endParaRPr lang="en-GB"/>
          </a:p>
        </p:txBody>
      </p:sp>
      <p:sp>
        <p:nvSpPr>
          <p:cNvPr id="3" name="Footer Placeholder 2">
            <a:extLst>
              <a:ext uri="{FF2B5EF4-FFF2-40B4-BE49-F238E27FC236}">
                <a16:creationId xmlns:a16="http://schemas.microsoft.com/office/drawing/2014/main" id="{A6906580-1098-404A-953F-F6D50DFE370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5E65FBB-2856-4BB8-A7D8-744A660983AF}"/>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7542053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8FA6A-9F7D-4D14-9089-4288017450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7566CD3-532F-4025-8D54-2B38E34A80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69E993E-08AC-48B3-A0AF-76989622EB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DE891C-9FA7-411B-9227-540ABBF95C44}"/>
              </a:ext>
            </a:extLst>
          </p:cNvPr>
          <p:cNvSpPr>
            <a:spLocks noGrp="1"/>
          </p:cNvSpPr>
          <p:nvPr>
            <p:ph type="dt" sz="half" idx="10"/>
          </p:nvPr>
        </p:nvSpPr>
        <p:spPr/>
        <p:txBody>
          <a:bodyPr/>
          <a:lstStyle/>
          <a:p>
            <a:fld id="{DDA570AB-693D-4DF1-8A77-2C80BC3727F9}" type="datetimeFigureOut">
              <a:rPr lang="en-GB" smtClean="0"/>
              <a:t>01/06/2022</a:t>
            </a:fld>
            <a:endParaRPr lang="en-GB"/>
          </a:p>
        </p:txBody>
      </p:sp>
      <p:sp>
        <p:nvSpPr>
          <p:cNvPr id="6" name="Footer Placeholder 5">
            <a:extLst>
              <a:ext uri="{FF2B5EF4-FFF2-40B4-BE49-F238E27FC236}">
                <a16:creationId xmlns:a16="http://schemas.microsoft.com/office/drawing/2014/main" id="{86BFB284-71AC-4CFE-ACD5-9FBA5D0FEA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B1413D-96E8-45DD-BB2E-1666B9A394ED}"/>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3293785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FB859-1AA6-4D4A-A936-E6FF2B6694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FFFD1C7-DC11-4A95-88F0-E90FDF4BFB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6E42599-30EE-449E-9AEA-8236DE9E75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5C688-A16A-41B6-A34F-74793FE2CE05}"/>
              </a:ext>
            </a:extLst>
          </p:cNvPr>
          <p:cNvSpPr>
            <a:spLocks noGrp="1"/>
          </p:cNvSpPr>
          <p:nvPr>
            <p:ph type="dt" sz="half" idx="10"/>
          </p:nvPr>
        </p:nvSpPr>
        <p:spPr/>
        <p:txBody>
          <a:bodyPr/>
          <a:lstStyle/>
          <a:p>
            <a:fld id="{DDA570AB-693D-4DF1-8A77-2C80BC3727F9}" type="datetimeFigureOut">
              <a:rPr lang="en-GB" smtClean="0"/>
              <a:t>01/06/2022</a:t>
            </a:fld>
            <a:endParaRPr lang="en-GB"/>
          </a:p>
        </p:txBody>
      </p:sp>
      <p:sp>
        <p:nvSpPr>
          <p:cNvPr id="6" name="Footer Placeholder 5">
            <a:extLst>
              <a:ext uri="{FF2B5EF4-FFF2-40B4-BE49-F238E27FC236}">
                <a16:creationId xmlns:a16="http://schemas.microsoft.com/office/drawing/2014/main" id="{434A3B25-307C-4578-B66B-809E652DD8D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94F459-243F-4489-9564-9ED4CD3769AD}"/>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848450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EBD94-30E4-4FB0-94DA-E7B3852697F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53A37C-5EA9-4E38-9B26-E9E09F7139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20B344-1537-456A-8365-441DE4BDD24B}"/>
              </a:ext>
            </a:extLst>
          </p:cNvPr>
          <p:cNvSpPr>
            <a:spLocks noGrp="1"/>
          </p:cNvSpPr>
          <p:nvPr>
            <p:ph type="dt" sz="half" idx="10"/>
          </p:nvPr>
        </p:nvSpPr>
        <p:spPr/>
        <p:txBody>
          <a:bodyPr/>
          <a:lstStyle/>
          <a:p>
            <a:fld id="{DDA570AB-693D-4DF1-8A77-2C80BC3727F9}" type="datetimeFigureOut">
              <a:rPr lang="en-GB" smtClean="0"/>
              <a:t>01/06/2022</a:t>
            </a:fld>
            <a:endParaRPr lang="en-GB"/>
          </a:p>
        </p:txBody>
      </p:sp>
      <p:sp>
        <p:nvSpPr>
          <p:cNvPr id="5" name="Footer Placeholder 4">
            <a:extLst>
              <a:ext uri="{FF2B5EF4-FFF2-40B4-BE49-F238E27FC236}">
                <a16:creationId xmlns:a16="http://schemas.microsoft.com/office/drawing/2014/main" id="{01F2EB21-8E44-4969-9A58-9B4E9C2DA6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095098-2913-474C-9B3E-D90B8EA5F7C9}"/>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386923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8920AA7-AB4A-4C5A-97F1-A6FAFAD48EC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1519CB6-BF49-4FB9-B2B6-EF12FCE5937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96751D-BFF0-496E-A38A-D5B0456AA80E}"/>
              </a:ext>
            </a:extLst>
          </p:cNvPr>
          <p:cNvSpPr>
            <a:spLocks noGrp="1"/>
          </p:cNvSpPr>
          <p:nvPr>
            <p:ph type="dt" sz="half" idx="10"/>
          </p:nvPr>
        </p:nvSpPr>
        <p:spPr/>
        <p:txBody>
          <a:bodyPr/>
          <a:lstStyle/>
          <a:p>
            <a:fld id="{DDA570AB-693D-4DF1-8A77-2C80BC3727F9}" type="datetimeFigureOut">
              <a:rPr lang="en-GB" smtClean="0"/>
              <a:t>01/06/2022</a:t>
            </a:fld>
            <a:endParaRPr lang="en-GB"/>
          </a:p>
        </p:txBody>
      </p:sp>
      <p:sp>
        <p:nvSpPr>
          <p:cNvPr id="5" name="Footer Placeholder 4">
            <a:extLst>
              <a:ext uri="{FF2B5EF4-FFF2-40B4-BE49-F238E27FC236}">
                <a16:creationId xmlns:a16="http://schemas.microsoft.com/office/drawing/2014/main" id="{2A2F82C0-3842-4794-81A4-0D00C8E226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7155A3-6D1D-4946-8FA1-4D0CE05BA49A}"/>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442554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9A8A390-9685-46C8-BB67-B91C64A173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29560DF-D224-4F0E-BC87-0D65367B90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68E978-190D-4AE7-9A15-B5C5BFF1A4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A570AB-693D-4DF1-8A77-2C80BC3727F9}" type="datetimeFigureOut">
              <a:rPr lang="en-GB" smtClean="0"/>
              <a:t>01/06/2022</a:t>
            </a:fld>
            <a:endParaRPr lang="en-GB"/>
          </a:p>
        </p:txBody>
      </p:sp>
      <p:sp>
        <p:nvSpPr>
          <p:cNvPr id="5" name="Footer Placeholder 4">
            <a:extLst>
              <a:ext uri="{FF2B5EF4-FFF2-40B4-BE49-F238E27FC236}">
                <a16:creationId xmlns:a16="http://schemas.microsoft.com/office/drawing/2014/main" id="{D2069276-FA63-4F4F-90F7-098A46CB5C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8F90055-036B-49A8-A2A9-5332EACEC3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6B4004-4DC9-41D9-BED8-24A67FC6E220}" type="slidenum">
              <a:rPr lang="en-GB" smtClean="0"/>
              <a:t>‹#›</a:t>
            </a:fld>
            <a:endParaRPr lang="en-GB"/>
          </a:p>
        </p:txBody>
      </p:sp>
    </p:spTree>
    <p:extLst>
      <p:ext uri="{BB962C8B-B14F-4D97-AF65-F5344CB8AC3E}">
        <p14:creationId xmlns:p14="http://schemas.microsoft.com/office/powerpoint/2010/main" val="6877178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il@roadrisktoolkit.com" TargetMode="External"/><Relationship Id="rId2" Type="http://schemas.openxmlformats.org/officeDocument/2006/relationships/hyperlink" Target="https://roadrisktoolkit.com/" TargetMode="External"/><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ideo" Target="https://www.youtube.com/embed/-kK2sa-RPrg?feature=oembed" TargetMode="Externa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grsproadsafety.org/resources/global-crash-data/"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1.sv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3.svg"/></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5.svg"/></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7.svg"/></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1.svg"/></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A610A9-E392-4BC7-BBA8-AE2541391CEF}"/>
              </a:ext>
            </a:extLst>
          </p:cNvPr>
          <p:cNvSpPr>
            <a:spLocks noGrp="1"/>
          </p:cNvSpPr>
          <p:nvPr>
            <p:ph type="title"/>
          </p:nvPr>
        </p:nvSpPr>
        <p:spPr/>
        <p:txBody>
          <a:bodyPr/>
          <a:lstStyle/>
          <a:p>
            <a:pPr algn="ctr" rtl="0"/>
            <a:r>
              <a:rPr lang="sr-RS-Latn"/>
              <a:t>Obrazac prezentacije</a:t>
            </a:r>
            <a:br>
              <a:rPr lang="en-GB" dirty="0"/>
            </a:br>
            <a:r>
              <a:rPr lang="sr-RS-Latn"/>
              <a:t>OBUKA ZA LINIJSKOG MENADŽERA</a:t>
            </a:r>
          </a:p>
        </p:txBody>
      </p:sp>
      <p:sp>
        <p:nvSpPr>
          <p:cNvPr id="5" name="Content Placeholder 4">
            <a:extLst>
              <a:ext uri="{FF2B5EF4-FFF2-40B4-BE49-F238E27FC236}">
                <a16:creationId xmlns:a16="http://schemas.microsoft.com/office/drawing/2014/main" id="{405A37B9-3820-44DD-B056-3D90B7E1FA9A}"/>
              </a:ext>
            </a:extLst>
          </p:cNvPr>
          <p:cNvSpPr>
            <a:spLocks noGrp="1"/>
          </p:cNvSpPr>
          <p:nvPr>
            <p:ph idx="1"/>
          </p:nvPr>
        </p:nvSpPr>
        <p:spPr/>
        <p:txBody>
          <a:bodyPr>
            <a:normAutofit fontScale="92500" lnSpcReduction="20000"/>
          </a:bodyPr>
          <a:lstStyle/>
          <a:p>
            <a:pPr rtl="0"/>
            <a:r>
              <a:rPr lang="sr-RS-Latn"/>
              <a:t>Ova prezentacija je obrazac za obučavanje linijskih menadžera o bezbednosti na putevima</a:t>
            </a:r>
          </a:p>
          <a:p>
            <a:pPr rtl="0"/>
            <a:r>
              <a:rPr lang="sr-RS-Latn"/>
              <a:t>Možda ćete želeti da je upotrebite bez dodavanja sadržaja</a:t>
            </a:r>
          </a:p>
          <a:p>
            <a:pPr rtl="0"/>
            <a:r>
              <a:rPr lang="sr-RS-Latn"/>
              <a:t>Međutim, bilo bi bolje da dodate neki sadržaj kako bi bila relevantnija za vašu situaciju</a:t>
            </a:r>
          </a:p>
          <a:p>
            <a:pPr rtl="0"/>
            <a:r>
              <a:rPr lang="sr-RS-Latn"/>
              <a:t>Ona je osmišljena tako da možete da dodajete slike koje prikazuju lokalni saobraćaj ili slike iz svakodnevnog rada</a:t>
            </a:r>
          </a:p>
          <a:p>
            <a:pPr rtl="0"/>
            <a:r>
              <a:rPr lang="sr-RS-Latn"/>
              <a:t>Možda ćete želeti da dodate i slajdove na kojima se objašnjavaju interna pravila koja primenjujete u kompaniji</a:t>
            </a:r>
          </a:p>
          <a:p>
            <a:pPr rtl="0"/>
            <a:r>
              <a:rPr lang="sr-RS-Latn"/>
              <a:t>Za module e-učenja posetite sajt </a:t>
            </a:r>
            <a:r>
              <a:rPr lang="sr-RS-Latn">
                <a:hlinkClick r:id="rId2"/>
              </a:rPr>
              <a:t>https://roadrisktoolkit.com/</a:t>
            </a:r>
          </a:p>
          <a:p>
            <a:pPr rtl="0"/>
            <a:r>
              <a:rPr lang="sr-RS-Latn"/>
              <a:t>Za savete o daljoj obuci kontaktirajte:</a:t>
            </a:r>
            <a:br>
              <a:rPr lang="en-GB" dirty="0"/>
            </a:br>
            <a:r>
              <a:rPr lang="sr-RS-Latn">
                <a:hlinkClick r:id="rId3"/>
              </a:rPr>
              <a:t>mail@roadrisktoolkit.com</a:t>
            </a:r>
          </a:p>
        </p:txBody>
      </p:sp>
      <p:pic>
        <p:nvPicPr>
          <p:cNvPr id="7" name="Picture 6" descr="A picture containing drawing&#10;&#10;Description automatically generated">
            <a:extLst>
              <a:ext uri="{FF2B5EF4-FFF2-40B4-BE49-F238E27FC236}">
                <a16:creationId xmlns:a16="http://schemas.microsoft.com/office/drawing/2014/main" id="{88199C9F-DFE0-4789-B867-DE6C7C2D24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48801" y="5889073"/>
            <a:ext cx="3043199" cy="845653"/>
          </a:xfrm>
          <a:prstGeom prst="rect">
            <a:avLst/>
          </a:prstGeom>
        </p:spPr>
      </p:pic>
    </p:spTree>
    <p:extLst>
      <p:ext uri="{BB962C8B-B14F-4D97-AF65-F5344CB8AC3E}">
        <p14:creationId xmlns:p14="http://schemas.microsoft.com/office/powerpoint/2010/main" val="11590474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Two people looking at the camera&#10;&#10;Description automatically generated">
            <a:extLst>
              <a:ext uri="{FF2B5EF4-FFF2-40B4-BE49-F238E27FC236}">
                <a16:creationId xmlns:a16="http://schemas.microsoft.com/office/drawing/2014/main" id="{F89B7382-8A2C-4208-AD1F-DE274809421F}"/>
              </a:ext>
            </a:extLst>
          </p:cNvPr>
          <p:cNvPicPr>
            <a:picLocks noChangeAspect="1"/>
          </p:cNvPicPr>
          <p:nvPr/>
        </p:nvPicPr>
        <p:blipFill rotWithShape="1">
          <a:blip r:embed="rId3">
            <a:alphaModFix amt="50000"/>
            <a:extLst>
              <a:ext uri="{28A0092B-C50C-407E-A947-70E740481C1C}">
                <a14:useLocalDpi xmlns:a14="http://schemas.microsoft.com/office/drawing/2010/main" val="0"/>
              </a:ext>
            </a:extLst>
          </a:blip>
          <a:srcRect l="15138" r="7086" b="1"/>
          <a:stretch/>
        </p:blipFill>
        <p:spPr>
          <a:xfrm>
            <a:off x="20" y="1"/>
            <a:ext cx="12191980" cy="6857999"/>
          </a:xfrm>
          <a:prstGeom prst="rect">
            <a:avLst/>
          </a:prstGeom>
        </p:spPr>
      </p:pic>
      <p:sp>
        <p:nvSpPr>
          <p:cNvPr id="2" name="Title 1">
            <a:extLst>
              <a:ext uri="{FF2B5EF4-FFF2-40B4-BE49-F238E27FC236}">
                <a16:creationId xmlns:a16="http://schemas.microsoft.com/office/drawing/2014/main" id="{3A5BADEF-63C2-4FC4-856E-7EC5E9063CF3}"/>
              </a:ext>
            </a:extLst>
          </p:cNvPr>
          <p:cNvSpPr>
            <a:spLocks noGrp="1"/>
          </p:cNvSpPr>
          <p:nvPr>
            <p:ph type="ctrTitle"/>
          </p:nvPr>
        </p:nvSpPr>
        <p:spPr>
          <a:xfrm>
            <a:off x="1524000" y="1122362"/>
            <a:ext cx="9144000" cy="2900518"/>
          </a:xfrm>
        </p:spPr>
        <p:txBody>
          <a:bodyPr>
            <a:normAutofit/>
          </a:bodyPr>
          <a:lstStyle/>
          <a:p>
            <a:pPr rtl="0"/>
            <a:r>
              <a:rPr lang="sr-RS-Latn" sz="6000">
                <a:solidFill>
                  <a:srgbClr val="FFFFFF"/>
                </a:solidFill>
              </a:rPr>
              <a:t>Obuka za linijske menadžere</a:t>
            </a:r>
          </a:p>
        </p:txBody>
      </p:sp>
      <p:pic>
        <p:nvPicPr>
          <p:cNvPr id="6" name="Picture 5" descr="A picture containing drawing&#10;&#10;Description automatically generated">
            <a:extLst>
              <a:ext uri="{FF2B5EF4-FFF2-40B4-BE49-F238E27FC236}">
                <a16:creationId xmlns:a16="http://schemas.microsoft.com/office/drawing/2014/main" id="{43A2539A-4C64-4827-9415-9BD8965B15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55311" y="5887797"/>
            <a:ext cx="2825378" cy="829779"/>
          </a:xfrm>
          <a:prstGeom prst="rect">
            <a:avLst/>
          </a:prstGeom>
        </p:spPr>
      </p:pic>
    </p:spTree>
    <p:extLst>
      <p:ext uri="{BB962C8B-B14F-4D97-AF65-F5344CB8AC3E}">
        <p14:creationId xmlns:p14="http://schemas.microsoft.com/office/powerpoint/2010/main" val="3021629342"/>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7815A-2DC8-45F0-805E-0C14FC481140}"/>
              </a:ext>
            </a:extLst>
          </p:cNvPr>
          <p:cNvSpPr>
            <a:spLocks noGrp="1"/>
          </p:cNvSpPr>
          <p:nvPr>
            <p:ph type="title"/>
          </p:nvPr>
        </p:nvSpPr>
        <p:spPr>
          <a:xfrm>
            <a:off x="655320" y="365125"/>
            <a:ext cx="5120114" cy="1692794"/>
          </a:xfrm>
        </p:spPr>
        <p:txBody>
          <a:bodyPr>
            <a:normAutofit/>
          </a:bodyPr>
          <a:lstStyle/>
          <a:p>
            <a:pPr rtl="0"/>
            <a:r>
              <a:rPr lang="sr-RS-Latn" sz="4400"/>
              <a:t>Plan</a:t>
            </a:r>
          </a:p>
        </p:txBody>
      </p:sp>
      <p:cxnSp>
        <p:nvCxnSpPr>
          <p:cNvPr id="12" name="Straight Arrow Connector 11">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8104FFD-3EA0-4DEC-BC18-15BA669F970C}"/>
              </a:ext>
            </a:extLst>
          </p:cNvPr>
          <p:cNvSpPr>
            <a:spLocks noGrp="1"/>
          </p:cNvSpPr>
          <p:nvPr>
            <p:ph idx="1"/>
          </p:nvPr>
        </p:nvSpPr>
        <p:spPr>
          <a:xfrm>
            <a:off x="655321" y="2575034"/>
            <a:ext cx="5120113" cy="3462228"/>
          </a:xfrm>
        </p:spPr>
        <p:txBody>
          <a:bodyPr>
            <a:normAutofit/>
          </a:bodyPr>
          <a:lstStyle/>
          <a:p>
            <a:pPr rtl="0"/>
            <a:r>
              <a:rPr lang="sr-RS-Latn" sz="1800"/>
              <a:t>Razmera problema</a:t>
            </a:r>
          </a:p>
          <a:p>
            <a:pPr rtl="0"/>
            <a:r>
              <a:rPr lang="sr-RS-Latn" sz="1800"/>
              <a:t>Zašto bismo upravljali rizicima na putevima na radnom mestu?</a:t>
            </a:r>
          </a:p>
          <a:p>
            <a:pPr rtl="0"/>
            <a:r>
              <a:rPr lang="sr-RS-Latn" sz="1800"/>
              <a:t>Najveći rizici</a:t>
            </a:r>
          </a:p>
          <a:p>
            <a:pPr rtl="0"/>
            <a:r>
              <a:rPr lang="sr-RS-Latn" sz="1800"/>
              <a:t>Delotvorno upravljanje rizikom na putevima na radnom mestu</a:t>
            </a:r>
          </a:p>
          <a:p>
            <a:pPr rtl="0"/>
            <a:r>
              <a:rPr lang="sr-RS-Latn" sz="1800"/>
              <a:t>Uloge i odgovornosti linijskog menadžera</a:t>
            </a:r>
          </a:p>
          <a:p>
            <a:pPr rtl="0"/>
            <a:r>
              <a:rPr lang="sr-RS-Latn" sz="1800"/>
              <a:t>Suočavanje sa vozačima</a:t>
            </a:r>
          </a:p>
          <a:p>
            <a:pPr rtl="0"/>
            <a:r>
              <a:rPr lang="sr-RS-Latn" sz="1800"/>
              <a:t>Ispitivanje nakon incidenta</a:t>
            </a:r>
          </a:p>
        </p:txBody>
      </p:sp>
      <p:pic>
        <p:nvPicPr>
          <p:cNvPr id="7" name="Picture 6" descr="A car driving down a busy city street&#10;&#10;Description automatically generated">
            <a:extLst>
              <a:ext uri="{FF2B5EF4-FFF2-40B4-BE49-F238E27FC236}">
                <a16:creationId xmlns:a16="http://schemas.microsoft.com/office/drawing/2014/main" id="{E71D9BA1-9995-447B-99F9-DF5BD067A05E}"/>
              </a:ext>
            </a:extLst>
          </p:cNvPr>
          <p:cNvPicPr>
            <a:picLocks noChangeAspect="1"/>
          </p:cNvPicPr>
          <p:nvPr/>
        </p:nvPicPr>
        <p:blipFill rotWithShape="1">
          <a:blip r:embed="rId3">
            <a:extLst>
              <a:ext uri="{28A0092B-C50C-407E-A947-70E740481C1C}">
                <a14:useLocalDpi xmlns:a14="http://schemas.microsoft.com/office/drawing/2010/main" val="0"/>
              </a:ext>
            </a:extLst>
          </a:blip>
          <a:srcRect l="29551" r="12224" b="1"/>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3659077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CA3EB-8AB5-4F16-A179-C01AFE4B7DA4}"/>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rtl="0"/>
            <a:r>
              <a:rPr lang="sr-RS-Latn" sz="6000" kern="1200">
                <a:solidFill>
                  <a:schemeClr val="tx1"/>
                </a:solidFill>
                <a:latin typeface="+mj-lt"/>
                <a:ea typeface="+mj-ea"/>
                <a:cs typeface="+mj-cs"/>
              </a:rPr>
              <a:t>Razmera problema</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ircuit board&#10;&#10;Description automatically generated">
            <a:extLst>
              <a:ext uri="{FF2B5EF4-FFF2-40B4-BE49-F238E27FC236}">
                <a16:creationId xmlns:a16="http://schemas.microsoft.com/office/drawing/2014/main" id="{E29488AA-FB92-4405-B1A3-2ED1D488D65E}"/>
              </a:ext>
            </a:extLst>
          </p:cNvPr>
          <p:cNvPicPr>
            <a:picLocks noChangeAspect="1"/>
          </p:cNvPicPr>
          <p:nvPr/>
        </p:nvPicPr>
        <p:blipFill rotWithShape="1">
          <a:blip r:embed="rId3">
            <a:extLst>
              <a:ext uri="{28A0092B-C50C-407E-A947-70E740481C1C}">
                <a14:useLocalDpi xmlns:a14="http://schemas.microsoft.com/office/drawing/2010/main" val="0"/>
              </a:ext>
            </a:extLst>
          </a:blip>
          <a:srcRect l="20350" r="13769"/>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027081481"/>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Road safety: 1 person killed every 24 seconds">
            <a:hlinkClick r:id="" action="ppaction://media"/>
            <a:extLst>
              <a:ext uri="{FF2B5EF4-FFF2-40B4-BE49-F238E27FC236}">
                <a16:creationId xmlns:a16="http://schemas.microsoft.com/office/drawing/2014/main" id="{81BB88D5-D2B8-4749-8650-1CA6199F413C}"/>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
        <p:nvSpPr>
          <p:cNvPr id="3" name="TextBox 2">
            <a:extLst>
              <a:ext uri="{FF2B5EF4-FFF2-40B4-BE49-F238E27FC236}">
                <a16:creationId xmlns:a16="http://schemas.microsoft.com/office/drawing/2014/main" id="{4A1795B3-4D70-4C1D-862A-F64A704BCB61}"/>
              </a:ext>
            </a:extLst>
          </p:cNvPr>
          <p:cNvSpPr txBox="1"/>
          <p:nvPr/>
        </p:nvSpPr>
        <p:spPr>
          <a:xfrm>
            <a:off x="3684104" y="5274365"/>
            <a:ext cx="4068418" cy="646331"/>
          </a:xfrm>
          <a:prstGeom prst="rect">
            <a:avLst/>
          </a:prstGeom>
          <a:noFill/>
        </p:spPr>
        <p:txBody>
          <a:bodyPr wrap="square" rtlCol="0">
            <a:spAutoFit/>
          </a:bodyPr>
          <a:lstStyle/>
          <a:p>
            <a:pPr rtl="0"/>
            <a:r>
              <a:rPr lang="sr-RS-Latn"/>
              <a:t>Kako navodi SZO, oko </a:t>
            </a:r>
            <a:r>
              <a:rPr lang="sr-RS-Latn">
                <a:solidFill>
                  <a:srgbClr val="00B050"/>
                </a:solidFill>
              </a:rPr>
              <a:t>1,35 MILIONA</a:t>
            </a:r>
            <a:r>
              <a:rPr lang="sr-RS-Latn"/>
              <a:t> ljudi umre </a:t>
            </a:r>
            <a:r>
              <a:rPr lang="sr-RS-Latn">
                <a:solidFill>
                  <a:srgbClr val="00B050"/>
                </a:solidFill>
              </a:rPr>
              <a:t>svake godine</a:t>
            </a:r>
            <a:r>
              <a:rPr lang="sr-RS-Latn"/>
              <a:t> na putevima u celom svetu.</a:t>
            </a:r>
          </a:p>
        </p:txBody>
      </p:sp>
    </p:spTree>
    <p:extLst>
      <p:ext uri="{BB962C8B-B14F-4D97-AF65-F5344CB8AC3E}">
        <p14:creationId xmlns:p14="http://schemas.microsoft.com/office/powerpoint/2010/main" val="52333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5EA8C-EB6D-4292-8EA4-EE81A7FD828E}"/>
              </a:ext>
            </a:extLst>
          </p:cNvPr>
          <p:cNvSpPr>
            <a:spLocks noGrp="1"/>
          </p:cNvSpPr>
          <p:nvPr>
            <p:ph type="title"/>
          </p:nvPr>
        </p:nvSpPr>
        <p:spPr/>
        <p:txBody>
          <a:bodyPr/>
          <a:lstStyle/>
          <a:p>
            <a:pPr rtl="0"/>
            <a:r>
              <a:rPr lang="sr-RS-Latn"/>
              <a:t>Povrede u drumskom saobraćaju: činjenice</a:t>
            </a:r>
          </a:p>
        </p:txBody>
      </p:sp>
      <p:sp>
        <p:nvSpPr>
          <p:cNvPr id="4" name="Content Placeholder 3">
            <a:extLst>
              <a:ext uri="{FF2B5EF4-FFF2-40B4-BE49-F238E27FC236}">
                <a16:creationId xmlns:a16="http://schemas.microsoft.com/office/drawing/2014/main" id="{713D044C-0C21-47C7-8B65-8183B937C757}"/>
              </a:ext>
            </a:extLst>
          </p:cNvPr>
          <p:cNvSpPr>
            <a:spLocks noGrp="1"/>
          </p:cNvSpPr>
          <p:nvPr>
            <p:ph idx="1"/>
          </p:nvPr>
        </p:nvSpPr>
        <p:spPr>
          <a:xfrm>
            <a:off x="838200" y="2292095"/>
            <a:ext cx="10515600" cy="3884867"/>
          </a:xfrm>
        </p:spPr>
        <p:txBody>
          <a:bodyPr/>
          <a:lstStyle/>
          <a:p>
            <a:pPr rtl="0"/>
            <a:r>
              <a:rPr lang="sr-RS-Latn"/>
              <a:t>Svake godine se širom sveta dogodi 1,35 miliona smrtnih slučajeva u drumskom saobraćaju.</a:t>
            </a:r>
          </a:p>
          <a:p>
            <a:pPr rtl="0"/>
            <a:r>
              <a:rPr lang="sr-RS-Latn"/>
              <a:t>To je 8. uzrok smrti po učestalosti</a:t>
            </a:r>
          </a:p>
          <a:p>
            <a:pPr rtl="0"/>
            <a:r>
              <a:rPr lang="sr-RS-Latn"/>
              <a:t>90% ovih smrtnih slučajeva se dešava u zemljama s niskim i srednjim standardom</a:t>
            </a:r>
          </a:p>
          <a:p>
            <a:pPr rtl="0"/>
            <a:r>
              <a:rPr lang="sr-RS-Latn"/>
              <a:t>54% preminulih su pešaci, biciklisti i motociklisti</a:t>
            </a:r>
          </a:p>
        </p:txBody>
      </p:sp>
    </p:spTree>
    <p:extLst>
      <p:ext uri="{BB962C8B-B14F-4D97-AF65-F5344CB8AC3E}">
        <p14:creationId xmlns:p14="http://schemas.microsoft.com/office/powerpoint/2010/main" val="30009079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nature&#10;&#10;Description automatically generated">
            <a:extLst>
              <a:ext uri="{FF2B5EF4-FFF2-40B4-BE49-F238E27FC236}">
                <a16:creationId xmlns:a16="http://schemas.microsoft.com/office/drawing/2014/main" id="{F6742682-38D5-4316-B567-25655A77D3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2961" y="1971103"/>
            <a:ext cx="8907028" cy="4401693"/>
          </a:xfrm>
          <a:prstGeom prst="rect">
            <a:avLst/>
          </a:prstGeom>
        </p:spPr>
      </p:pic>
      <p:sp>
        <p:nvSpPr>
          <p:cNvPr id="2" name="Title 1">
            <a:extLst>
              <a:ext uri="{FF2B5EF4-FFF2-40B4-BE49-F238E27FC236}">
                <a16:creationId xmlns:a16="http://schemas.microsoft.com/office/drawing/2014/main" id="{8252CB32-9EF7-43A7-9F22-40D644E35BEB}"/>
              </a:ext>
            </a:extLst>
          </p:cNvPr>
          <p:cNvSpPr>
            <a:spLocks noGrp="1"/>
          </p:cNvSpPr>
          <p:nvPr>
            <p:ph type="title"/>
          </p:nvPr>
        </p:nvSpPr>
        <p:spPr/>
        <p:txBody>
          <a:bodyPr/>
          <a:lstStyle/>
          <a:p>
            <a:pPr rtl="0"/>
            <a:r>
              <a:rPr lang="sr-RS-Latn"/>
              <a:t>Toplotna mapa smrtnosti na drumu</a:t>
            </a:r>
          </a:p>
        </p:txBody>
      </p:sp>
    </p:spTree>
    <p:extLst>
      <p:ext uri="{BB962C8B-B14F-4D97-AF65-F5344CB8AC3E}">
        <p14:creationId xmlns:p14="http://schemas.microsoft.com/office/powerpoint/2010/main" val="2533110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A7BEB-D030-4BA7-83B3-AD26FB79F9B5}"/>
              </a:ext>
            </a:extLst>
          </p:cNvPr>
          <p:cNvSpPr>
            <a:spLocks noGrp="1"/>
          </p:cNvSpPr>
          <p:nvPr>
            <p:ph type="title"/>
          </p:nvPr>
        </p:nvSpPr>
        <p:spPr>
          <a:xfrm>
            <a:off x="6746628" y="1798247"/>
            <a:ext cx="4645250" cy="2889114"/>
          </a:xfrm>
        </p:spPr>
        <p:txBody>
          <a:bodyPr vert="horz" lIns="91440" tIns="45720" rIns="91440" bIns="45720" rtlCol="0" anchor="b">
            <a:normAutofit fontScale="90000"/>
          </a:bodyPr>
          <a:lstStyle/>
          <a:p>
            <a:pPr rtl="0"/>
            <a:r>
              <a:rPr lang="sr-RS-Latn" sz="6000" kern="1200" dirty="0">
                <a:solidFill>
                  <a:schemeClr val="tx1"/>
                </a:solidFill>
                <a:latin typeface="+mj-lt"/>
                <a:ea typeface="+mj-ea"/>
                <a:cs typeface="+mj-cs"/>
              </a:rPr>
              <a:t>Zašto bismo upravljali rizicima na putevima na radnom mestu?</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erson riding a motorcycle on a city street&#10;&#10;Description automatically generated">
            <a:extLst>
              <a:ext uri="{FF2B5EF4-FFF2-40B4-BE49-F238E27FC236}">
                <a16:creationId xmlns:a16="http://schemas.microsoft.com/office/drawing/2014/main" id="{5DD166FB-1398-4345-AB53-1F1975F13B4C}"/>
              </a:ext>
            </a:extLst>
          </p:cNvPr>
          <p:cNvPicPr>
            <a:picLocks noChangeAspect="1"/>
          </p:cNvPicPr>
          <p:nvPr/>
        </p:nvPicPr>
        <p:blipFill rotWithShape="1">
          <a:blip r:embed="rId3">
            <a:extLst>
              <a:ext uri="{28A0092B-C50C-407E-A947-70E740481C1C}">
                <a14:useLocalDpi xmlns:a14="http://schemas.microsoft.com/office/drawing/2010/main" val="0"/>
              </a:ext>
            </a:extLst>
          </a:blip>
          <a:srcRect l="17393" r="26608"/>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150451935"/>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A1A97-78D0-419E-8907-F39C6572AC1E}"/>
              </a:ext>
            </a:extLst>
          </p:cNvPr>
          <p:cNvSpPr>
            <a:spLocks noGrp="1"/>
          </p:cNvSpPr>
          <p:nvPr>
            <p:ph type="title"/>
          </p:nvPr>
        </p:nvSpPr>
        <p:spPr/>
        <p:txBody>
          <a:bodyPr/>
          <a:lstStyle/>
          <a:p>
            <a:pPr rtl="0"/>
            <a:r>
              <a:rPr lang="sr-RS-Latn"/>
              <a:t>Zašto bismo upravljali rizicima na putevima na radnom mestu?</a:t>
            </a:r>
          </a:p>
        </p:txBody>
      </p:sp>
      <p:sp>
        <p:nvSpPr>
          <p:cNvPr id="3" name="Content Placeholder 2">
            <a:extLst>
              <a:ext uri="{FF2B5EF4-FFF2-40B4-BE49-F238E27FC236}">
                <a16:creationId xmlns:a16="http://schemas.microsoft.com/office/drawing/2014/main" id="{EF5AA3C4-CAFF-4A1B-AC99-0F8CB58A698E}"/>
              </a:ext>
            </a:extLst>
          </p:cNvPr>
          <p:cNvSpPr>
            <a:spLocks noGrp="1"/>
          </p:cNvSpPr>
          <p:nvPr>
            <p:ph idx="1"/>
          </p:nvPr>
        </p:nvSpPr>
        <p:spPr/>
        <p:txBody>
          <a:bodyPr/>
          <a:lstStyle/>
          <a:p>
            <a:pPr rtl="0"/>
            <a:r>
              <a:rPr lang="sr-RS-Latn"/>
              <a:t>Rizik od povreda</a:t>
            </a:r>
          </a:p>
          <a:p>
            <a:pPr rtl="0"/>
            <a:r>
              <a:rPr lang="sr-RS-Latn"/>
              <a:t>Rizik od krivičnog gonjenja</a:t>
            </a:r>
          </a:p>
          <a:p>
            <a:pPr rtl="0"/>
            <a:r>
              <a:rPr lang="sr-RS-Latn"/>
              <a:t>Društvena odgovornost korporacija</a:t>
            </a:r>
          </a:p>
          <a:p>
            <a:pPr rtl="0"/>
            <a:r>
              <a:rPr lang="sr-RS-Latn"/>
              <a:t>Finansijski gubici</a:t>
            </a:r>
          </a:p>
          <a:p>
            <a:endParaRPr lang="en-GB" dirty="0"/>
          </a:p>
        </p:txBody>
      </p:sp>
    </p:spTree>
    <p:extLst>
      <p:ext uri="{BB962C8B-B14F-4D97-AF65-F5344CB8AC3E}">
        <p14:creationId xmlns:p14="http://schemas.microsoft.com/office/powerpoint/2010/main" val="25508187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5F3E47-5FFD-4855-91C9-9E4319374551}"/>
              </a:ext>
            </a:extLst>
          </p:cNvPr>
          <p:cNvSpPr>
            <a:spLocks noGrp="1"/>
          </p:cNvSpPr>
          <p:nvPr>
            <p:ph type="title"/>
          </p:nvPr>
        </p:nvSpPr>
        <p:spPr/>
        <p:txBody>
          <a:bodyPr/>
          <a:lstStyle/>
          <a:p>
            <a:pPr rtl="0"/>
            <a:r>
              <a:rPr lang="sr-RS-Latn"/>
              <a:t>Rizik od povreda</a:t>
            </a:r>
          </a:p>
        </p:txBody>
      </p:sp>
      <p:sp>
        <p:nvSpPr>
          <p:cNvPr id="3" name="Content Placeholder 2">
            <a:extLst>
              <a:ext uri="{FF2B5EF4-FFF2-40B4-BE49-F238E27FC236}">
                <a16:creationId xmlns:a16="http://schemas.microsoft.com/office/drawing/2014/main" id="{BF6AD326-C0C8-4C4F-A83E-640407ADB700}"/>
              </a:ext>
            </a:extLst>
          </p:cNvPr>
          <p:cNvSpPr>
            <a:spLocks noGrp="1"/>
          </p:cNvSpPr>
          <p:nvPr>
            <p:ph idx="1"/>
          </p:nvPr>
        </p:nvSpPr>
        <p:spPr/>
        <p:txBody>
          <a:bodyPr>
            <a:normAutofit lnSpcReduction="10000"/>
          </a:bodyPr>
          <a:lstStyle/>
          <a:p>
            <a:pPr rtl="0"/>
            <a:r>
              <a:rPr lang="sr-RS-Latn"/>
              <a:t>1,35 miliona ljudi svake godine pogine u sudarima na putu</a:t>
            </a:r>
          </a:p>
          <a:p>
            <a:pPr lvl="1" rtl="0"/>
            <a:r>
              <a:rPr lang="sr-RS-Latn"/>
              <a:t>93% ovih smrtnih slučajeva se dešava u zemljama s niskim i srednjim standardom</a:t>
            </a:r>
          </a:p>
          <a:p>
            <a:pPr lvl="1" rtl="0"/>
            <a:r>
              <a:rPr lang="sr-RS-Latn"/>
              <a:t>52% smrtnih ishoda se dešava kod ranjivih učesnika u saobraćaju – pešaka, biciklista i motociklista</a:t>
            </a:r>
          </a:p>
          <a:p>
            <a:pPr rtl="0"/>
            <a:r>
              <a:rPr lang="sr-RS-Latn"/>
              <a:t>Pratite ovu vezu da biste videli broj smrtnih slučajeva na 100.000 stanovnika u zemljama u kojima poslujete: </a:t>
            </a:r>
            <a:br>
              <a:rPr lang="en-GB" dirty="0"/>
            </a:br>
            <a:r>
              <a:rPr lang="sr-RS-Latn"/>
              <a:t> </a:t>
            </a:r>
            <a:r>
              <a:rPr lang="sr-RS-Latn">
                <a:hlinkClick r:id="rId3"/>
              </a:rPr>
              <a:t>https://www.grsproadsafety.org/resources/global-crash-data/</a:t>
            </a:r>
          </a:p>
          <a:p>
            <a:pPr rtl="0"/>
            <a:r>
              <a:rPr lang="sr-RS-Latn"/>
              <a:t>Istraživanje o profesionalnim vozačima pokazuje da je kod njih rizik od učestvovanja u sudaru veći, čak i kada se veća kilometraža uzme u obzir.</a:t>
            </a:r>
          </a:p>
        </p:txBody>
      </p:sp>
    </p:spTree>
    <p:extLst>
      <p:ext uri="{BB962C8B-B14F-4D97-AF65-F5344CB8AC3E}">
        <p14:creationId xmlns:p14="http://schemas.microsoft.com/office/powerpoint/2010/main" val="13686475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B3B3A-9679-4A07-A0A2-0F63DF9EFAC2}"/>
              </a:ext>
            </a:extLst>
          </p:cNvPr>
          <p:cNvSpPr>
            <a:spLocks noGrp="1"/>
          </p:cNvSpPr>
          <p:nvPr>
            <p:ph type="title"/>
          </p:nvPr>
        </p:nvSpPr>
        <p:spPr/>
        <p:txBody>
          <a:bodyPr/>
          <a:lstStyle/>
          <a:p>
            <a:pPr rtl="0"/>
            <a:r>
              <a:rPr lang="sr-RS-Latn"/>
              <a:t>Rizik od krivičnog gonjenja</a:t>
            </a:r>
          </a:p>
        </p:txBody>
      </p:sp>
      <p:sp>
        <p:nvSpPr>
          <p:cNvPr id="3" name="Content Placeholder 2">
            <a:extLst>
              <a:ext uri="{FF2B5EF4-FFF2-40B4-BE49-F238E27FC236}">
                <a16:creationId xmlns:a16="http://schemas.microsoft.com/office/drawing/2014/main" id="{9C773CFF-C6CA-41E3-8234-A712801771EC}"/>
              </a:ext>
            </a:extLst>
          </p:cNvPr>
          <p:cNvSpPr>
            <a:spLocks noGrp="1"/>
          </p:cNvSpPr>
          <p:nvPr>
            <p:ph idx="1"/>
          </p:nvPr>
        </p:nvSpPr>
        <p:spPr/>
        <p:txBody>
          <a:bodyPr/>
          <a:lstStyle/>
          <a:p>
            <a:pPr rtl="0"/>
            <a:r>
              <a:rPr lang="sr-RS-Latn"/>
              <a:t>Vozač nije jedini koji može da snosi pravnu odgovornost kada dođe do sudara.  U zavisnosti od toga u kojoj zemlji poslujete, tim menadžera bi mogao da bude pravno odgovoran ako se otkrije da je doprineo sudaru, recimo, putem nemara ili postavljanja nerazumnih zahteva pred vozača.</a:t>
            </a:r>
          </a:p>
        </p:txBody>
      </p:sp>
    </p:spTree>
    <p:extLst>
      <p:ext uri="{BB962C8B-B14F-4D97-AF65-F5344CB8AC3E}">
        <p14:creationId xmlns:p14="http://schemas.microsoft.com/office/powerpoint/2010/main" val="2984642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F56E8-71E7-48E6-BE38-984F7BAEC956}"/>
              </a:ext>
            </a:extLst>
          </p:cNvPr>
          <p:cNvSpPr>
            <a:spLocks noGrp="1"/>
          </p:cNvSpPr>
          <p:nvPr>
            <p:ph type="title"/>
          </p:nvPr>
        </p:nvSpPr>
        <p:spPr/>
        <p:txBody>
          <a:bodyPr/>
          <a:lstStyle/>
          <a:p>
            <a:pPr rtl="0"/>
            <a:r>
              <a:rPr lang="sr-RS-Latn"/>
              <a:t>Društvena odgovornost korporacija (CSR)</a:t>
            </a:r>
          </a:p>
        </p:txBody>
      </p:sp>
      <p:sp>
        <p:nvSpPr>
          <p:cNvPr id="3" name="Content Placeholder 2">
            <a:extLst>
              <a:ext uri="{FF2B5EF4-FFF2-40B4-BE49-F238E27FC236}">
                <a16:creationId xmlns:a16="http://schemas.microsoft.com/office/drawing/2014/main" id="{138B49BD-5B98-4709-ACA0-7CBF5B5CD72A}"/>
              </a:ext>
            </a:extLst>
          </p:cNvPr>
          <p:cNvSpPr>
            <a:spLocks noGrp="1"/>
          </p:cNvSpPr>
          <p:nvPr>
            <p:ph idx="1"/>
          </p:nvPr>
        </p:nvSpPr>
        <p:spPr/>
        <p:txBody>
          <a:bodyPr/>
          <a:lstStyle/>
          <a:p>
            <a:pPr rtl="0"/>
            <a:r>
              <a:rPr lang="sr-RS-Latn"/>
              <a:t>Izbegavanje povređivanja zaposlenih ili drugih ljudi koji dele put sa njima</a:t>
            </a:r>
          </a:p>
          <a:p>
            <a:pPr lvl="1" rtl="0"/>
            <a:r>
              <a:rPr lang="sr-RS-Latn"/>
              <a:t>Podsetnik da kada dođe do povređivanja treće strane, Kompanija bi mogla da snosi posledice, a postoji i psihološki uticaj na vozača.</a:t>
            </a:r>
          </a:p>
          <a:p>
            <a:pPr rtl="0"/>
            <a:r>
              <a:rPr lang="sr-RS-Latn"/>
              <a:t>Očuvanje dobrosusedskih odnosa na lokacijama i u kancelarijama</a:t>
            </a:r>
          </a:p>
          <a:p>
            <a:pPr rtl="0"/>
            <a:r>
              <a:rPr lang="sr-RS-Latn"/>
              <a:t>Sinergija bezbednosti i ekologije</a:t>
            </a:r>
          </a:p>
        </p:txBody>
      </p:sp>
    </p:spTree>
    <p:extLst>
      <p:ext uri="{BB962C8B-B14F-4D97-AF65-F5344CB8AC3E}">
        <p14:creationId xmlns:p14="http://schemas.microsoft.com/office/powerpoint/2010/main" val="29136533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D3412-62A6-4D8D-89A9-26764C55EC73}"/>
              </a:ext>
            </a:extLst>
          </p:cNvPr>
          <p:cNvSpPr>
            <a:spLocks noGrp="1"/>
          </p:cNvSpPr>
          <p:nvPr>
            <p:ph type="title"/>
          </p:nvPr>
        </p:nvSpPr>
        <p:spPr/>
        <p:txBody>
          <a:bodyPr/>
          <a:lstStyle/>
          <a:p>
            <a:pPr rtl="0"/>
            <a:r>
              <a:rPr lang="sr-RS-Latn"/>
              <a:t>Finansijski problemi</a:t>
            </a:r>
          </a:p>
        </p:txBody>
      </p:sp>
      <p:sp>
        <p:nvSpPr>
          <p:cNvPr id="3" name="Content Placeholder 2">
            <a:extLst>
              <a:ext uri="{FF2B5EF4-FFF2-40B4-BE49-F238E27FC236}">
                <a16:creationId xmlns:a16="http://schemas.microsoft.com/office/drawing/2014/main" id="{D3732549-14A1-4CF1-B990-B89FFF828BEB}"/>
              </a:ext>
            </a:extLst>
          </p:cNvPr>
          <p:cNvSpPr>
            <a:spLocks noGrp="1"/>
          </p:cNvSpPr>
          <p:nvPr>
            <p:ph idx="1"/>
          </p:nvPr>
        </p:nvSpPr>
        <p:spPr/>
        <p:txBody>
          <a:bodyPr/>
          <a:lstStyle/>
          <a:p>
            <a:pPr rtl="0"/>
            <a:r>
              <a:rPr lang="sr-RS-Latn"/>
              <a:t>Kod svakog sudara se javljaju:</a:t>
            </a:r>
          </a:p>
          <a:p>
            <a:pPr lvl="1" rtl="0"/>
            <a:r>
              <a:rPr lang="sr-RS-Latn"/>
              <a:t>Direktni gubici, kao što su:</a:t>
            </a:r>
          </a:p>
          <a:p>
            <a:pPr lvl="2" rtl="0"/>
            <a:r>
              <a:rPr lang="sr-RS-Latn"/>
              <a:t>Odbici ili prekoračenja povezani sa polisom osiguranja</a:t>
            </a:r>
          </a:p>
          <a:p>
            <a:pPr lvl="2" rtl="0"/>
            <a:r>
              <a:rPr lang="sr-RS-Latn"/>
              <a:t>Troškovi popravke ako ih ne pokriva osiguranje</a:t>
            </a:r>
          </a:p>
          <a:p>
            <a:pPr lvl="2" rtl="0"/>
            <a:r>
              <a:rPr lang="sr-RS-Latn"/>
              <a:t>Troškovi najma zamenskih vozila</a:t>
            </a:r>
          </a:p>
          <a:p>
            <a:pPr lvl="2" rtl="0"/>
            <a:r>
              <a:rPr lang="sr-RS-Latn"/>
              <a:t>itd.</a:t>
            </a:r>
          </a:p>
          <a:p>
            <a:pPr lvl="1" rtl="0"/>
            <a:r>
              <a:rPr lang="sr-RS-Latn"/>
              <a:t>Koji su indirektni ili skriveni troškovi, odnosno neosigurani gubici?</a:t>
            </a:r>
          </a:p>
          <a:p>
            <a:pPr lvl="1"/>
            <a:endParaRPr lang="en-GB" dirty="0"/>
          </a:p>
        </p:txBody>
      </p:sp>
    </p:spTree>
    <p:extLst>
      <p:ext uri="{BB962C8B-B14F-4D97-AF65-F5344CB8AC3E}">
        <p14:creationId xmlns:p14="http://schemas.microsoft.com/office/powerpoint/2010/main" val="34750673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74973-A375-4A7D-A7F5-4AB43B730F1A}"/>
              </a:ext>
            </a:extLst>
          </p:cNvPr>
          <p:cNvSpPr>
            <a:spLocks noGrp="1"/>
          </p:cNvSpPr>
          <p:nvPr>
            <p:ph type="title"/>
          </p:nvPr>
        </p:nvSpPr>
        <p:spPr/>
        <p:txBody>
          <a:bodyPr/>
          <a:lstStyle/>
          <a:p>
            <a:pPr rtl="0"/>
            <a:r>
              <a:rPr lang="sr-RS-Latn"/>
              <a:t>Neosigurani gubici</a:t>
            </a:r>
          </a:p>
        </p:txBody>
      </p:sp>
      <p:sp>
        <p:nvSpPr>
          <p:cNvPr id="3" name="Content Placeholder 2">
            <a:extLst>
              <a:ext uri="{FF2B5EF4-FFF2-40B4-BE49-F238E27FC236}">
                <a16:creationId xmlns:a16="http://schemas.microsoft.com/office/drawing/2014/main" id="{C683BB47-8A1A-4F0C-940A-3702801D23BF}"/>
              </a:ext>
            </a:extLst>
          </p:cNvPr>
          <p:cNvSpPr>
            <a:spLocks noGrp="1"/>
          </p:cNvSpPr>
          <p:nvPr>
            <p:ph idx="1"/>
          </p:nvPr>
        </p:nvSpPr>
        <p:spPr/>
        <p:txBody>
          <a:bodyPr>
            <a:normAutofit fontScale="70000" lnSpcReduction="20000"/>
          </a:bodyPr>
          <a:lstStyle/>
          <a:p>
            <a:pPr rtl="0"/>
            <a:r>
              <a:rPr lang="sr-RS-Latn"/>
              <a:t>Međunarodni institut za kontrolu gubitaka navodi da na svaki 1 USD/1 EUR/1 GBP koji osiguravajuća kompanija isplati dolazi 8-53 USD/EUR/GBP neosiguranih gubitaka, u zavisnosti od težine incidenta.  Zastanite na trenutak i razmislite o tome kako to izgleda na osnovu vašeg iskustva sa naplatom osiguranja!</a:t>
            </a:r>
          </a:p>
          <a:p>
            <a:endParaRPr lang="en-GB" dirty="0"/>
          </a:p>
          <a:p>
            <a:pPr rtl="0"/>
            <a:r>
              <a:rPr lang="sr-RS-Latn"/>
              <a:t>Ali koji su to skriveni troškovi?  To zavisi od prirode organizacije, ali uvek obuhvata odsustvovanje sa posla – zaposleni neće raditi ono za šta ga plaćate, pa će to dovesti do finansijskog uticaja na poslovanje.  Čak i ako zaposleni nije povređen u sudaru, ne bi trebalo da potcenite psihološki uticaj svedočenja tuđoj smrti ili ozbiljnom povređivanju u sudaru – taj zaposleni možda neće biti produktivan član osoblja neko vreme.</a:t>
            </a:r>
          </a:p>
          <a:p>
            <a:endParaRPr lang="en-GB" dirty="0"/>
          </a:p>
          <a:p>
            <a:pPr rtl="0"/>
            <a:r>
              <a:rPr lang="sr-RS-Latn"/>
              <a:t>Naravno, postoje i mnoge druge vrste skrivenih troškova – manja produktivnost, kašnjenje isporuka, kršenje ugovora o uslugama, veća fluktuacija kadrova – lista ide u nedogled.  Ono što nikada ne smete da zaboravite jesu skriveni troškovi vezani za narušavanje reputacije ako mediji povežu vašu organizaciju sa sudarom – koliko bi to moglo da utiče na vaše poslovanje?</a:t>
            </a:r>
          </a:p>
          <a:p>
            <a:endParaRPr lang="en-GB" dirty="0"/>
          </a:p>
        </p:txBody>
      </p:sp>
    </p:spTree>
    <p:extLst>
      <p:ext uri="{BB962C8B-B14F-4D97-AF65-F5344CB8AC3E}">
        <p14:creationId xmlns:p14="http://schemas.microsoft.com/office/powerpoint/2010/main" val="30118840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1C8533-CE53-4CD9-B030-97536B165011}"/>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rtl="0"/>
            <a:r>
              <a:rPr lang="sr-RS-Latn" sz="6000" kern="1200">
                <a:solidFill>
                  <a:schemeClr val="tx1"/>
                </a:solidFill>
                <a:latin typeface="+mj-lt"/>
                <a:ea typeface="+mj-ea"/>
                <a:cs typeface="+mj-cs"/>
              </a:rPr>
              <a:t>Najveći rizici</a:t>
            </a:r>
          </a:p>
        </p:txBody>
      </p:sp>
      <p:sp>
        <p:nvSpPr>
          <p:cNvPr id="12" name="Freeform: Shape 11">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close up of a sign&#10;&#10;Description automatically generated">
            <a:extLst>
              <a:ext uri="{FF2B5EF4-FFF2-40B4-BE49-F238E27FC236}">
                <a16:creationId xmlns:a16="http://schemas.microsoft.com/office/drawing/2014/main" id="{3523EFC0-5A8E-44B1-B051-43709048573D}"/>
              </a:ext>
            </a:extLst>
          </p:cNvPr>
          <p:cNvPicPr>
            <a:picLocks noChangeAspect="1"/>
          </p:cNvPicPr>
          <p:nvPr/>
        </p:nvPicPr>
        <p:blipFill rotWithShape="1">
          <a:blip r:embed="rId3">
            <a:extLst>
              <a:ext uri="{28A0092B-C50C-407E-A947-70E740481C1C}">
                <a14:useLocalDpi xmlns:a14="http://schemas.microsoft.com/office/drawing/2010/main" val="0"/>
              </a:ext>
            </a:extLst>
          </a:blip>
          <a:srcRect l="19827" r="14292"/>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862969866"/>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8AD4EBC-38FA-4575-B235-F764BC722CEC}"/>
              </a:ext>
            </a:extLst>
          </p:cNvPr>
          <p:cNvSpPr>
            <a:spLocks noGrp="1"/>
          </p:cNvSpPr>
          <p:nvPr>
            <p:ph type="title"/>
          </p:nvPr>
        </p:nvSpPr>
        <p:spPr/>
        <p:txBody>
          <a:bodyPr/>
          <a:lstStyle/>
          <a:p>
            <a:pPr rtl="0"/>
            <a:r>
              <a:rPr lang="sr-RS-Latn"/>
              <a:t>Najveći rizici</a:t>
            </a:r>
          </a:p>
        </p:txBody>
      </p:sp>
      <p:sp>
        <p:nvSpPr>
          <p:cNvPr id="5" name="Content Placeholder 4">
            <a:extLst>
              <a:ext uri="{FF2B5EF4-FFF2-40B4-BE49-F238E27FC236}">
                <a16:creationId xmlns:a16="http://schemas.microsoft.com/office/drawing/2014/main" id="{F5538D83-C124-43B0-8358-C3D67186619E}"/>
              </a:ext>
            </a:extLst>
          </p:cNvPr>
          <p:cNvSpPr>
            <a:spLocks noGrp="1"/>
          </p:cNvSpPr>
          <p:nvPr>
            <p:ph idx="1"/>
          </p:nvPr>
        </p:nvSpPr>
        <p:spPr/>
        <p:txBody>
          <a:bodyPr/>
          <a:lstStyle/>
          <a:p>
            <a:pPr rtl="0"/>
            <a:r>
              <a:rPr lang="sr-RS-Latn"/>
              <a:t>Brzina</a:t>
            </a:r>
          </a:p>
          <a:p>
            <a:pPr rtl="0"/>
            <a:r>
              <a:rPr lang="sr-RS-Latn"/>
              <a:t>Uticaj supstanci</a:t>
            </a:r>
          </a:p>
          <a:p>
            <a:pPr rtl="0"/>
            <a:r>
              <a:rPr lang="sr-RS-Latn"/>
              <a:t>Ometanja</a:t>
            </a:r>
          </a:p>
          <a:p>
            <a:pPr rtl="0"/>
            <a:r>
              <a:rPr lang="sr-RS-Latn"/>
              <a:t>Zamor</a:t>
            </a:r>
          </a:p>
          <a:p>
            <a:pPr rtl="0"/>
            <a:r>
              <a:rPr lang="sr-RS-Latn"/>
              <a:t>Sigurnosni pojasevi i kacige</a:t>
            </a:r>
          </a:p>
        </p:txBody>
      </p:sp>
    </p:spTree>
    <p:extLst>
      <p:ext uri="{BB962C8B-B14F-4D97-AF65-F5344CB8AC3E}">
        <p14:creationId xmlns:p14="http://schemas.microsoft.com/office/powerpoint/2010/main" val="2456455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FFA1AE6-AE51-473D-8A2B-140F25683FF7}"/>
              </a:ext>
            </a:extLst>
          </p:cNvPr>
          <p:cNvSpPr>
            <a:spLocks noGrp="1"/>
          </p:cNvSpPr>
          <p:nvPr>
            <p:ph type="title"/>
          </p:nvPr>
        </p:nvSpPr>
        <p:spPr/>
        <p:txBody>
          <a:bodyPr/>
          <a:lstStyle/>
          <a:p>
            <a:pPr rtl="0"/>
            <a:r>
              <a:rPr lang="sr-RS-Latn"/>
              <a:t>Brzina</a:t>
            </a:r>
          </a:p>
        </p:txBody>
      </p:sp>
      <p:sp>
        <p:nvSpPr>
          <p:cNvPr id="6" name="Content Placeholder 5">
            <a:extLst>
              <a:ext uri="{FF2B5EF4-FFF2-40B4-BE49-F238E27FC236}">
                <a16:creationId xmlns:a16="http://schemas.microsoft.com/office/drawing/2014/main" id="{1B4D456B-A2E6-4092-ACE8-A5C97376B0D1}"/>
              </a:ext>
            </a:extLst>
          </p:cNvPr>
          <p:cNvSpPr>
            <a:spLocks noGrp="1"/>
          </p:cNvSpPr>
          <p:nvPr>
            <p:ph idx="1"/>
          </p:nvPr>
        </p:nvSpPr>
        <p:spPr>
          <a:xfrm>
            <a:off x="838200" y="2786825"/>
            <a:ext cx="10515600" cy="3390138"/>
          </a:xfrm>
        </p:spPr>
        <p:txBody>
          <a:bodyPr/>
          <a:lstStyle/>
          <a:p>
            <a:pPr rtl="0"/>
            <a:r>
              <a:rPr lang="sr-RS-Latn"/>
              <a:t>Smanjenje prosečne brzine za 5% može da dovede do smanjenja sudara sa smrtnim ishodima za 30%.</a:t>
            </a:r>
          </a:p>
          <a:p>
            <a:pPr rtl="0"/>
            <a:r>
              <a:rPr lang="sr-RS-Latn"/>
              <a:t>Ograničenja brzine od 50 km/h ili manje u naseljenim mestima važna su za zaštitu ranjivih korisnika puteva</a:t>
            </a:r>
          </a:p>
          <a:p>
            <a:pPr rtl="0"/>
            <a:r>
              <a:rPr lang="sr-RS-Latn"/>
              <a:t>Samo 1 od svakih 7 zemalja ocenjuje primenu zakona o brzini kao dobru</a:t>
            </a:r>
          </a:p>
          <a:p>
            <a:endParaRPr lang="en-GB" dirty="0"/>
          </a:p>
        </p:txBody>
      </p:sp>
      <p:pic>
        <p:nvPicPr>
          <p:cNvPr id="8" name="Graphic 7" descr="Gauge">
            <a:extLst>
              <a:ext uri="{FF2B5EF4-FFF2-40B4-BE49-F238E27FC236}">
                <a16:creationId xmlns:a16="http://schemas.microsoft.com/office/drawing/2014/main" id="{E959A057-45ED-4A39-B00F-3190D3C15BC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612332" y="0"/>
            <a:ext cx="2554224" cy="2554224"/>
          </a:xfrm>
          <a:prstGeom prst="rect">
            <a:avLst/>
          </a:prstGeom>
        </p:spPr>
      </p:pic>
    </p:spTree>
    <p:extLst>
      <p:ext uri="{BB962C8B-B14F-4D97-AF65-F5344CB8AC3E}">
        <p14:creationId xmlns:p14="http://schemas.microsoft.com/office/powerpoint/2010/main" val="279666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57C5D83-A29F-49FF-8B36-5F0709C02C52}"/>
              </a:ext>
            </a:extLst>
          </p:cNvPr>
          <p:cNvSpPr>
            <a:spLocks noGrp="1"/>
          </p:cNvSpPr>
          <p:nvPr>
            <p:ph type="title"/>
          </p:nvPr>
        </p:nvSpPr>
        <p:spPr/>
        <p:txBody>
          <a:bodyPr/>
          <a:lstStyle/>
          <a:p>
            <a:pPr rtl="0"/>
            <a:r>
              <a:rPr lang="sr-RS-Latn"/>
              <a:t>Uticaj supstanci</a:t>
            </a:r>
          </a:p>
        </p:txBody>
      </p:sp>
      <p:sp>
        <p:nvSpPr>
          <p:cNvPr id="2" name="Content Placeholder 1">
            <a:extLst>
              <a:ext uri="{FF2B5EF4-FFF2-40B4-BE49-F238E27FC236}">
                <a16:creationId xmlns:a16="http://schemas.microsoft.com/office/drawing/2014/main" id="{6749D95E-4E69-4460-8877-53C2565A05C3}"/>
              </a:ext>
            </a:extLst>
          </p:cNvPr>
          <p:cNvSpPr>
            <a:spLocks noGrp="1"/>
          </p:cNvSpPr>
          <p:nvPr>
            <p:ph idx="1"/>
          </p:nvPr>
        </p:nvSpPr>
        <p:spPr>
          <a:xfrm>
            <a:off x="838200" y="2755391"/>
            <a:ext cx="10515600" cy="3421571"/>
          </a:xfrm>
        </p:spPr>
        <p:txBody>
          <a:bodyPr/>
          <a:lstStyle/>
          <a:p>
            <a:pPr rtl="0"/>
            <a:r>
              <a:rPr lang="sr-RS-Latn"/>
              <a:t>Kada je nivo alkohola u krvi viši od 0,05 g/dl, rizik od sudara u drumskom saobraćaju se drastično povećava</a:t>
            </a:r>
          </a:p>
          <a:p>
            <a:pPr rtl="0"/>
            <a:r>
              <a:rPr lang="sr-RS-Latn"/>
              <a:t>89 zemalja ima zakon o vožnji u pijanom stanju koji je zasnovan na ovoj ili nižoj granici</a:t>
            </a:r>
          </a:p>
          <a:p>
            <a:pPr rtl="0"/>
            <a:r>
              <a:rPr lang="sr-RS-Latn"/>
              <a:t>135 zemalja koristi nasumično testiranje daha kako bi sprovodile zakone o vožnji u pijanom stanju</a:t>
            </a:r>
          </a:p>
        </p:txBody>
      </p:sp>
      <p:sp>
        <p:nvSpPr>
          <p:cNvPr id="5" name="TextBox 4">
            <a:extLst>
              <a:ext uri="{FF2B5EF4-FFF2-40B4-BE49-F238E27FC236}">
                <a16:creationId xmlns:a16="http://schemas.microsoft.com/office/drawing/2014/main" id="{C5AF5580-7766-4132-8A01-DEEA92CE8A54}"/>
              </a:ext>
            </a:extLst>
          </p:cNvPr>
          <p:cNvSpPr txBox="1"/>
          <p:nvPr/>
        </p:nvSpPr>
        <p:spPr>
          <a:xfrm>
            <a:off x="8388096" y="6364224"/>
            <a:ext cx="3596640" cy="369332"/>
          </a:xfrm>
          <a:prstGeom prst="rect">
            <a:avLst/>
          </a:prstGeom>
          <a:noFill/>
        </p:spPr>
        <p:txBody>
          <a:bodyPr wrap="square" rtlCol="0">
            <a:spAutoFit/>
          </a:bodyPr>
          <a:lstStyle/>
          <a:p>
            <a:pPr rtl="0"/>
            <a:r>
              <a:rPr lang="sr-RS-Latn"/>
              <a:t>Izvor: Svetska zdravstvena organizacija</a:t>
            </a:r>
          </a:p>
        </p:txBody>
      </p:sp>
      <p:pic>
        <p:nvPicPr>
          <p:cNvPr id="7" name="Graphic 6" descr="Wine">
            <a:extLst>
              <a:ext uri="{FF2B5EF4-FFF2-40B4-BE49-F238E27FC236}">
                <a16:creationId xmlns:a16="http://schemas.microsoft.com/office/drawing/2014/main" id="{21CCC57B-009D-4B4E-AD5B-9CF864E4D46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025128" y="339184"/>
            <a:ext cx="2322576" cy="2322576"/>
          </a:xfrm>
          <a:prstGeom prst="rect">
            <a:avLst/>
          </a:prstGeom>
        </p:spPr>
      </p:pic>
    </p:spTree>
    <p:extLst>
      <p:ext uri="{BB962C8B-B14F-4D97-AF65-F5344CB8AC3E}">
        <p14:creationId xmlns:p14="http://schemas.microsoft.com/office/powerpoint/2010/main" val="16964058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F40F3-BA16-4D4D-A2B1-36DBF0AE43F4}"/>
              </a:ext>
            </a:extLst>
          </p:cNvPr>
          <p:cNvSpPr>
            <a:spLocks noGrp="1"/>
          </p:cNvSpPr>
          <p:nvPr>
            <p:ph type="title"/>
          </p:nvPr>
        </p:nvSpPr>
        <p:spPr/>
        <p:txBody>
          <a:bodyPr/>
          <a:lstStyle/>
          <a:p>
            <a:pPr rtl="0"/>
            <a:r>
              <a:rPr lang="sr-RS-Latn"/>
              <a:t>Ometanja</a:t>
            </a:r>
          </a:p>
        </p:txBody>
      </p:sp>
      <p:sp>
        <p:nvSpPr>
          <p:cNvPr id="3" name="Content Placeholder 2">
            <a:extLst>
              <a:ext uri="{FF2B5EF4-FFF2-40B4-BE49-F238E27FC236}">
                <a16:creationId xmlns:a16="http://schemas.microsoft.com/office/drawing/2014/main" id="{C5BEFB2E-EB80-46C8-BFFC-286FFD3E440B}"/>
              </a:ext>
            </a:extLst>
          </p:cNvPr>
          <p:cNvSpPr>
            <a:spLocks noGrp="1"/>
          </p:cNvSpPr>
          <p:nvPr>
            <p:ph idx="1"/>
          </p:nvPr>
        </p:nvSpPr>
        <p:spPr>
          <a:xfrm>
            <a:off x="838200" y="2731007"/>
            <a:ext cx="10515600" cy="3445955"/>
          </a:xfrm>
        </p:spPr>
        <p:txBody>
          <a:bodyPr/>
          <a:lstStyle/>
          <a:p>
            <a:pPr rtl="0"/>
            <a:r>
              <a:rPr lang="sr-RS-Latn"/>
              <a:t>Ako vozač koristi mobilni telefon dok vozi, njegova moždana aktivnost koja se povezuje s vožnjom smanjuje se za 37%</a:t>
            </a:r>
          </a:p>
          <a:p>
            <a:pPr rtl="0"/>
            <a:r>
              <a:rPr lang="sr-RS-Latn"/>
              <a:t>Slanje ili prijem tekstualne poruke odvraća oči vozača od puta na 4,6 sekundi u proseku</a:t>
            </a:r>
          </a:p>
          <a:p>
            <a:pPr rtl="0"/>
            <a:r>
              <a:rPr lang="sr-RS-Latn"/>
              <a:t>Za 4,6 sekundi vozilo koje se kreće brzinom od 110 km/h prelazi razdaljinu od 1,5 fudbalskih terena</a:t>
            </a:r>
          </a:p>
        </p:txBody>
      </p:sp>
      <p:pic>
        <p:nvPicPr>
          <p:cNvPr id="8" name="Graphic 7" descr="No Phones">
            <a:extLst>
              <a:ext uri="{FF2B5EF4-FFF2-40B4-BE49-F238E27FC236}">
                <a16:creationId xmlns:a16="http://schemas.microsoft.com/office/drawing/2014/main" id="{E3E4792C-B932-44B5-AF49-5EBC37BE295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079992" y="324549"/>
            <a:ext cx="2273808" cy="2273808"/>
          </a:xfrm>
          <a:prstGeom prst="rect">
            <a:avLst/>
          </a:prstGeom>
        </p:spPr>
      </p:pic>
    </p:spTree>
    <p:extLst>
      <p:ext uri="{BB962C8B-B14F-4D97-AF65-F5344CB8AC3E}">
        <p14:creationId xmlns:p14="http://schemas.microsoft.com/office/powerpoint/2010/main" val="15458703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A78E3-4A7A-48B6-9B7A-6A909D47CD05}"/>
              </a:ext>
            </a:extLst>
          </p:cNvPr>
          <p:cNvSpPr>
            <a:spLocks noGrp="1"/>
          </p:cNvSpPr>
          <p:nvPr>
            <p:ph type="title"/>
          </p:nvPr>
        </p:nvSpPr>
        <p:spPr/>
        <p:txBody>
          <a:bodyPr/>
          <a:lstStyle/>
          <a:p>
            <a:pPr rtl="0"/>
            <a:r>
              <a:rPr lang="sr-RS-Latn"/>
              <a:t>Zamor</a:t>
            </a:r>
          </a:p>
        </p:txBody>
      </p:sp>
      <p:sp>
        <p:nvSpPr>
          <p:cNvPr id="3" name="Content Placeholder 2">
            <a:extLst>
              <a:ext uri="{FF2B5EF4-FFF2-40B4-BE49-F238E27FC236}">
                <a16:creationId xmlns:a16="http://schemas.microsoft.com/office/drawing/2014/main" id="{C5A5F4A4-128E-4B2F-B546-F5F8195C376A}"/>
              </a:ext>
            </a:extLst>
          </p:cNvPr>
          <p:cNvSpPr>
            <a:spLocks noGrp="1"/>
          </p:cNvSpPr>
          <p:nvPr>
            <p:ph idx="1"/>
          </p:nvPr>
        </p:nvSpPr>
        <p:spPr>
          <a:xfrm>
            <a:off x="838200" y="3194303"/>
            <a:ext cx="10515600" cy="2982659"/>
          </a:xfrm>
        </p:spPr>
        <p:txBody>
          <a:bodyPr/>
          <a:lstStyle/>
          <a:p>
            <a:pPr rtl="0"/>
            <a:r>
              <a:rPr lang="sr-RS-Latn"/>
              <a:t>Ako izgubite 2 sata sna, to je isto kao da ste popili 3 piva</a:t>
            </a:r>
          </a:p>
          <a:p>
            <a:pPr rtl="0"/>
            <a:r>
              <a:rPr lang="sr-RS-Latn"/>
              <a:t>Verovatnoća da ćete doživeti sudar je 3 puta veća ako ste premoreni</a:t>
            </a:r>
          </a:p>
          <a:p>
            <a:pPr rtl="0"/>
            <a:r>
              <a:rPr lang="sr-RS-Latn"/>
              <a:t>21% sudara sa smrtnim ishodom obuhvata nekog pospanog vozača</a:t>
            </a:r>
          </a:p>
        </p:txBody>
      </p:sp>
      <p:pic>
        <p:nvPicPr>
          <p:cNvPr id="6" name="Graphic 5" descr="Sleep">
            <a:extLst>
              <a:ext uri="{FF2B5EF4-FFF2-40B4-BE49-F238E27FC236}">
                <a16:creationId xmlns:a16="http://schemas.microsoft.com/office/drawing/2014/main" id="{52CB4AFA-B6C7-4E4E-8251-1A933D37DF6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455152" y="88392"/>
            <a:ext cx="2761488" cy="2761488"/>
          </a:xfrm>
          <a:prstGeom prst="rect">
            <a:avLst/>
          </a:prstGeom>
        </p:spPr>
      </p:pic>
    </p:spTree>
    <p:extLst>
      <p:ext uri="{BB962C8B-B14F-4D97-AF65-F5344CB8AC3E}">
        <p14:creationId xmlns:p14="http://schemas.microsoft.com/office/powerpoint/2010/main" val="42742105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9FB3227-2462-4208-8B45-1AAB400E9CE4}"/>
              </a:ext>
            </a:extLst>
          </p:cNvPr>
          <p:cNvSpPr>
            <a:spLocks noGrp="1"/>
          </p:cNvSpPr>
          <p:nvPr>
            <p:ph type="title"/>
          </p:nvPr>
        </p:nvSpPr>
        <p:spPr/>
        <p:txBody>
          <a:bodyPr/>
          <a:lstStyle/>
          <a:p>
            <a:pPr rtl="0"/>
            <a:r>
              <a:rPr lang="sr-RS-Latn"/>
              <a:t>Sigurnosni pojasevi</a:t>
            </a:r>
          </a:p>
        </p:txBody>
      </p:sp>
      <p:sp>
        <p:nvSpPr>
          <p:cNvPr id="2" name="Content Placeholder 1">
            <a:extLst>
              <a:ext uri="{FF2B5EF4-FFF2-40B4-BE49-F238E27FC236}">
                <a16:creationId xmlns:a16="http://schemas.microsoft.com/office/drawing/2014/main" id="{76881BA0-0A7A-40C6-8ED6-A9EAAF9328D6}"/>
              </a:ext>
            </a:extLst>
          </p:cNvPr>
          <p:cNvSpPr>
            <a:spLocks noGrp="1"/>
          </p:cNvSpPr>
          <p:nvPr>
            <p:ph idx="1"/>
          </p:nvPr>
        </p:nvSpPr>
        <p:spPr>
          <a:xfrm>
            <a:off x="838200" y="2901695"/>
            <a:ext cx="10515600" cy="3275267"/>
          </a:xfrm>
        </p:spPr>
        <p:txBody>
          <a:bodyPr/>
          <a:lstStyle/>
          <a:p>
            <a:pPr rtl="0"/>
            <a:r>
              <a:rPr lang="sr-RS-Latn"/>
              <a:t>Nošenje sigurnosnog pojasa smanjuje rizik od fatalnih povreda za do 50% za putnike na prednjim sedištima</a:t>
            </a:r>
          </a:p>
          <a:p>
            <a:pPr rtl="0"/>
            <a:r>
              <a:rPr lang="sr-RS-Latn"/>
              <a:t>Taj procenat raste do 75% za putnike na zadnjim sedištima</a:t>
            </a:r>
          </a:p>
          <a:p>
            <a:pPr rtl="0"/>
            <a:r>
              <a:rPr lang="sr-RS-Latn"/>
              <a:t>111 zemalja u svetu ima sveobuhvatne zakone u pogledu sigurnosnih pojaseva i oni pokrivaju 4,8 milijardi ljudi</a:t>
            </a:r>
          </a:p>
        </p:txBody>
      </p:sp>
      <p:pic>
        <p:nvPicPr>
          <p:cNvPr id="6" name="Graphic 5" descr="Seat Belt">
            <a:extLst>
              <a:ext uri="{FF2B5EF4-FFF2-40B4-BE49-F238E27FC236}">
                <a16:creationId xmlns:a16="http://schemas.microsoft.com/office/drawing/2014/main" id="{C49AC3D5-D79F-498F-BFEB-F1BD56326EC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589264" y="522541"/>
            <a:ext cx="2116391" cy="2116391"/>
          </a:xfrm>
          <a:prstGeom prst="rect">
            <a:avLst/>
          </a:prstGeom>
        </p:spPr>
      </p:pic>
    </p:spTree>
    <p:extLst>
      <p:ext uri="{BB962C8B-B14F-4D97-AF65-F5344CB8AC3E}">
        <p14:creationId xmlns:p14="http://schemas.microsoft.com/office/powerpoint/2010/main" val="1271010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AB266E9-977E-4F63-B6A6-690CB8869FD5}"/>
              </a:ext>
            </a:extLst>
          </p:cNvPr>
          <p:cNvSpPr>
            <a:spLocks noGrp="1"/>
          </p:cNvSpPr>
          <p:nvPr>
            <p:ph type="title"/>
          </p:nvPr>
        </p:nvSpPr>
        <p:spPr/>
        <p:txBody>
          <a:bodyPr/>
          <a:lstStyle/>
          <a:p>
            <a:pPr rtl="0"/>
            <a:r>
              <a:rPr lang="sr-RS-Latn"/>
              <a:t>Kacige</a:t>
            </a:r>
          </a:p>
        </p:txBody>
      </p:sp>
      <p:sp>
        <p:nvSpPr>
          <p:cNvPr id="2" name="Content Placeholder 1">
            <a:extLst>
              <a:ext uri="{FF2B5EF4-FFF2-40B4-BE49-F238E27FC236}">
                <a16:creationId xmlns:a16="http://schemas.microsoft.com/office/drawing/2014/main" id="{B65F916C-700C-4729-9D18-B20B0016970B}"/>
              </a:ext>
            </a:extLst>
          </p:cNvPr>
          <p:cNvSpPr>
            <a:spLocks noGrp="1"/>
          </p:cNvSpPr>
          <p:nvPr>
            <p:ph idx="1"/>
          </p:nvPr>
        </p:nvSpPr>
        <p:spPr>
          <a:xfrm>
            <a:off x="838200" y="3084575"/>
            <a:ext cx="10515600" cy="3092387"/>
          </a:xfrm>
        </p:spPr>
        <p:txBody>
          <a:bodyPr/>
          <a:lstStyle/>
          <a:p>
            <a:pPr rtl="0"/>
            <a:r>
              <a:rPr lang="sr-RS-Latn"/>
              <a:t>Nošenje kacige na motociklu na ispravan način smanjuje rizik od smrtnog ishoda za 40% </a:t>
            </a:r>
          </a:p>
          <a:p>
            <a:pPr rtl="0"/>
            <a:r>
              <a:rPr lang="sr-RS-Latn"/>
              <a:t>Rizik od ozbiljne povrede smanjuje se za 70% prilikom nošenja kacige</a:t>
            </a:r>
          </a:p>
          <a:p>
            <a:pPr rtl="0"/>
            <a:r>
              <a:rPr lang="sr-RS-Latn"/>
              <a:t>155 zemalja ima sveobuhvatne zakone koji se tiču nošenja kacige i oni pokrivaju i vozače i putnike</a:t>
            </a:r>
          </a:p>
          <a:p>
            <a:endParaRPr lang="en-GB" dirty="0"/>
          </a:p>
          <a:p>
            <a:endParaRPr lang="en-GB" dirty="0"/>
          </a:p>
        </p:txBody>
      </p:sp>
      <p:pic>
        <p:nvPicPr>
          <p:cNvPr id="8" name="Graphic 7" descr="Motorcycle">
            <a:extLst>
              <a:ext uri="{FF2B5EF4-FFF2-40B4-BE49-F238E27FC236}">
                <a16:creationId xmlns:a16="http://schemas.microsoft.com/office/drawing/2014/main" id="{565E0BEC-E21A-4310-B84F-3E24745D527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955024" y="584264"/>
            <a:ext cx="2212848" cy="2212848"/>
          </a:xfrm>
          <a:prstGeom prst="rect">
            <a:avLst/>
          </a:prstGeom>
        </p:spPr>
      </p:pic>
    </p:spTree>
    <p:extLst>
      <p:ext uri="{BB962C8B-B14F-4D97-AF65-F5344CB8AC3E}">
        <p14:creationId xmlns:p14="http://schemas.microsoft.com/office/powerpoint/2010/main" val="31842866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6B699-3FF3-4473-9D55-F26CFCDA01DD}"/>
              </a:ext>
            </a:extLst>
          </p:cNvPr>
          <p:cNvSpPr>
            <a:spLocks noGrp="1"/>
          </p:cNvSpPr>
          <p:nvPr>
            <p:ph type="title"/>
          </p:nvPr>
        </p:nvSpPr>
        <p:spPr>
          <a:xfrm>
            <a:off x="6746628" y="1783959"/>
            <a:ext cx="4645250" cy="2889114"/>
          </a:xfrm>
        </p:spPr>
        <p:txBody>
          <a:bodyPr vert="horz" lIns="91440" tIns="45720" rIns="91440" bIns="45720" rtlCol="0" anchor="b">
            <a:normAutofit fontScale="90000"/>
          </a:bodyPr>
          <a:lstStyle/>
          <a:p>
            <a:pPr rtl="0"/>
            <a:r>
              <a:rPr lang="sr-RS-Latn" sz="5100" kern="1200">
                <a:solidFill>
                  <a:schemeClr val="tx1"/>
                </a:solidFill>
                <a:latin typeface="+mj-lt"/>
                <a:ea typeface="+mj-ea"/>
                <a:cs typeface="+mj-cs"/>
              </a:rPr>
              <a:t>Delotvorno upravljanje rizikom na putevima na radnom mestu</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star, red, animal&#10;&#10;Description automatically generated">
            <a:extLst>
              <a:ext uri="{FF2B5EF4-FFF2-40B4-BE49-F238E27FC236}">
                <a16:creationId xmlns:a16="http://schemas.microsoft.com/office/drawing/2014/main" id="{6FDD5631-B02C-4214-AAD1-DCC0F45D78B9}"/>
              </a:ext>
            </a:extLst>
          </p:cNvPr>
          <p:cNvPicPr>
            <a:picLocks noChangeAspect="1"/>
          </p:cNvPicPr>
          <p:nvPr/>
        </p:nvPicPr>
        <p:blipFill rotWithShape="1">
          <a:blip r:embed="rId3">
            <a:extLst>
              <a:ext uri="{28A0092B-C50C-407E-A947-70E740481C1C}">
                <a14:useLocalDpi xmlns:a14="http://schemas.microsoft.com/office/drawing/2010/main" val="0"/>
              </a:ext>
            </a:extLst>
          </a:blip>
          <a:srcRect t="9662" r="-1" b="14348"/>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931306317"/>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id="{47E8CEA1-CFB7-0091-C0FC-5847034A20AC}"/>
              </a:ext>
            </a:extLst>
          </p:cNvPr>
          <p:cNvGrpSpPr/>
          <p:nvPr/>
        </p:nvGrpSpPr>
        <p:grpSpPr>
          <a:xfrm>
            <a:off x="1537855" y="205295"/>
            <a:ext cx="9282545" cy="6564991"/>
            <a:chOff x="1537855" y="205295"/>
            <a:chExt cx="9282545" cy="6564991"/>
          </a:xfrm>
        </p:grpSpPr>
        <p:pic>
          <p:nvPicPr>
            <p:cNvPr id="3" name="Google Shape;84;p1">
              <a:extLst>
                <a:ext uri="{FF2B5EF4-FFF2-40B4-BE49-F238E27FC236}">
                  <a16:creationId xmlns:a16="http://schemas.microsoft.com/office/drawing/2014/main" id="{BA08665C-5E30-D543-11D5-4F001B2CF0D7}"/>
                </a:ext>
              </a:extLst>
            </p:cNvPr>
            <p:cNvPicPr preferRelativeResize="0"/>
            <p:nvPr/>
          </p:nvPicPr>
          <p:blipFill>
            <a:blip r:embed="rId4">
              <a:extLst>
                <a:ext uri="{28A0092B-C50C-407E-A947-70E740481C1C}">
                  <a14:useLocalDpi xmlns:a14="http://schemas.microsoft.com/office/drawing/2010/main" val="0"/>
                </a:ext>
              </a:extLst>
            </a:blip>
            <a:srcRect/>
            <a:stretch/>
          </p:blipFill>
          <p:spPr>
            <a:xfrm>
              <a:off x="1537855" y="205295"/>
              <a:ext cx="9282545" cy="6564991"/>
            </a:xfrm>
            <a:prstGeom prst="rect">
              <a:avLst/>
            </a:prstGeom>
            <a:noFill/>
            <a:ln>
              <a:noFill/>
            </a:ln>
          </p:spPr>
        </p:pic>
        <p:sp>
          <p:nvSpPr>
            <p:cNvPr id="4" name="Google Shape;85;p1">
              <a:extLst>
                <a:ext uri="{FF2B5EF4-FFF2-40B4-BE49-F238E27FC236}">
                  <a16:creationId xmlns:a16="http://schemas.microsoft.com/office/drawing/2014/main" id="{1F471FA6-6B45-D60B-4E92-77CBA2247168}"/>
                </a:ext>
              </a:extLst>
            </p:cNvPr>
            <p:cNvSpPr txBox="1"/>
            <p:nvPr/>
          </p:nvSpPr>
          <p:spPr>
            <a:xfrm>
              <a:off x="5436900" y="3132084"/>
              <a:ext cx="1318200" cy="677078"/>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600" b="1" dirty="0" err="1">
                  <a:solidFill>
                    <a:schemeClr val="bg1"/>
                  </a:solidFill>
                  <a:latin typeface="Calibri"/>
                  <a:ea typeface="Calibri"/>
                  <a:cs typeface="Calibri"/>
                  <a:sym typeface="Calibri"/>
                </a:rPr>
                <a:t>Rizik</a:t>
              </a:r>
              <a:r>
                <a:rPr lang="en-GB" sz="1600" b="1" dirty="0">
                  <a:solidFill>
                    <a:schemeClr val="bg1"/>
                  </a:solidFill>
                  <a:latin typeface="Calibri"/>
                  <a:ea typeface="Calibri"/>
                  <a:cs typeface="Calibri"/>
                  <a:sym typeface="Calibri"/>
                </a:rPr>
                <a:t> od </a:t>
              </a:r>
              <a:br>
                <a:rPr lang="en-GB" sz="1600" b="1" dirty="0">
                  <a:solidFill>
                    <a:schemeClr val="bg1"/>
                  </a:solidFill>
                  <a:latin typeface="Calibri"/>
                  <a:ea typeface="Calibri"/>
                  <a:cs typeface="Calibri"/>
                  <a:sym typeface="Calibri"/>
                </a:rPr>
              </a:br>
              <a:r>
                <a:rPr lang="en-GB" sz="1600" b="1" dirty="0" err="1">
                  <a:solidFill>
                    <a:schemeClr val="bg1"/>
                  </a:solidFill>
                  <a:latin typeface="Calibri"/>
                  <a:ea typeface="Calibri"/>
                  <a:cs typeface="Calibri"/>
                  <a:sym typeface="Calibri"/>
                </a:rPr>
                <a:t>štete</a:t>
              </a:r>
              <a:endParaRPr sz="1600" b="1" dirty="0">
                <a:solidFill>
                  <a:schemeClr val="bg1"/>
                </a:solidFill>
                <a:latin typeface="Calibri"/>
                <a:ea typeface="Calibri"/>
                <a:cs typeface="Calibri"/>
                <a:sym typeface="Calibri"/>
              </a:endParaRPr>
            </a:p>
          </p:txBody>
        </p:sp>
        <p:sp>
          <p:nvSpPr>
            <p:cNvPr id="5" name="Google Shape;86;p1">
              <a:extLst>
                <a:ext uri="{FF2B5EF4-FFF2-40B4-BE49-F238E27FC236}">
                  <a16:creationId xmlns:a16="http://schemas.microsoft.com/office/drawing/2014/main" id="{39959F9D-7A7A-AF79-B9A6-40D32E0A5A0E}"/>
                </a:ext>
              </a:extLst>
            </p:cNvPr>
            <p:cNvSpPr txBox="1"/>
            <p:nvPr/>
          </p:nvSpPr>
          <p:spPr>
            <a:xfrm>
              <a:off x="5098103" y="2680782"/>
              <a:ext cx="943435" cy="430857"/>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600" b="1" dirty="0" err="1">
                  <a:solidFill>
                    <a:schemeClr val="bg1"/>
                  </a:solidFill>
                  <a:latin typeface="Calibri"/>
                  <a:ea typeface="Calibri"/>
                  <a:cs typeface="Calibri"/>
                  <a:sym typeface="Calibri"/>
                </a:rPr>
                <a:t>Planiraj</a:t>
              </a:r>
              <a:endParaRPr sz="1600" b="1" dirty="0">
                <a:solidFill>
                  <a:schemeClr val="bg1"/>
                </a:solidFill>
                <a:latin typeface="Calibri"/>
                <a:ea typeface="Calibri"/>
                <a:cs typeface="Calibri"/>
                <a:sym typeface="Calibri"/>
              </a:endParaRPr>
            </a:p>
          </p:txBody>
        </p:sp>
        <p:sp>
          <p:nvSpPr>
            <p:cNvPr id="6" name="Google Shape;87;p1">
              <a:extLst>
                <a:ext uri="{FF2B5EF4-FFF2-40B4-BE49-F238E27FC236}">
                  <a16:creationId xmlns:a16="http://schemas.microsoft.com/office/drawing/2014/main" id="{B80F48F7-017D-D9EF-A09C-93C4D0C3A8CB}"/>
                </a:ext>
              </a:extLst>
            </p:cNvPr>
            <p:cNvSpPr txBox="1"/>
            <p:nvPr/>
          </p:nvSpPr>
          <p:spPr>
            <a:xfrm>
              <a:off x="6317195" y="2688377"/>
              <a:ext cx="665700" cy="430857"/>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600" b="1" dirty="0" err="1">
                  <a:solidFill>
                    <a:schemeClr val="bg1"/>
                  </a:solidFill>
                  <a:latin typeface="Calibri"/>
                  <a:ea typeface="Calibri"/>
                  <a:cs typeface="Calibri"/>
                  <a:sym typeface="Calibri"/>
                </a:rPr>
                <a:t>Uradi</a:t>
              </a:r>
              <a:endParaRPr sz="1600" b="1" dirty="0">
                <a:solidFill>
                  <a:schemeClr val="bg1"/>
                </a:solidFill>
                <a:latin typeface="Calibri"/>
                <a:ea typeface="Calibri"/>
                <a:cs typeface="Calibri"/>
                <a:sym typeface="Calibri"/>
              </a:endParaRPr>
            </a:p>
          </p:txBody>
        </p:sp>
        <p:sp>
          <p:nvSpPr>
            <p:cNvPr id="7" name="Google Shape;88;p1">
              <a:extLst>
                <a:ext uri="{FF2B5EF4-FFF2-40B4-BE49-F238E27FC236}">
                  <a16:creationId xmlns:a16="http://schemas.microsoft.com/office/drawing/2014/main" id="{0C275EBD-2188-BBF9-12BA-AD0EB1AAC4F3}"/>
                </a:ext>
              </a:extLst>
            </p:cNvPr>
            <p:cNvSpPr txBox="1"/>
            <p:nvPr/>
          </p:nvSpPr>
          <p:spPr>
            <a:xfrm>
              <a:off x="5248370" y="3816218"/>
              <a:ext cx="642900" cy="430857"/>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600" b="1" dirty="0" err="1">
                  <a:solidFill>
                    <a:schemeClr val="bg1"/>
                  </a:solidFill>
                  <a:latin typeface="Calibri"/>
                  <a:ea typeface="Calibri"/>
                  <a:cs typeface="Calibri"/>
                  <a:sym typeface="Calibri"/>
                </a:rPr>
                <a:t>Deluj</a:t>
              </a:r>
              <a:endParaRPr sz="1600" b="1" dirty="0">
                <a:solidFill>
                  <a:schemeClr val="bg1"/>
                </a:solidFill>
                <a:latin typeface="Calibri"/>
                <a:ea typeface="Calibri"/>
                <a:cs typeface="Calibri"/>
                <a:sym typeface="Calibri"/>
              </a:endParaRPr>
            </a:p>
          </p:txBody>
        </p:sp>
        <p:sp>
          <p:nvSpPr>
            <p:cNvPr id="8" name="Google Shape;89;p1">
              <a:extLst>
                <a:ext uri="{FF2B5EF4-FFF2-40B4-BE49-F238E27FC236}">
                  <a16:creationId xmlns:a16="http://schemas.microsoft.com/office/drawing/2014/main" id="{3B482E78-34F8-5700-F3FF-61DE95D7A6E4}"/>
                </a:ext>
              </a:extLst>
            </p:cNvPr>
            <p:cNvSpPr txBox="1"/>
            <p:nvPr/>
          </p:nvSpPr>
          <p:spPr>
            <a:xfrm>
              <a:off x="6191523" y="3816219"/>
              <a:ext cx="929718" cy="430857"/>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600" b="1" dirty="0" err="1">
                  <a:solidFill>
                    <a:schemeClr val="bg1"/>
                  </a:solidFill>
                  <a:latin typeface="Calibri"/>
                  <a:ea typeface="Calibri"/>
                  <a:cs typeface="Calibri"/>
                  <a:sym typeface="Calibri"/>
                </a:rPr>
                <a:t>Proveri</a:t>
              </a:r>
              <a:endParaRPr sz="1600" b="1" dirty="0">
                <a:solidFill>
                  <a:schemeClr val="bg1"/>
                </a:solidFill>
                <a:latin typeface="Calibri"/>
                <a:ea typeface="Calibri"/>
                <a:cs typeface="Calibri"/>
                <a:sym typeface="Calibri"/>
              </a:endParaRPr>
            </a:p>
          </p:txBody>
        </p:sp>
        <p:sp>
          <p:nvSpPr>
            <p:cNvPr id="9" name="Google Shape;90;p1">
              <a:extLst>
                <a:ext uri="{FF2B5EF4-FFF2-40B4-BE49-F238E27FC236}">
                  <a16:creationId xmlns:a16="http://schemas.microsoft.com/office/drawing/2014/main" id="{83357714-6DFC-E68E-C911-53F1408D02C2}"/>
                </a:ext>
              </a:extLst>
            </p:cNvPr>
            <p:cNvSpPr txBox="1"/>
            <p:nvPr/>
          </p:nvSpPr>
          <p:spPr>
            <a:xfrm>
              <a:off x="4299824" y="1955500"/>
              <a:ext cx="933600" cy="353913"/>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100" b="1" dirty="0">
                  <a:solidFill>
                    <a:schemeClr val="bg1"/>
                  </a:solidFill>
                  <a:latin typeface="Calibri"/>
                  <a:ea typeface="Calibri"/>
                  <a:cs typeface="Calibri"/>
                  <a:sym typeface="Calibri"/>
                </a:rPr>
                <a:t>Procedure</a:t>
              </a:r>
              <a:endParaRPr sz="1100" b="1" dirty="0">
                <a:solidFill>
                  <a:schemeClr val="bg1"/>
                </a:solidFill>
                <a:latin typeface="Calibri"/>
                <a:ea typeface="Calibri"/>
                <a:cs typeface="Calibri"/>
                <a:sym typeface="Calibri"/>
              </a:endParaRPr>
            </a:p>
          </p:txBody>
        </p:sp>
        <p:sp>
          <p:nvSpPr>
            <p:cNvPr id="10" name="Google Shape;91;p1">
              <a:extLst>
                <a:ext uri="{FF2B5EF4-FFF2-40B4-BE49-F238E27FC236}">
                  <a16:creationId xmlns:a16="http://schemas.microsoft.com/office/drawing/2014/main" id="{5297B51E-F9A3-C52F-9065-6A2DFC9DC60B}"/>
                </a:ext>
              </a:extLst>
            </p:cNvPr>
            <p:cNvSpPr txBox="1"/>
            <p:nvPr/>
          </p:nvSpPr>
          <p:spPr>
            <a:xfrm>
              <a:off x="5076610" y="1324452"/>
              <a:ext cx="1066500" cy="52319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100" b="1" dirty="0" err="1">
                  <a:solidFill>
                    <a:schemeClr val="bg1"/>
                  </a:solidFill>
                  <a:latin typeface="Calibri"/>
                  <a:ea typeface="Calibri"/>
                  <a:cs typeface="Calibri"/>
                  <a:sym typeface="Calibri"/>
                </a:rPr>
                <a:t>Obuka</a:t>
              </a:r>
              <a:r>
                <a:rPr lang="en-GB" sz="1100" b="1" dirty="0">
                  <a:solidFill>
                    <a:schemeClr val="bg1"/>
                  </a:solidFill>
                  <a:latin typeface="Calibri"/>
                  <a:ea typeface="Calibri"/>
                  <a:cs typeface="Calibri"/>
                  <a:sym typeface="Calibri"/>
                </a:rPr>
                <a:t> </a:t>
              </a:r>
              <a:r>
                <a:rPr lang="en-GB" sz="1100" b="1" dirty="0" err="1">
                  <a:solidFill>
                    <a:schemeClr val="bg1"/>
                  </a:solidFill>
                  <a:latin typeface="Calibri"/>
                  <a:ea typeface="Calibri"/>
                  <a:cs typeface="Calibri"/>
                  <a:sym typeface="Calibri"/>
                </a:rPr>
                <a:t>rukovodioca</a:t>
              </a:r>
              <a:endParaRPr sz="1100" b="1" dirty="0">
                <a:solidFill>
                  <a:schemeClr val="bg1"/>
                </a:solidFill>
                <a:latin typeface="Calibri"/>
                <a:ea typeface="Calibri"/>
                <a:cs typeface="Calibri"/>
                <a:sym typeface="Calibri"/>
              </a:endParaRPr>
            </a:p>
          </p:txBody>
        </p:sp>
        <p:sp>
          <p:nvSpPr>
            <p:cNvPr id="11" name="Google Shape;92;p1">
              <a:extLst>
                <a:ext uri="{FF2B5EF4-FFF2-40B4-BE49-F238E27FC236}">
                  <a16:creationId xmlns:a16="http://schemas.microsoft.com/office/drawing/2014/main" id="{196DBAA9-9499-5E27-A58F-520E1897EDDF}"/>
                </a:ext>
              </a:extLst>
            </p:cNvPr>
            <p:cNvSpPr txBox="1"/>
            <p:nvPr/>
          </p:nvSpPr>
          <p:spPr>
            <a:xfrm>
              <a:off x="6130999" y="1394300"/>
              <a:ext cx="828600" cy="52319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100" b="1" dirty="0" err="1">
                  <a:solidFill>
                    <a:schemeClr val="bg1"/>
                  </a:solidFill>
                  <a:latin typeface="Calibri"/>
                  <a:ea typeface="Calibri"/>
                  <a:cs typeface="Calibri"/>
                  <a:sym typeface="Calibri"/>
                </a:rPr>
                <a:t>Profilisanje</a:t>
              </a:r>
              <a:r>
                <a:rPr lang="en-GB" sz="1100" b="1" dirty="0">
                  <a:solidFill>
                    <a:schemeClr val="bg1"/>
                  </a:solidFill>
                  <a:latin typeface="Calibri"/>
                  <a:ea typeface="Calibri"/>
                  <a:cs typeface="Calibri"/>
                  <a:sym typeface="Calibri"/>
                </a:rPr>
                <a:t> </a:t>
              </a:r>
              <a:r>
                <a:rPr lang="en-GB" sz="1100" b="1" dirty="0" err="1">
                  <a:solidFill>
                    <a:schemeClr val="bg1"/>
                  </a:solidFill>
                  <a:latin typeface="Calibri"/>
                  <a:ea typeface="Calibri"/>
                  <a:cs typeface="Calibri"/>
                  <a:sym typeface="Calibri"/>
                </a:rPr>
                <a:t>rizika</a:t>
              </a:r>
              <a:endParaRPr sz="1100" b="1" dirty="0">
                <a:solidFill>
                  <a:schemeClr val="bg1"/>
                </a:solidFill>
                <a:latin typeface="Calibri"/>
                <a:ea typeface="Calibri"/>
                <a:cs typeface="Calibri"/>
                <a:sym typeface="Calibri"/>
              </a:endParaRPr>
            </a:p>
          </p:txBody>
        </p:sp>
        <p:sp>
          <p:nvSpPr>
            <p:cNvPr id="12" name="Google Shape;93;p1">
              <a:extLst>
                <a:ext uri="{FF2B5EF4-FFF2-40B4-BE49-F238E27FC236}">
                  <a16:creationId xmlns:a16="http://schemas.microsoft.com/office/drawing/2014/main" id="{2CDD1094-6A64-3331-7C50-BD43DB7C4D8B}"/>
                </a:ext>
              </a:extLst>
            </p:cNvPr>
            <p:cNvSpPr txBox="1"/>
            <p:nvPr/>
          </p:nvSpPr>
          <p:spPr>
            <a:xfrm>
              <a:off x="3923240" y="2812443"/>
              <a:ext cx="747600" cy="353913"/>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100" b="1">
                  <a:solidFill>
                    <a:schemeClr val="bg1"/>
                  </a:solidFill>
                  <a:latin typeface="Calibri"/>
                  <a:ea typeface="Calibri"/>
                  <a:cs typeface="Calibri"/>
                  <a:sym typeface="Calibri"/>
                </a:rPr>
                <a:t>Politike</a:t>
              </a:r>
              <a:endParaRPr sz="1100" b="1">
                <a:solidFill>
                  <a:schemeClr val="bg1"/>
                </a:solidFill>
                <a:latin typeface="Calibri"/>
                <a:ea typeface="Calibri"/>
                <a:cs typeface="Calibri"/>
                <a:sym typeface="Calibri"/>
              </a:endParaRPr>
            </a:p>
          </p:txBody>
        </p:sp>
        <p:sp>
          <p:nvSpPr>
            <p:cNvPr id="13" name="Google Shape;94;p1">
              <a:extLst>
                <a:ext uri="{FF2B5EF4-FFF2-40B4-BE49-F238E27FC236}">
                  <a16:creationId xmlns:a16="http://schemas.microsoft.com/office/drawing/2014/main" id="{D2BD2AD4-BD44-31B7-DE55-D373B2CD1D96}"/>
                </a:ext>
              </a:extLst>
            </p:cNvPr>
            <p:cNvSpPr txBox="1"/>
            <p:nvPr/>
          </p:nvSpPr>
          <p:spPr>
            <a:xfrm>
              <a:off x="6994187" y="1859474"/>
              <a:ext cx="828600" cy="52319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100" b="1" dirty="0" err="1">
                  <a:solidFill>
                    <a:schemeClr val="bg1"/>
                  </a:solidFill>
                  <a:latin typeface="Calibri"/>
                  <a:ea typeface="Calibri"/>
                  <a:cs typeface="Calibri"/>
                  <a:sym typeface="Calibri"/>
                </a:rPr>
                <a:t>Pregled</a:t>
              </a:r>
              <a:r>
                <a:rPr lang="en-GB" sz="1100" b="1" dirty="0">
                  <a:solidFill>
                    <a:schemeClr val="bg1"/>
                  </a:solidFill>
                  <a:latin typeface="Calibri"/>
                  <a:ea typeface="Calibri"/>
                  <a:cs typeface="Calibri"/>
                  <a:sym typeface="Calibri"/>
                </a:rPr>
                <a:t> </a:t>
              </a:r>
              <a:r>
                <a:rPr lang="en-GB" sz="1100" b="1" dirty="0" err="1">
                  <a:solidFill>
                    <a:schemeClr val="bg1"/>
                  </a:solidFill>
                  <a:latin typeface="Calibri"/>
                  <a:ea typeface="Calibri"/>
                  <a:cs typeface="Calibri"/>
                  <a:sym typeface="Calibri"/>
                </a:rPr>
                <a:t>rizika</a:t>
              </a:r>
              <a:endParaRPr sz="1100" b="1" dirty="0">
                <a:solidFill>
                  <a:schemeClr val="bg1"/>
                </a:solidFill>
                <a:latin typeface="Calibri"/>
                <a:ea typeface="Calibri"/>
                <a:cs typeface="Calibri"/>
                <a:sym typeface="Calibri"/>
              </a:endParaRPr>
            </a:p>
          </p:txBody>
        </p:sp>
        <p:sp>
          <p:nvSpPr>
            <p:cNvPr id="14" name="Google Shape;95;p1">
              <a:extLst>
                <a:ext uri="{FF2B5EF4-FFF2-40B4-BE49-F238E27FC236}">
                  <a16:creationId xmlns:a16="http://schemas.microsoft.com/office/drawing/2014/main" id="{281CD7CA-93F5-C0F4-1983-85427078A756}"/>
                </a:ext>
              </a:extLst>
            </p:cNvPr>
            <p:cNvSpPr txBox="1"/>
            <p:nvPr/>
          </p:nvSpPr>
          <p:spPr>
            <a:xfrm>
              <a:off x="7306413" y="2652305"/>
              <a:ext cx="1138200" cy="692467"/>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100" b="1" dirty="0" err="1">
                  <a:solidFill>
                    <a:schemeClr val="bg1"/>
                  </a:solidFill>
                  <a:latin typeface="Calibri"/>
                  <a:ea typeface="Calibri"/>
                  <a:cs typeface="Calibri"/>
                  <a:sym typeface="Calibri"/>
                </a:rPr>
                <a:t>Odabir</a:t>
              </a:r>
              <a:r>
                <a:rPr lang="en-GB" sz="1100" b="1" dirty="0">
                  <a:solidFill>
                    <a:schemeClr val="bg1"/>
                  </a:solidFill>
                  <a:latin typeface="Calibri"/>
                  <a:ea typeface="Calibri"/>
                  <a:cs typeface="Calibri"/>
                  <a:sym typeface="Calibri"/>
                </a:rPr>
                <a:t> </a:t>
              </a:r>
              <a:r>
                <a:rPr lang="en-GB" sz="1100" b="1" dirty="0" err="1">
                  <a:solidFill>
                    <a:schemeClr val="bg1"/>
                  </a:solidFill>
                  <a:latin typeface="Calibri"/>
                  <a:ea typeface="Calibri"/>
                  <a:cs typeface="Calibri"/>
                  <a:sym typeface="Calibri"/>
                </a:rPr>
                <a:t>i</a:t>
              </a:r>
              <a:r>
                <a:rPr lang="en-GB" sz="1100" b="1" dirty="0">
                  <a:solidFill>
                    <a:schemeClr val="bg1"/>
                  </a:solidFill>
                  <a:latin typeface="Calibri"/>
                  <a:ea typeface="Calibri"/>
                  <a:cs typeface="Calibri"/>
                  <a:sym typeface="Calibri"/>
                </a:rPr>
                <a:t> </a:t>
              </a:r>
              <a:br>
                <a:rPr lang="en-GB" sz="1100" b="1" dirty="0">
                  <a:solidFill>
                    <a:schemeClr val="bg1"/>
                  </a:solidFill>
                  <a:latin typeface="Calibri"/>
                  <a:ea typeface="Calibri"/>
                  <a:cs typeface="Calibri"/>
                  <a:sym typeface="Calibri"/>
                </a:rPr>
              </a:br>
              <a:r>
                <a:rPr lang="en-GB" sz="1100" b="1" dirty="0" err="1">
                  <a:solidFill>
                    <a:schemeClr val="bg1"/>
                  </a:solidFill>
                  <a:latin typeface="Calibri"/>
                  <a:ea typeface="Calibri"/>
                  <a:cs typeface="Calibri"/>
                  <a:sym typeface="Calibri"/>
                </a:rPr>
                <a:t>primena</a:t>
              </a:r>
              <a:r>
                <a:rPr lang="en-GB" sz="1100" b="1" dirty="0">
                  <a:solidFill>
                    <a:schemeClr val="bg1"/>
                  </a:solidFill>
                  <a:latin typeface="Calibri"/>
                  <a:ea typeface="Calibri"/>
                  <a:cs typeface="Calibri"/>
                  <a:sym typeface="Calibri"/>
                </a:rPr>
                <a:t> </a:t>
              </a:r>
              <a:br>
                <a:rPr lang="en-GB" sz="1100" b="1" dirty="0">
                  <a:solidFill>
                    <a:schemeClr val="bg1"/>
                  </a:solidFill>
                  <a:latin typeface="Calibri"/>
                  <a:ea typeface="Calibri"/>
                  <a:cs typeface="Calibri"/>
                  <a:sym typeface="Calibri"/>
                </a:rPr>
              </a:br>
              <a:r>
                <a:rPr lang="en-GB" sz="1100" b="1" dirty="0" err="1">
                  <a:solidFill>
                    <a:schemeClr val="bg1"/>
                  </a:solidFill>
                  <a:latin typeface="Calibri"/>
                  <a:ea typeface="Calibri"/>
                  <a:cs typeface="Calibri"/>
                  <a:sym typeface="Calibri"/>
                </a:rPr>
                <a:t>kontrola</a:t>
              </a:r>
              <a:endParaRPr sz="1100" b="1" dirty="0">
                <a:solidFill>
                  <a:schemeClr val="bg1"/>
                </a:solidFill>
                <a:latin typeface="Calibri"/>
                <a:ea typeface="Calibri"/>
                <a:cs typeface="Calibri"/>
                <a:sym typeface="Calibri"/>
              </a:endParaRPr>
            </a:p>
          </p:txBody>
        </p:sp>
        <p:sp>
          <p:nvSpPr>
            <p:cNvPr id="15" name="Google Shape;96;p1">
              <a:extLst>
                <a:ext uri="{FF2B5EF4-FFF2-40B4-BE49-F238E27FC236}">
                  <a16:creationId xmlns:a16="http://schemas.microsoft.com/office/drawing/2014/main" id="{B5F80DA5-6483-EBA0-482D-FC9B31B03A8D}"/>
                </a:ext>
              </a:extLst>
            </p:cNvPr>
            <p:cNvSpPr txBox="1"/>
            <p:nvPr/>
          </p:nvSpPr>
          <p:spPr>
            <a:xfrm>
              <a:off x="7099263" y="3581043"/>
              <a:ext cx="1552500" cy="692467"/>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100" b="1" dirty="0" err="1">
                  <a:solidFill>
                    <a:schemeClr val="bg1"/>
                  </a:solidFill>
                  <a:latin typeface="Calibri"/>
                  <a:ea typeface="Calibri"/>
                  <a:cs typeface="Calibri"/>
                  <a:sym typeface="Calibri"/>
                </a:rPr>
                <a:t>Vodeći</a:t>
              </a:r>
              <a:r>
                <a:rPr lang="en-GB" sz="1100" b="1" dirty="0">
                  <a:solidFill>
                    <a:schemeClr val="bg1"/>
                  </a:solidFill>
                  <a:latin typeface="Calibri"/>
                  <a:ea typeface="Calibri"/>
                  <a:cs typeface="Calibri"/>
                  <a:sym typeface="Calibri"/>
                </a:rPr>
                <a:t> </a:t>
              </a:r>
              <a:r>
                <a:rPr lang="en-GB" sz="1100" b="1" dirty="0" err="1">
                  <a:solidFill>
                    <a:schemeClr val="bg1"/>
                  </a:solidFill>
                  <a:latin typeface="Calibri"/>
                  <a:ea typeface="Calibri"/>
                  <a:cs typeface="Calibri"/>
                  <a:sym typeface="Calibri"/>
                </a:rPr>
                <a:t>i</a:t>
              </a:r>
              <a:r>
                <a:rPr lang="en-GB" sz="1100" b="1" dirty="0">
                  <a:solidFill>
                    <a:schemeClr val="bg1"/>
                  </a:solidFill>
                  <a:latin typeface="Calibri"/>
                  <a:ea typeface="Calibri"/>
                  <a:cs typeface="Calibri"/>
                  <a:sym typeface="Calibri"/>
                </a:rPr>
                <a:t> </a:t>
              </a:r>
              <a:br>
                <a:rPr lang="en-GB" sz="1100" b="1" dirty="0">
                  <a:solidFill>
                    <a:schemeClr val="bg1"/>
                  </a:solidFill>
                  <a:latin typeface="Calibri"/>
                  <a:ea typeface="Calibri"/>
                  <a:cs typeface="Calibri"/>
                  <a:sym typeface="Calibri"/>
                </a:rPr>
              </a:br>
              <a:r>
                <a:rPr lang="en-GB" sz="1100" b="1" dirty="0" err="1">
                  <a:solidFill>
                    <a:schemeClr val="bg1"/>
                  </a:solidFill>
                  <a:latin typeface="Calibri"/>
                  <a:ea typeface="Calibri"/>
                  <a:cs typeface="Calibri"/>
                  <a:sym typeface="Calibri"/>
                </a:rPr>
                <a:t>zaostali</a:t>
              </a:r>
              <a:r>
                <a:rPr lang="en-GB" sz="1100" b="1" dirty="0">
                  <a:solidFill>
                    <a:schemeClr val="bg1"/>
                  </a:solidFill>
                  <a:latin typeface="Calibri"/>
                  <a:ea typeface="Calibri"/>
                  <a:cs typeface="Calibri"/>
                  <a:sym typeface="Calibri"/>
                </a:rPr>
                <a:t> </a:t>
              </a:r>
              <a:br>
                <a:rPr lang="en-GB" sz="1100" b="1" dirty="0">
                  <a:solidFill>
                    <a:schemeClr val="bg1"/>
                  </a:solidFill>
                  <a:latin typeface="Calibri"/>
                  <a:ea typeface="Calibri"/>
                  <a:cs typeface="Calibri"/>
                  <a:sym typeface="Calibri"/>
                </a:rPr>
              </a:br>
              <a:r>
                <a:rPr lang="en-GB" sz="1100" b="1" dirty="0" err="1">
                  <a:solidFill>
                    <a:schemeClr val="bg1"/>
                  </a:solidFill>
                  <a:latin typeface="Calibri"/>
                  <a:ea typeface="Calibri"/>
                  <a:cs typeface="Calibri"/>
                  <a:sym typeface="Calibri"/>
                </a:rPr>
                <a:t>pokazatelji</a:t>
              </a:r>
              <a:endParaRPr sz="1100" b="1" dirty="0">
                <a:solidFill>
                  <a:schemeClr val="bg1"/>
                </a:solidFill>
                <a:latin typeface="Calibri"/>
                <a:ea typeface="Calibri"/>
                <a:cs typeface="Calibri"/>
                <a:sym typeface="Calibri"/>
              </a:endParaRPr>
            </a:p>
          </p:txBody>
        </p:sp>
        <p:sp>
          <p:nvSpPr>
            <p:cNvPr id="16" name="Google Shape;97;p1">
              <a:extLst>
                <a:ext uri="{FF2B5EF4-FFF2-40B4-BE49-F238E27FC236}">
                  <a16:creationId xmlns:a16="http://schemas.microsoft.com/office/drawing/2014/main" id="{A7A5EB9E-FF47-7DB2-90F8-F22D0BEA9B7A}"/>
                </a:ext>
              </a:extLst>
            </p:cNvPr>
            <p:cNvSpPr txBox="1"/>
            <p:nvPr/>
          </p:nvSpPr>
          <p:spPr>
            <a:xfrm>
              <a:off x="6632237" y="4470525"/>
              <a:ext cx="1552500" cy="692467"/>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100" b="1" dirty="0" err="1">
                  <a:solidFill>
                    <a:schemeClr val="bg1"/>
                  </a:solidFill>
                  <a:latin typeface="Calibri"/>
                  <a:ea typeface="Calibri"/>
                  <a:cs typeface="Calibri"/>
                  <a:sym typeface="Calibri"/>
                </a:rPr>
                <a:t>Prikazi</a:t>
              </a:r>
              <a:r>
                <a:rPr lang="en-GB" sz="1100" b="1" dirty="0">
                  <a:solidFill>
                    <a:schemeClr val="bg1"/>
                  </a:solidFill>
                  <a:latin typeface="Calibri"/>
                  <a:ea typeface="Calibri"/>
                  <a:cs typeface="Calibri"/>
                  <a:sym typeface="Calibri"/>
                </a:rPr>
                <a:t> koji se </a:t>
              </a:r>
              <a:br>
                <a:rPr lang="en-GB" sz="1100" b="1" dirty="0">
                  <a:solidFill>
                    <a:schemeClr val="bg1"/>
                  </a:solidFill>
                  <a:latin typeface="Calibri"/>
                  <a:ea typeface="Calibri"/>
                  <a:cs typeface="Calibri"/>
                  <a:sym typeface="Calibri"/>
                </a:rPr>
              </a:br>
              <a:r>
                <a:rPr lang="en-GB" sz="1100" b="1" dirty="0" err="1">
                  <a:solidFill>
                    <a:schemeClr val="bg1"/>
                  </a:solidFill>
                  <a:latin typeface="Calibri"/>
                  <a:ea typeface="Calibri"/>
                  <a:cs typeface="Calibri"/>
                  <a:sym typeface="Calibri"/>
                </a:rPr>
                <a:t>sastavljaju</a:t>
              </a:r>
              <a:r>
                <a:rPr lang="en-GB" sz="1100" b="1" dirty="0">
                  <a:solidFill>
                    <a:schemeClr val="bg1"/>
                  </a:solidFill>
                  <a:latin typeface="Calibri"/>
                  <a:ea typeface="Calibri"/>
                  <a:cs typeface="Calibri"/>
                  <a:sym typeface="Calibri"/>
                </a:rPr>
                <a:t> </a:t>
              </a:r>
              <a:br>
                <a:rPr lang="en-GB" sz="1100" b="1" dirty="0">
                  <a:solidFill>
                    <a:schemeClr val="bg1"/>
                  </a:solidFill>
                  <a:latin typeface="Calibri"/>
                  <a:ea typeface="Calibri"/>
                  <a:cs typeface="Calibri"/>
                  <a:sym typeface="Calibri"/>
                </a:rPr>
              </a:br>
              <a:r>
                <a:rPr lang="en-GB" sz="1100" b="1" dirty="0" err="1">
                  <a:solidFill>
                    <a:schemeClr val="bg1"/>
                  </a:solidFill>
                  <a:latin typeface="Calibri"/>
                  <a:ea typeface="Calibri"/>
                  <a:cs typeface="Calibri"/>
                  <a:sym typeface="Calibri"/>
                </a:rPr>
                <a:t>nakon</a:t>
              </a:r>
              <a:r>
                <a:rPr lang="en-GB" sz="1100" b="1" dirty="0">
                  <a:solidFill>
                    <a:schemeClr val="bg1"/>
                  </a:solidFill>
                  <a:latin typeface="Calibri"/>
                  <a:ea typeface="Calibri"/>
                  <a:cs typeface="Calibri"/>
                  <a:sym typeface="Calibri"/>
                </a:rPr>
                <a:t> </a:t>
              </a:r>
              <a:r>
                <a:rPr lang="en-GB" sz="1100" b="1" dirty="0" err="1">
                  <a:solidFill>
                    <a:schemeClr val="bg1"/>
                  </a:solidFill>
                  <a:latin typeface="Calibri"/>
                  <a:ea typeface="Calibri"/>
                  <a:cs typeface="Calibri"/>
                  <a:sym typeface="Calibri"/>
                </a:rPr>
                <a:t>udesa</a:t>
              </a:r>
              <a:endParaRPr sz="1100" b="1" dirty="0">
                <a:solidFill>
                  <a:schemeClr val="bg1"/>
                </a:solidFill>
                <a:latin typeface="Calibri"/>
                <a:ea typeface="Calibri"/>
                <a:cs typeface="Calibri"/>
                <a:sym typeface="Calibri"/>
              </a:endParaRPr>
            </a:p>
          </p:txBody>
        </p:sp>
        <p:sp>
          <p:nvSpPr>
            <p:cNvPr id="17" name="Google Shape;98;p1">
              <a:extLst>
                <a:ext uri="{FF2B5EF4-FFF2-40B4-BE49-F238E27FC236}">
                  <a16:creationId xmlns:a16="http://schemas.microsoft.com/office/drawing/2014/main" id="{A2E8DDBB-DD49-A9D6-37E6-A15ED59CD522}"/>
                </a:ext>
              </a:extLst>
            </p:cNvPr>
            <p:cNvSpPr txBox="1"/>
            <p:nvPr/>
          </p:nvSpPr>
          <p:spPr>
            <a:xfrm>
              <a:off x="5976199" y="4942273"/>
              <a:ext cx="1138200" cy="692467"/>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100" b="1" dirty="0" err="1">
                  <a:solidFill>
                    <a:schemeClr val="bg1"/>
                  </a:solidFill>
                  <a:latin typeface="Calibri"/>
                  <a:ea typeface="Calibri"/>
                  <a:cs typeface="Calibri"/>
                  <a:sym typeface="Calibri"/>
                </a:rPr>
                <a:t>Analiza</a:t>
              </a:r>
              <a:r>
                <a:rPr lang="en-GB" sz="1100" b="1" dirty="0">
                  <a:solidFill>
                    <a:schemeClr val="bg1"/>
                  </a:solidFill>
                  <a:latin typeface="Calibri"/>
                  <a:ea typeface="Calibri"/>
                  <a:cs typeface="Calibri"/>
                  <a:sym typeface="Calibri"/>
                </a:rPr>
                <a:t> </a:t>
              </a:r>
              <a:br>
                <a:rPr lang="en-GB" sz="1100" b="1" dirty="0">
                  <a:solidFill>
                    <a:schemeClr val="bg1"/>
                  </a:solidFill>
                  <a:latin typeface="Calibri"/>
                  <a:ea typeface="Calibri"/>
                  <a:cs typeface="Calibri"/>
                  <a:sym typeface="Calibri"/>
                </a:rPr>
              </a:br>
              <a:r>
                <a:rPr lang="en-GB" sz="1100" b="1" dirty="0" err="1">
                  <a:solidFill>
                    <a:schemeClr val="bg1"/>
                  </a:solidFill>
                  <a:latin typeface="Calibri"/>
                  <a:ea typeface="Calibri"/>
                  <a:cs typeface="Calibri"/>
                  <a:sym typeface="Calibri"/>
                </a:rPr>
                <a:t>osnovnog</a:t>
              </a:r>
              <a:r>
                <a:rPr lang="en-GB" sz="1100" b="1" dirty="0">
                  <a:solidFill>
                    <a:schemeClr val="bg1"/>
                  </a:solidFill>
                  <a:latin typeface="Calibri"/>
                  <a:ea typeface="Calibri"/>
                  <a:cs typeface="Calibri"/>
                  <a:sym typeface="Calibri"/>
                </a:rPr>
                <a:t> </a:t>
              </a:r>
              <a:br>
                <a:rPr lang="en-GB" sz="1100" b="1" dirty="0">
                  <a:solidFill>
                    <a:schemeClr val="bg1"/>
                  </a:solidFill>
                  <a:latin typeface="Calibri"/>
                  <a:ea typeface="Calibri"/>
                  <a:cs typeface="Calibri"/>
                  <a:sym typeface="Calibri"/>
                </a:rPr>
              </a:br>
              <a:r>
                <a:rPr lang="en-GB" sz="1100" b="1" dirty="0" err="1">
                  <a:solidFill>
                    <a:schemeClr val="bg1"/>
                  </a:solidFill>
                  <a:latin typeface="Calibri"/>
                  <a:ea typeface="Calibri"/>
                  <a:cs typeface="Calibri"/>
                  <a:sym typeface="Calibri"/>
                </a:rPr>
                <a:t>uzroka</a:t>
              </a:r>
              <a:endParaRPr sz="1100" b="1" dirty="0">
                <a:solidFill>
                  <a:schemeClr val="bg1"/>
                </a:solidFill>
                <a:latin typeface="Calibri"/>
                <a:ea typeface="Calibri"/>
                <a:cs typeface="Calibri"/>
                <a:sym typeface="Calibri"/>
              </a:endParaRPr>
            </a:p>
          </p:txBody>
        </p:sp>
        <p:sp>
          <p:nvSpPr>
            <p:cNvPr id="18" name="Google Shape;99;p1">
              <a:extLst>
                <a:ext uri="{FF2B5EF4-FFF2-40B4-BE49-F238E27FC236}">
                  <a16:creationId xmlns:a16="http://schemas.microsoft.com/office/drawing/2014/main" id="{8825F8B9-C36D-C2C8-2DE9-D541DB889A52}"/>
                </a:ext>
              </a:extLst>
            </p:cNvPr>
            <p:cNvSpPr txBox="1"/>
            <p:nvPr/>
          </p:nvSpPr>
          <p:spPr>
            <a:xfrm>
              <a:off x="5163661" y="5019123"/>
              <a:ext cx="861900" cy="52319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100" b="1" dirty="0" err="1">
                  <a:solidFill>
                    <a:schemeClr val="bg1"/>
                  </a:solidFill>
                  <a:latin typeface="Calibri"/>
                  <a:ea typeface="Calibri"/>
                  <a:cs typeface="Calibri"/>
                  <a:sym typeface="Calibri"/>
                </a:rPr>
                <a:t>Razvij</a:t>
              </a:r>
              <a:r>
                <a:rPr lang="en-GB" sz="1100" b="1" dirty="0">
                  <a:solidFill>
                    <a:schemeClr val="bg1"/>
                  </a:solidFill>
                  <a:latin typeface="Calibri"/>
                  <a:ea typeface="Calibri"/>
                  <a:cs typeface="Calibri"/>
                  <a:sym typeface="Calibri"/>
                </a:rPr>
                <a:t> </a:t>
              </a:r>
              <a:r>
                <a:rPr lang="en-GB" sz="1100" b="1" dirty="0" err="1">
                  <a:solidFill>
                    <a:schemeClr val="bg1"/>
                  </a:solidFill>
                  <a:latin typeface="Calibri"/>
                  <a:ea typeface="Calibri"/>
                  <a:cs typeface="Calibri"/>
                  <a:sym typeface="Calibri"/>
                </a:rPr>
                <a:t>kulturu</a:t>
              </a:r>
              <a:endParaRPr sz="1100" b="1" dirty="0">
                <a:solidFill>
                  <a:schemeClr val="bg1"/>
                </a:solidFill>
                <a:latin typeface="Calibri"/>
                <a:ea typeface="Calibri"/>
                <a:cs typeface="Calibri"/>
                <a:sym typeface="Calibri"/>
              </a:endParaRPr>
            </a:p>
          </p:txBody>
        </p:sp>
        <p:sp>
          <p:nvSpPr>
            <p:cNvPr id="19" name="Google Shape;100;p1">
              <a:extLst>
                <a:ext uri="{FF2B5EF4-FFF2-40B4-BE49-F238E27FC236}">
                  <a16:creationId xmlns:a16="http://schemas.microsoft.com/office/drawing/2014/main" id="{C68331E3-1133-75BA-E2F5-8A417A923A8C}"/>
                </a:ext>
              </a:extLst>
            </p:cNvPr>
            <p:cNvSpPr txBox="1"/>
            <p:nvPr/>
          </p:nvSpPr>
          <p:spPr>
            <a:xfrm>
              <a:off x="4318699" y="4526523"/>
              <a:ext cx="828600" cy="52319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100" b="1" dirty="0" err="1">
                  <a:solidFill>
                    <a:schemeClr val="bg1"/>
                  </a:solidFill>
                  <a:latin typeface="Calibri"/>
                  <a:ea typeface="Calibri"/>
                  <a:cs typeface="Calibri"/>
                  <a:sym typeface="Calibri"/>
                </a:rPr>
                <a:t>Revidiraj</a:t>
              </a:r>
              <a:r>
                <a:rPr lang="en-GB" sz="1100" b="1" dirty="0">
                  <a:solidFill>
                    <a:schemeClr val="bg1"/>
                  </a:solidFill>
                  <a:latin typeface="Calibri"/>
                  <a:ea typeface="Calibri"/>
                  <a:cs typeface="Calibri"/>
                  <a:sym typeface="Calibri"/>
                </a:rPr>
                <a:t> </a:t>
              </a:r>
              <a:r>
                <a:rPr lang="en-GB" sz="1100" b="1" dirty="0" err="1">
                  <a:solidFill>
                    <a:schemeClr val="bg1"/>
                  </a:solidFill>
                  <a:latin typeface="Calibri"/>
                  <a:ea typeface="Calibri"/>
                  <a:cs typeface="Calibri"/>
                  <a:sym typeface="Calibri"/>
                </a:rPr>
                <a:t>i</a:t>
              </a:r>
              <a:r>
                <a:rPr lang="en-GB" sz="1100" b="1" dirty="0">
                  <a:solidFill>
                    <a:schemeClr val="bg1"/>
                  </a:solidFill>
                  <a:latin typeface="Calibri"/>
                  <a:ea typeface="Calibri"/>
                  <a:cs typeface="Calibri"/>
                  <a:sym typeface="Calibri"/>
                </a:rPr>
                <a:t> </a:t>
              </a:r>
              <a:r>
                <a:rPr lang="en-GB" sz="1100" b="1" dirty="0" err="1">
                  <a:solidFill>
                    <a:schemeClr val="bg1"/>
                  </a:solidFill>
                  <a:latin typeface="Calibri"/>
                  <a:ea typeface="Calibri"/>
                  <a:cs typeface="Calibri"/>
                  <a:sym typeface="Calibri"/>
                </a:rPr>
                <a:t>proveri</a:t>
              </a:r>
              <a:endParaRPr sz="1100" b="1" dirty="0">
                <a:solidFill>
                  <a:schemeClr val="bg1"/>
                </a:solidFill>
                <a:latin typeface="Calibri"/>
                <a:ea typeface="Calibri"/>
                <a:cs typeface="Calibri"/>
                <a:sym typeface="Calibri"/>
              </a:endParaRPr>
            </a:p>
          </p:txBody>
        </p:sp>
        <p:sp>
          <p:nvSpPr>
            <p:cNvPr id="20" name="Google Shape;101;p1">
              <a:extLst>
                <a:ext uri="{FF2B5EF4-FFF2-40B4-BE49-F238E27FC236}">
                  <a16:creationId xmlns:a16="http://schemas.microsoft.com/office/drawing/2014/main" id="{3089C1B7-46FB-6A4C-EB37-412B632AFAB0}"/>
                </a:ext>
              </a:extLst>
            </p:cNvPr>
            <p:cNvSpPr txBox="1"/>
            <p:nvPr/>
          </p:nvSpPr>
          <p:spPr>
            <a:xfrm>
              <a:off x="3786672" y="3706858"/>
              <a:ext cx="1044900" cy="52319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100" b="1" dirty="0" err="1">
                  <a:solidFill>
                    <a:schemeClr val="bg1"/>
                  </a:solidFill>
                  <a:latin typeface="Calibri"/>
                  <a:ea typeface="Calibri"/>
                  <a:cs typeface="Calibri"/>
                  <a:sym typeface="Calibri"/>
                </a:rPr>
                <a:t>Ponovo</a:t>
              </a:r>
              <a:r>
                <a:rPr lang="en-GB" sz="1100" b="1" dirty="0">
                  <a:solidFill>
                    <a:schemeClr val="bg1"/>
                  </a:solidFill>
                  <a:latin typeface="Calibri"/>
                  <a:ea typeface="Calibri"/>
                  <a:cs typeface="Calibri"/>
                  <a:sym typeface="Calibri"/>
                </a:rPr>
                <a:t> se </a:t>
              </a:r>
              <a:r>
                <a:rPr lang="en-GB" sz="1100" b="1" dirty="0" err="1">
                  <a:solidFill>
                    <a:schemeClr val="bg1"/>
                  </a:solidFill>
                  <a:latin typeface="Calibri"/>
                  <a:ea typeface="Calibri"/>
                  <a:cs typeface="Calibri"/>
                  <a:sym typeface="Calibri"/>
                </a:rPr>
                <a:t>fokusiraj</a:t>
              </a:r>
              <a:endParaRPr sz="1100" b="1" dirty="0">
                <a:solidFill>
                  <a:schemeClr val="bg1"/>
                </a:solidFill>
                <a:latin typeface="Calibri"/>
                <a:ea typeface="Calibri"/>
                <a:cs typeface="Calibri"/>
                <a:sym typeface="Calibri"/>
              </a:endParaRPr>
            </a:p>
          </p:txBody>
        </p:sp>
      </p:grpSp>
    </p:spTree>
    <p:custDataLst>
      <p:tags r:id="rId1"/>
    </p:custDataLst>
    <p:extLst>
      <p:ext uri="{BB962C8B-B14F-4D97-AF65-F5344CB8AC3E}">
        <p14:creationId xmlns:p14="http://schemas.microsoft.com/office/powerpoint/2010/main" val="24781126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4AFD9-1AE3-4039-87FE-7A090064115C}"/>
              </a:ext>
            </a:extLst>
          </p:cNvPr>
          <p:cNvSpPr>
            <a:spLocks noGrp="1"/>
          </p:cNvSpPr>
          <p:nvPr>
            <p:ph type="title"/>
          </p:nvPr>
        </p:nvSpPr>
        <p:spPr>
          <a:xfrm>
            <a:off x="6746628" y="1783959"/>
            <a:ext cx="4645250" cy="2889114"/>
          </a:xfrm>
        </p:spPr>
        <p:txBody>
          <a:bodyPr vert="horz" lIns="91440" tIns="45720" rIns="91440" bIns="45720" rtlCol="0" anchor="b">
            <a:normAutofit fontScale="90000"/>
          </a:bodyPr>
          <a:lstStyle/>
          <a:p>
            <a:pPr rtl="0"/>
            <a:r>
              <a:rPr lang="sr-RS-Latn" sz="5600" kern="1200">
                <a:solidFill>
                  <a:schemeClr val="tx1"/>
                </a:solidFill>
                <a:latin typeface="+mj-lt"/>
                <a:ea typeface="+mj-ea"/>
                <a:cs typeface="+mj-cs"/>
              </a:rPr>
              <a:t>Uloge i odgovornosti linijskog menadžera</a:t>
            </a:r>
          </a:p>
        </p:txBody>
      </p:sp>
      <p:sp>
        <p:nvSpPr>
          <p:cNvPr id="17" name="Freeform: Shape 16">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9BFE01FF-D852-4625-BFE4-BCD82E915DA8}"/>
              </a:ext>
            </a:extLst>
          </p:cNvPr>
          <p:cNvPicPr>
            <a:picLocks noChangeAspect="1"/>
          </p:cNvPicPr>
          <p:nvPr/>
        </p:nvPicPr>
        <p:blipFill rotWithShape="1">
          <a:blip r:embed="rId3">
            <a:extLst>
              <a:ext uri="{28A0092B-C50C-407E-A947-70E740481C1C}">
                <a14:useLocalDpi xmlns:a14="http://schemas.microsoft.com/office/drawing/2010/main" val="0"/>
              </a:ext>
            </a:extLst>
          </a:blip>
          <a:srcRect l="30874" r="10931"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108503898"/>
      </p:ext>
    </p:extLst>
  </p:cSld>
  <p:clrMapOvr>
    <a:overrideClrMapping bg1="dk1" tx1="lt1" bg2="dk2" tx2="lt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81E77-A3B7-4512-8E65-60E34402A770}"/>
              </a:ext>
            </a:extLst>
          </p:cNvPr>
          <p:cNvSpPr>
            <a:spLocks noGrp="1"/>
          </p:cNvSpPr>
          <p:nvPr>
            <p:ph type="title"/>
          </p:nvPr>
        </p:nvSpPr>
        <p:spPr/>
        <p:txBody>
          <a:bodyPr/>
          <a:lstStyle/>
          <a:p>
            <a:pPr rtl="0"/>
            <a:r>
              <a:rPr lang="sr-RS-Latn"/>
              <a:t>Uloge i odgovornosti linijskog menadžera</a:t>
            </a:r>
          </a:p>
        </p:txBody>
      </p:sp>
      <p:sp>
        <p:nvSpPr>
          <p:cNvPr id="3" name="Content Placeholder 2">
            <a:extLst>
              <a:ext uri="{FF2B5EF4-FFF2-40B4-BE49-F238E27FC236}">
                <a16:creationId xmlns:a16="http://schemas.microsoft.com/office/drawing/2014/main" id="{E709597B-7CF7-4220-A9B1-3690303310C3}"/>
              </a:ext>
            </a:extLst>
          </p:cNvPr>
          <p:cNvSpPr>
            <a:spLocks noGrp="1"/>
          </p:cNvSpPr>
          <p:nvPr>
            <p:ph idx="1"/>
          </p:nvPr>
        </p:nvSpPr>
        <p:spPr/>
        <p:txBody>
          <a:bodyPr/>
          <a:lstStyle/>
          <a:p>
            <a:pPr rtl="0"/>
            <a:r>
              <a:rPr lang="sr-RS-Latn"/>
              <a:t>Vođstvo</a:t>
            </a:r>
          </a:p>
          <a:p>
            <a:pPr rtl="0"/>
            <a:r>
              <a:rPr lang="sr-RS-Latn"/>
              <a:t>Um koji kontroliše</a:t>
            </a:r>
          </a:p>
          <a:p>
            <a:pPr lvl="1" rtl="0"/>
            <a:r>
              <a:rPr lang="sr-RS-Latn"/>
              <a:t>Stvarni pritisci i oni koji se mogu osetiti</a:t>
            </a:r>
          </a:p>
          <a:p>
            <a:pPr lvl="1" rtl="0"/>
            <a:r>
              <a:rPr lang="sr-RS-Latn"/>
              <a:t>Eliminisanje potrebe kod zaposlenih da preuzimaju rizike kada voze</a:t>
            </a:r>
          </a:p>
          <a:p>
            <a:pPr rtl="0"/>
            <a:r>
              <a:rPr lang="sr-RS-Latn"/>
              <a:t>Primena pravila i procedura bezbedne vožnje</a:t>
            </a:r>
          </a:p>
          <a:p>
            <a:pPr rtl="0"/>
            <a:r>
              <a:rPr lang="sr-RS-Latn"/>
              <a:t>Postizanje ispravne ravnoteže između bezbednosti i ciljeva poslovanja</a:t>
            </a:r>
          </a:p>
          <a:p>
            <a:endParaRPr lang="en-GB" dirty="0"/>
          </a:p>
        </p:txBody>
      </p:sp>
    </p:spTree>
    <p:extLst>
      <p:ext uri="{BB962C8B-B14F-4D97-AF65-F5344CB8AC3E}">
        <p14:creationId xmlns:p14="http://schemas.microsoft.com/office/powerpoint/2010/main" val="27403093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53897-D11C-4F26-8DE2-2458D1DE216C}"/>
              </a:ext>
            </a:extLst>
          </p:cNvPr>
          <p:cNvSpPr>
            <a:spLocks noGrp="1"/>
          </p:cNvSpPr>
          <p:nvPr>
            <p:ph type="title"/>
          </p:nvPr>
        </p:nvSpPr>
        <p:spPr/>
        <p:txBody>
          <a:bodyPr/>
          <a:lstStyle/>
          <a:p>
            <a:pPr rtl="0"/>
            <a:r>
              <a:rPr lang="sr-RS-Latn"/>
              <a:t>Vođstvo</a:t>
            </a:r>
          </a:p>
        </p:txBody>
      </p:sp>
      <p:sp>
        <p:nvSpPr>
          <p:cNvPr id="3" name="Content Placeholder 2">
            <a:extLst>
              <a:ext uri="{FF2B5EF4-FFF2-40B4-BE49-F238E27FC236}">
                <a16:creationId xmlns:a16="http://schemas.microsoft.com/office/drawing/2014/main" id="{C54A4B7A-9519-44D7-9FFF-46CFE55A86B5}"/>
              </a:ext>
            </a:extLst>
          </p:cNvPr>
          <p:cNvSpPr>
            <a:spLocks noGrp="1"/>
          </p:cNvSpPr>
          <p:nvPr>
            <p:ph idx="1"/>
          </p:nvPr>
        </p:nvSpPr>
        <p:spPr/>
        <p:txBody>
          <a:bodyPr>
            <a:normAutofit fontScale="92500" lnSpcReduction="10000"/>
          </a:bodyPr>
          <a:lstStyle/>
          <a:p>
            <a:pPr rtl="0"/>
            <a:r>
              <a:rPr lang="sr-RS-Latn"/>
              <a:t>Snažno i efikasno vođstvo je od ključne važnosti za uspeh inicijative koja se tiče bezbednosti na putevima.</a:t>
            </a:r>
          </a:p>
          <a:p>
            <a:endParaRPr lang="en-GB" dirty="0"/>
          </a:p>
          <a:p>
            <a:pPr rtl="0"/>
            <a:r>
              <a:rPr lang="sr-RS-Latn"/>
              <a:t>Tim starijeg rukovodstva mora da obezbedi vreme, podsticaj i sav budžet, neophodne za program bezbednosti na putevima.</a:t>
            </a:r>
          </a:p>
          <a:p>
            <a:endParaRPr lang="en-GB" dirty="0"/>
          </a:p>
          <a:p>
            <a:pPr rtl="0"/>
            <a:r>
              <a:rPr lang="sr-RS-Latn"/>
              <a:t>Imajte u vidu da su SVI rukovodioci istovremeno i vođe: to znači da i vas kao vođe ostali moraju videti da vozite bezbedno i pratite pravila i procedure bezbedne vožnje. </a:t>
            </a:r>
          </a:p>
          <a:p>
            <a:endParaRPr lang="en-GB" dirty="0"/>
          </a:p>
          <a:p>
            <a:pPr rtl="0"/>
            <a:r>
              <a:rPr lang="sr-RS-Latn"/>
              <a:t>Uvek se ponašajte dosledno prema svim zaposlenima...</a:t>
            </a:r>
          </a:p>
        </p:txBody>
      </p:sp>
    </p:spTree>
    <p:extLst>
      <p:ext uri="{BB962C8B-B14F-4D97-AF65-F5344CB8AC3E}">
        <p14:creationId xmlns:p14="http://schemas.microsoft.com/office/powerpoint/2010/main" val="14101526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A78B0-4189-4E00-B77D-7931CCFC1D8B}"/>
              </a:ext>
            </a:extLst>
          </p:cNvPr>
          <p:cNvSpPr>
            <a:spLocks noGrp="1"/>
          </p:cNvSpPr>
          <p:nvPr>
            <p:ph type="title"/>
          </p:nvPr>
        </p:nvSpPr>
        <p:spPr/>
        <p:txBody>
          <a:bodyPr/>
          <a:lstStyle/>
          <a:p>
            <a:pPr rtl="0"/>
            <a:r>
              <a:rPr lang="sr-RS-Latn"/>
              <a:t>Um koji kontroliše</a:t>
            </a:r>
          </a:p>
        </p:txBody>
      </p:sp>
      <p:sp>
        <p:nvSpPr>
          <p:cNvPr id="3" name="Content Placeholder 2">
            <a:extLst>
              <a:ext uri="{FF2B5EF4-FFF2-40B4-BE49-F238E27FC236}">
                <a16:creationId xmlns:a16="http://schemas.microsoft.com/office/drawing/2014/main" id="{47C39C53-EA77-48A8-8724-C28CE64D453B}"/>
              </a:ext>
            </a:extLst>
          </p:cNvPr>
          <p:cNvSpPr>
            <a:spLocks noGrp="1"/>
          </p:cNvSpPr>
          <p:nvPr>
            <p:ph idx="1"/>
          </p:nvPr>
        </p:nvSpPr>
        <p:spPr/>
        <p:txBody>
          <a:bodyPr>
            <a:normAutofit/>
          </a:bodyPr>
          <a:lstStyle/>
          <a:p>
            <a:pPr rtl="0"/>
            <a:r>
              <a:rPr lang="sr-RS-Latn"/>
              <a:t>Imate veliki uticaj na to kako se zaposleni ponašaju dok voze</a:t>
            </a:r>
          </a:p>
          <a:p>
            <a:endParaRPr lang="en-GB" dirty="0"/>
          </a:p>
          <a:p>
            <a:pPr rtl="0"/>
            <a:r>
              <a:rPr lang="sr-RS-Latn"/>
              <a:t> „Ono što zanima mog rukovodioca, zanima i mene“ </a:t>
            </a:r>
          </a:p>
          <a:p>
            <a:endParaRPr lang="en-GB" dirty="0"/>
          </a:p>
          <a:p>
            <a:pPr rtl="0"/>
            <a:r>
              <a:rPr lang="sr-RS-Latn"/>
              <a:t>Važnost davanja doslednih poruka kako bi zaposleni zaista razumeli važnost bezbedne vožnje i to kako se ona uklapa u njihove druge ciljeve.</a:t>
            </a:r>
          </a:p>
          <a:p>
            <a:endParaRPr lang="en-GB" dirty="0"/>
          </a:p>
        </p:txBody>
      </p:sp>
    </p:spTree>
    <p:extLst>
      <p:ext uri="{BB962C8B-B14F-4D97-AF65-F5344CB8AC3E}">
        <p14:creationId xmlns:p14="http://schemas.microsoft.com/office/powerpoint/2010/main" val="23908279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5ED67-ECAB-4FD0-A02C-C4C4C912E44C}"/>
              </a:ext>
            </a:extLst>
          </p:cNvPr>
          <p:cNvSpPr>
            <a:spLocks noGrp="1"/>
          </p:cNvSpPr>
          <p:nvPr>
            <p:ph type="title"/>
          </p:nvPr>
        </p:nvSpPr>
        <p:spPr/>
        <p:txBody>
          <a:bodyPr>
            <a:normAutofit/>
          </a:bodyPr>
          <a:lstStyle/>
          <a:p>
            <a:pPr rtl="0"/>
            <a:r>
              <a:rPr lang="sr-RS-Latn"/>
              <a:t>Primena pravila i procedura bezbedne vožnje</a:t>
            </a:r>
          </a:p>
        </p:txBody>
      </p:sp>
      <p:sp>
        <p:nvSpPr>
          <p:cNvPr id="3" name="Content Placeholder 2">
            <a:extLst>
              <a:ext uri="{FF2B5EF4-FFF2-40B4-BE49-F238E27FC236}">
                <a16:creationId xmlns:a16="http://schemas.microsoft.com/office/drawing/2014/main" id="{45F60FB5-54E8-41E6-8186-33449C893AA2}"/>
              </a:ext>
            </a:extLst>
          </p:cNvPr>
          <p:cNvSpPr>
            <a:spLocks noGrp="1"/>
          </p:cNvSpPr>
          <p:nvPr>
            <p:ph idx="1"/>
          </p:nvPr>
        </p:nvSpPr>
        <p:spPr/>
        <p:txBody>
          <a:bodyPr/>
          <a:lstStyle/>
          <a:p>
            <a:pPr rtl="0"/>
            <a:r>
              <a:rPr lang="sr-RS-Latn"/>
              <a:t>Morate primenjivati pravila i procedure bezbedne vožnje. </a:t>
            </a:r>
          </a:p>
          <a:p>
            <a:endParaRPr lang="en-GB" dirty="0"/>
          </a:p>
          <a:p>
            <a:pPr rtl="0"/>
            <a:r>
              <a:rPr lang="sr-RS-Latn"/>
              <a:t>Morate obezbediti da ih svi vaši zaposleni razumeju i da ih se pridržavaju.</a:t>
            </a:r>
          </a:p>
          <a:p>
            <a:endParaRPr lang="en-GB" dirty="0"/>
          </a:p>
        </p:txBody>
      </p:sp>
    </p:spTree>
    <p:extLst>
      <p:ext uri="{BB962C8B-B14F-4D97-AF65-F5344CB8AC3E}">
        <p14:creationId xmlns:p14="http://schemas.microsoft.com/office/powerpoint/2010/main" val="27685222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82864-28DF-4AC5-A8C6-118DFCF629DA}"/>
              </a:ext>
            </a:extLst>
          </p:cNvPr>
          <p:cNvSpPr>
            <a:spLocks noGrp="1"/>
          </p:cNvSpPr>
          <p:nvPr>
            <p:ph type="title"/>
          </p:nvPr>
        </p:nvSpPr>
        <p:spPr/>
        <p:txBody>
          <a:bodyPr/>
          <a:lstStyle/>
          <a:p>
            <a:pPr rtl="0"/>
            <a:r>
              <a:rPr lang="sr-RS-Latn"/>
              <a:t>Postizanje ispravne ravnoteže između bezbednosti i ciljeva poslovanja</a:t>
            </a:r>
          </a:p>
        </p:txBody>
      </p:sp>
      <p:sp>
        <p:nvSpPr>
          <p:cNvPr id="3" name="Content Placeholder 2">
            <a:extLst>
              <a:ext uri="{FF2B5EF4-FFF2-40B4-BE49-F238E27FC236}">
                <a16:creationId xmlns:a16="http://schemas.microsoft.com/office/drawing/2014/main" id="{E011AD7B-BAE4-48D8-ADFC-D95A1573A775}"/>
              </a:ext>
            </a:extLst>
          </p:cNvPr>
          <p:cNvSpPr>
            <a:spLocks noGrp="1"/>
          </p:cNvSpPr>
          <p:nvPr>
            <p:ph idx="1"/>
          </p:nvPr>
        </p:nvSpPr>
        <p:spPr/>
        <p:txBody>
          <a:bodyPr>
            <a:normAutofit lnSpcReduction="10000"/>
          </a:bodyPr>
          <a:lstStyle/>
          <a:p>
            <a:pPr rtl="0"/>
            <a:r>
              <a:rPr lang="sr-RS-Latn"/>
              <a:t>Koje će rizike poslovanje tolerisati? Na osnovu ovoga ćete odrediti koje rizike ćete dozvoliti zaposlenima da ih preuzimaju kako bi postigli neki poslovni cilj, a koji su neprihvatljivi i podložni strogoj kontroli rukovodstva.</a:t>
            </a:r>
          </a:p>
          <a:p>
            <a:endParaRPr lang="en-GB" dirty="0"/>
          </a:p>
          <a:p>
            <a:pPr rtl="0"/>
            <a:r>
              <a:rPr lang="sr-RS-Latn"/>
              <a:t>Ovde nema tačnog ili pogrešnog odgovora, sve zavisi od toga gde se, u samoj organizaciji, nalazi prioritet bezbedne vožnje.</a:t>
            </a:r>
          </a:p>
          <a:p>
            <a:endParaRPr lang="en-GB" dirty="0"/>
          </a:p>
          <a:p>
            <a:pPr rtl="0"/>
            <a:r>
              <a:rPr lang="sr-RS-Latn"/>
              <a:t>Često ćete morati da menjate operativne procedure i prakse kako biste dozvolili zaposlenima da voze bezbedno...</a:t>
            </a:r>
          </a:p>
        </p:txBody>
      </p:sp>
    </p:spTree>
    <p:extLst>
      <p:ext uri="{BB962C8B-B14F-4D97-AF65-F5344CB8AC3E}">
        <p14:creationId xmlns:p14="http://schemas.microsoft.com/office/powerpoint/2010/main" val="41558556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C072C-494B-42AB-BC11-E793426B7BC4}"/>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rtl="0"/>
            <a:r>
              <a:rPr lang="sr-RS-Latn" sz="6000" kern="1200">
                <a:solidFill>
                  <a:schemeClr val="tx1"/>
                </a:solidFill>
                <a:latin typeface="+mj-lt"/>
                <a:ea typeface="+mj-ea"/>
                <a:cs typeface="+mj-cs"/>
              </a:rPr>
              <a:t>Suočavanje sa vozačima</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person, car, young, boy&#10;&#10;Description automatically generated">
            <a:extLst>
              <a:ext uri="{FF2B5EF4-FFF2-40B4-BE49-F238E27FC236}">
                <a16:creationId xmlns:a16="http://schemas.microsoft.com/office/drawing/2014/main" id="{70B91DA1-287E-44E7-B383-3CA5AE99EF95}"/>
              </a:ext>
            </a:extLst>
          </p:cNvPr>
          <p:cNvPicPr>
            <a:picLocks noChangeAspect="1"/>
          </p:cNvPicPr>
          <p:nvPr/>
        </p:nvPicPr>
        <p:blipFill rotWithShape="1">
          <a:blip r:embed="rId3">
            <a:extLst>
              <a:ext uri="{28A0092B-C50C-407E-A947-70E740481C1C}">
                <a14:useLocalDpi xmlns:a14="http://schemas.microsoft.com/office/drawing/2010/main" val="0"/>
              </a:ext>
            </a:extLst>
          </a:blip>
          <a:srcRect l="23794" r="17572"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477268962"/>
      </p:ext>
    </p:extLst>
  </p:cSld>
  <p:clrMapOvr>
    <a:overrideClrMapping bg1="dk1" tx1="lt1" bg2="dk2" tx2="lt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BC3A5-09E4-4C17-8BDC-D0B1347AD4EF}"/>
              </a:ext>
            </a:extLst>
          </p:cNvPr>
          <p:cNvSpPr>
            <a:spLocks noGrp="1"/>
          </p:cNvSpPr>
          <p:nvPr>
            <p:ph type="title"/>
          </p:nvPr>
        </p:nvSpPr>
        <p:spPr/>
        <p:txBody>
          <a:bodyPr/>
          <a:lstStyle/>
          <a:p>
            <a:pPr rtl="0"/>
            <a:r>
              <a:rPr lang="sr-RS-Latn"/>
              <a:t>Suočavanje sa vozačima</a:t>
            </a:r>
          </a:p>
        </p:txBody>
      </p:sp>
      <p:sp>
        <p:nvSpPr>
          <p:cNvPr id="3" name="Content Placeholder 2">
            <a:extLst>
              <a:ext uri="{FF2B5EF4-FFF2-40B4-BE49-F238E27FC236}">
                <a16:creationId xmlns:a16="http://schemas.microsoft.com/office/drawing/2014/main" id="{FB66CC8C-231D-4C19-8E4B-8D167843B674}"/>
              </a:ext>
            </a:extLst>
          </p:cNvPr>
          <p:cNvSpPr>
            <a:spLocks noGrp="1"/>
          </p:cNvSpPr>
          <p:nvPr>
            <p:ph idx="1"/>
          </p:nvPr>
        </p:nvSpPr>
        <p:spPr/>
        <p:txBody>
          <a:bodyPr/>
          <a:lstStyle/>
          <a:p>
            <a:pPr rtl="0"/>
            <a:r>
              <a:rPr lang="sr-RS-Latn"/>
              <a:t>Vožnja podrazumeva puno emocija!</a:t>
            </a:r>
          </a:p>
          <a:p>
            <a:pPr rtl="0"/>
            <a:r>
              <a:rPr lang="sr-RS-Latn"/>
              <a:t>Treba da govorite neutralnim jezikom / ne koristite pristup „krivim te“</a:t>
            </a:r>
          </a:p>
          <a:p>
            <a:pPr rtl="0"/>
            <a:r>
              <a:rPr lang="sr-RS-Latn"/>
              <a:t>Koristite činjenice</a:t>
            </a:r>
          </a:p>
          <a:p>
            <a:pPr rtl="0"/>
            <a:r>
              <a:rPr lang="sr-RS-Latn"/>
              <a:t>Budite s njima u vozilu</a:t>
            </a:r>
          </a:p>
          <a:p>
            <a:pPr rtl="0"/>
            <a:r>
              <a:rPr lang="sr-RS-Latn"/>
              <a:t>Vođstvo – to znači da treba da vide da i vi pratite sva pravila i procedure bezbedne vožnje i da uvek vide da vozite bezbedno</a:t>
            </a:r>
          </a:p>
          <a:p>
            <a:pPr lvl="1" rtl="0"/>
            <a:r>
              <a:rPr lang="sr-RS-Latn"/>
              <a:t>Nemojte zvati telefonom vozače kada znate da voze!</a:t>
            </a:r>
          </a:p>
          <a:p>
            <a:pPr rtl="0"/>
            <a:r>
              <a:rPr lang="sr-RS-Latn"/>
              <a:t>Razmotrite da li je, pored ove prezentacije, potrebna temeljnija obuka u učionici...</a:t>
            </a:r>
          </a:p>
        </p:txBody>
      </p:sp>
    </p:spTree>
    <p:extLst>
      <p:ext uri="{BB962C8B-B14F-4D97-AF65-F5344CB8AC3E}">
        <p14:creationId xmlns:p14="http://schemas.microsoft.com/office/powerpoint/2010/main" val="9808903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4F484-F07C-4CAF-8030-DB50FF5964C4}"/>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rtl="0"/>
            <a:r>
              <a:rPr lang="sr-RS-Latn" sz="6000" kern="1200">
                <a:solidFill>
                  <a:schemeClr val="tx1"/>
                </a:solidFill>
                <a:latin typeface="+mj-lt"/>
                <a:ea typeface="+mj-ea"/>
                <a:cs typeface="+mj-cs"/>
              </a:rPr>
              <a:t>Ispitivanje nakon incidenta</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ar parked in front of a truck&#10;&#10;Description automatically generated">
            <a:extLst>
              <a:ext uri="{FF2B5EF4-FFF2-40B4-BE49-F238E27FC236}">
                <a16:creationId xmlns:a16="http://schemas.microsoft.com/office/drawing/2014/main" id="{6464E341-4CEC-4393-85D1-D6D7AE2C73DE}"/>
              </a:ext>
            </a:extLst>
          </p:cNvPr>
          <p:cNvPicPr>
            <a:picLocks noChangeAspect="1"/>
          </p:cNvPicPr>
          <p:nvPr/>
        </p:nvPicPr>
        <p:blipFill rotWithShape="1">
          <a:blip r:embed="rId3">
            <a:extLst>
              <a:ext uri="{28A0092B-C50C-407E-A947-70E740481C1C}">
                <a14:useLocalDpi xmlns:a14="http://schemas.microsoft.com/office/drawing/2010/main" val="0"/>
              </a:ext>
            </a:extLst>
          </a:blip>
          <a:srcRect l="22774" r="19030"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062231135"/>
      </p:ext>
    </p:extLst>
  </p:cSld>
  <p:clrMapOvr>
    <a:overrideClrMapping bg1="dk1" tx1="lt1" bg2="dk2" tx2="lt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F8F10-A124-47DB-B878-35F67C6F7831}"/>
              </a:ext>
            </a:extLst>
          </p:cNvPr>
          <p:cNvSpPr>
            <a:spLocks noGrp="1"/>
          </p:cNvSpPr>
          <p:nvPr>
            <p:ph type="title"/>
          </p:nvPr>
        </p:nvSpPr>
        <p:spPr/>
        <p:txBody>
          <a:bodyPr/>
          <a:lstStyle/>
          <a:p>
            <a:pPr rtl="0"/>
            <a:r>
              <a:rPr lang="sr-RS-Latn"/>
              <a:t>Ispitivanje nakon incidenta</a:t>
            </a:r>
          </a:p>
        </p:txBody>
      </p:sp>
      <p:sp>
        <p:nvSpPr>
          <p:cNvPr id="3" name="Content Placeholder 2">
            <a:extLst>
              <a:ext uri="{FF2B5EF4-FFF2-40B4-BE49-F238E27FC236}">
                <a16:creationId xmlns:a16="http://schemas.microsoft.com/office/drawing/2014/main" id="{5B92CB7E-B496-4354-A54C-5B236B7090A1}"/>
              </a:ext>
            </a:extLst>
          </p:cNvPr>
          <p:cNvSpPr>
            <a:spLocks noGrp="1"/>
          </p:cNvSpPr>
          <p:nvPr>
            <p:ph idx="1"/>
          </p:nvPr>
        </p:nvSpPr>
        <p:spPr/>
        <p:txBody>
          <a:bodyPr/>
          <a:lstStyle/>
          <a:p>
            <a:pPr rtl="0"/>
            <a:r>
              <a:rPr lang="sr-RS-Latn"/>
              <a:t>Važan deo svakog delotvornog procesa upravljanja rizikom na putevima na radnom mestu</a:t>
            </a:r>
          </a:p>
          <a:p>
            <a:pPr rtl="0"/>
            <a:r>
              <a:rPr lang="sr-RS-Latn"/>
              <a:t>Neophodno je kako bi se utvrdio(li) osnovni uzrok(ci) incidenta</a:t>
            </a:r>
          </a:p>
          <a:p>
            <a:pPr rtl="0"/>
            <a:r>
              <a:rPr lang="sr-RS-Latn"/>
              <a:t>Koristite prikaz koji se sastavlja nakon udesa kako biste olakšali ispitivanje</a:t>
            </a:r>
          </a:p>
          <a:p>
            <a:pPr rtl="0"/>
            <a:r>
              <a:rPr lang="sr-RS-Latn"/>
              <a:t>Odaberite odgovarajuće intervencije usmerene na rukovodstvo i/ili vozača kako biste sprečili ponavljanje incidenta</a:t>
            </a:r>
          </a:p>
          <a:p>
            <a:pPr rtl="0"/>
            <a:r>
              <a:rPr lang="sr-RS-Latn"/>
              <a:t>Pored ovoga, možda će biti potrebna dodatna obuka u učionici...</a:t>
            </a:r>
          </a:p>
        </p:txBody>
      </p:sp>
    </p:spTree>
    <p:extLst>
      <p:ext uri="{BB962C8B-B14F-4D97-AF65-F5344CB8AC3E}">
        <p14:creationId xmlns:p14="http://schemas.microsoft.com/office/powerpoint/2010/main" val="21418895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34"/>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FileHash xmlns="26a8f23c-6e11-458f-b8fd-a647a59ab2ac" xsi:nil="true"/>
    <UniqueSourceRef xmlns="26a8f23c-6e11-458f-b8fd-a647a59ab2ac" xsi:nil="true"/>
    <_ip_UnifiedCompliancePolicyProperties xmlns="http://schemas.microsoft.com/sharepoint/v3" xsi:nil="true"/>
    <CloudMigratorVersion xmlns="26a8f23c-6e11-458f-b8fd-a647a59ab2ac"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DE9B4D394D14D489AD0E416369DBA68" ma:contentTypeVersion="19" ma:contentTypeDescription="Create a new document." ma:contentTypeScope="" ma:versionID="860427d62ca36e4e03751bfd42b9a5bc">
  <xsd:schema xmlns:xsd="http://www.w3.org/2001/XMLSchema" xmlns:xs="http://www.w3.org/2001/XMLSchema" xmlns:p="http://schemas.microsoft.com/office/2006/metadata/properties" xmlns:ns1="http://schemas.microsoft.com/sharepoint/v3" xmlns:ns2="26a8f23c-6e11-458f-b8fd-a647a59ab2ac" targetNamespace="http://schemas.microsoft.com/office/2006/metadata/properties" ma:root="true" ma:fieldsID="a29991cf2c24dae38d600bc4f939ceb8" ns1:_="" ns2:_="">
    <xsd:import namespace="http://schemas.microsoft.com/sharepoint/v3"/>
    <xsd:import namespace="26a8f23c-6e11-458f-b8fd-a647a59ab2ac"/>
    <xsd:element name="properties">
      <xsd:complexType>
        <xsd:sequence>
          <xsd:element name="documentManagement">
            <xsd:complexType>
              <xsd:all>
                <xsd:element ref="ns2:SharedWithUsers" minOccurs="0"/>
                <xsd:element ref="ns2:SharedWithDetails" minOccurs="0"/>
                <xsd:element ref="ns2:SharingHintHash" minOccurs="0"/>
                <xsd:element ref="ns2:UniqueSourceRef" minOccurs="0"/>
                <xsd:element ref="ns2:FileHash" minOccurs="0"/>
                <xsd:element ref="ns2:CloudMigratorVersion" minOccurs="0"/>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1:_ip_UnifiedCompliancePolicyProperties" minOccurs="0"/>
                <xsd:element ref="ns1:_ip_UnifiedCompliancePolicyUIAc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4" nillable="true" ma:displayName="Unified Compliance Policy Properties" ma:hidden="true" ma:internalName="_ip_UnifiedCompliancePolicyProperties">
      <xsd:simpleType>
        <xsd:restriction base="dms:Note"/>
      </xsd:simpleType>
    </xsd:element>
    <xsd:element name="_ip_UnifiedCompliancePolicyUIAction" ma:index="25"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6a8f23c-6e11-458f-b8fd-a647a59ab2ac"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element name="UniqueSourceRef" ma:index="11" nillable="true" ma:displayName="UniqueSourceRef" ma:internalName="UniqueSourceRef">
      <xsd:simpleType>
        <xsd:restriction base="dms:Note">
          <xsd:maxLength value="255"/>
        </xsd:restriction>
      </xsd:simpleType>
    </xsd:element>
    <xsd:element name="FileHash" ma:index="12" nillable="true" ma:displayName="FileHash" ma:internalName="FileHash">
      <xsd:simpleType>
        <xsd:restriction base="dms:Note">
          <xsd:maxLength value="255"/>
        </xsd:restriction>
      </xsd:simpleType>
    </xsd:element>
    <xsd:element name="CloudMigratorVersion" ma:index="13" nillable="true" ma:displayName="CloudMigratorVersion" ma:internalName="CloudMigratorVersion">
      <xsd:simpleType>
        <xsd:restriction base="dms:Note">
          <xsd:maxLength value="255"/>
        </xsd:restriction>
      </xsd:simpleType>
    </xsd:element>
    <xsd:element name="MediaServiceMetadata" ma:index="14" nillable="true" ma:displayName="MediaServiceMetadata" ma:hidden="true" ma:internalName="MediaServiceMetadata" ma:readOnly="true">
      <xsd:simpleType>
        <xsd:restriction base="dms:Note"/>
      </xsd:simpleType>
    </xsd:element>
    <xsd:element name="MediaServiceFastMetadata" ma:index="15" nillable="true" ma:displayName="MediaServiceFastMetadata" ma:hidden="true" ma:internalName="MediaServiceFastMetadata" ma:readOnly="true">
      <xsd:simpleType>
        <xsd:restriction base="dms:Note"/>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AutoKeyPoints" ma:index="22" nillable="true" ma:displayName="MediaServiceAutoKeyPoints" ma:hidden="true" ma:internalName="MediaServiceAutoKeyPoints" ma:readOnly="true">
      <xsd:simpleType>
        <xsd:restriction base="dms:Note"/>
      </xsd:simpleType>
    </xsd:element>
    <xsd:element name="MediaServiceKeyPoints" ma:index="23" nillable="true" ma:displayName="KeyPoints" ma:internalName="MediaServiceKeyPoints" ma:readOnly="true">
      <xsd:simpleType>
        <xsd:restriction base="dms:Note">
          <xsd:maxLength value="255"/>
        </xsd:restriction>
      </xsd:simpleType>
    </xsd:element>
    <xsd:element name="MediaLengthInSeconds" ma:index="26"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3C3A06D-1E4F-4D71-B81B-59FFFDF4D65C}">
  <ds:schemaRefs>
    <ds:schemaRef ds:uri="http://schemas.microsoft.com/office/2006/metadata/properties"/>
    <ds:schemaRef ds:uri="http://schemas.microsoft.com/office/infopath/2007/PartnerControls"/>
    <ds:schemaRef ds:uri="http://schemas.microsoft.com/sharepoint/v3"/>
    <ds:schemaRef ds:uri="26a8f23c-6e11-458f-b8fd-a647a59ab2ac"/>
  </ds:schemaRefs>
</ds:datastoreItem>
</file>

<file path=customXml/itemProps2.xml><?xml version="1.0" encoding="utf-8"?>
<ds:datastoreItem xmlns:ds="http://schemas.openxmlformats.org/officeDocument/2006/customXml" ds:itemID="{E070CE2D-7C6F-4D22-AE09-68045A57120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26a8f23c-6e11-458f-b8fd-a647a59ab2a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9DA5147-B5D2-4B32-8019-03B191455C1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TotalTime>
  <Words>4221</Words>
  <Application>Microsoft Office PowerPoint</Application>
  <PresentationFormat>Widescreen</PresentationFormat>
  <Paragraphs>308</Paragraphs>
  <Slides>34</Slides>
  <Notes>33</Notes>
  <HiddenSlides>1</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Arial</vt:lpstr>
      <vt:lpstr>Calibri</vt:lpstr>
      <vt:lpstr>Calibri Light</vt:lpstr>
      <vt:lpstr>Office Theme</vt:lpstr>
      <vt:lpstr>Obrazac prezentacije OBUKA ZA LINIJSKOG MENADŽERA</vt:lpstr>
      <vt:lpstr>Obuka za linijske menadžere</vt:lpstr>
      <vt:lpstr>Plan</vt:lpstr>
      <vt:lpstr>Razmera problema</vt:lpstr>
      <vt:lpstr>PowerPoint Presentation</vt:lpstr>
      <vt:lpstr>Povrede u drumskom saobraćaju: činjenice</vt:lpstr>
      <vt:lpstr>Toplotna mapa smrtnosti na drumu</vt:lpstr>
      <vt:lpstr>Zašto bismo upravljali rizicima na putevima na radnom mestu?</vt:lpstr>
      <vt:lpstr>Zašto bismo upravljali rizicima na putevima na radnom mestu?</vt:lpstr>
      <vt:lpstr>Rizik od povreda</vt:lpstr>
      <vt:lpstr>Rizik od krivičnog gonjenja</vt:lpstr>
      <vt:lpstr>Društvena odgovornost korporacija (CSR)</vt:lpstr>
      <vt:lpstr>Finansijski problemi</vt:lpstr>
      <vt:lpstr>Neosigurani gubici</vt:lpstr>
      <vt:lpstr>Najveći rizici</vt:lpstr>
      <vt:lpstr>Najveći rizici</vt:lpstr>
      <vt:lpstr>Brzina</vt:lpstr>
      <vt:lpstr>Uticaj supstanci</vt:lpstr>
      <vt:lpstr>Ometanja</vt:lpstr>
      <vt:lpstr>Zamor</vt:lpstr>
      <vt:lpstr>Sigurnosni pojasevi</vt:lpstr>
      <vt:lpstr>Kacige</vt:lpstr>
      <vt:lpstr>Delotvorno upravljanje rizikom na putevima na radnom mestu</vt:lpstr>
      <vt:lpstr>PowerPoint Presentation</vt:lpstr>
      <vt:lpstr>Uloge i odgovornosti linijskog menadžera</vt:lpstr>
      <vt:lpstr>Uloge i odgovornosti linijskog menadžera</vt:lpstr>
      <vt:lpstr>Vođstvo</vt:lpstr>
      <vt:lpstr>Um koji kontroliše</vt:lpstr>
      <vt:lpstr>Primena pravila i procedura bezbedne vožnje</vt:lpstr>
      <vt:lpstr>Postizanje ispravne ravnoteže između bezbednosti i ciljeva poslovanja</vt:lpstr>
      <vt:lpstr>Suočavanje sa vozačima</vt:lpstr>
      <vt:lpstr>Suočavanje sa vozačima</vt:lpstr>
      <vt:lpstr>Ispitivanje nakon incidenta</vt:lpstr>
      <vt:lpstr>Ispitivanje nakon incidenta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Line Manager Training</dc:title>
  <dc:creator>Andy Price</dc:creator>
  <cp:lastModifiedBy>Sam Campsall</cp:lastModifiedBy>
  <cp:revision>12</cp:revision>
  <dcterms:created xsi:type="dcterms:W3CDTF">2019-10-24T10:18:23Z</dcterms:created>
  <dcterms:modified xsi:type="dcterms:W3CDTF">2022-06-01T09:45:17Z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0x010100DDE9B4D394D14D489AD0E416369DBA68</vt:lpwstr>
  </property>
  <property fmtid="{D5CDD505-2E9C-101B-9397-08002B2CF9AE}" pid="3" name="ArticulateGUID">
    <vt:lpwstr>C64AFE39-8784-434B-97F7-32051D3CD803</vt:lpwstr>
  </property>
  <property fmtid="{D5CDD505-2E9C-101B-9397-08002B2CF9AE}" pid="4" name="ArticulatePath">
    <vt:lpwstr>3-2-5-line-manager-training-en-b_sr_RS_Latn</vt:lpwstr>
  </property>
</Properties>
</file>